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4.xml" ContentType="application/vnd.openxmlformats-officedocument.presentationml.comments+xml"/>
  <Override PartName="/ppt/notesSlides/notesSlide14.xml" ContentType="application/vnd.openxmlformats-officedocument.presentationml.notesSlide+xml"/>
  <Override PartName="/ppt/comments/comment5.xml" ContentType="application/vnd.openxmlformats-officedocument.presentationml.comments+xml"/>
  <Override PartName="/ppt/notesSlides/notesSlide15.xml" ContentType="application/vnd.openxmlformats-officedocument.presentationml.notesSlide+xml"/>
  <Override PartName="/ppt/comments/comment6.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7.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8.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9.xml" ContentType="application/vnd.openxmlformats-officedocument.presentationml.comments+xml"/>
  <Override PartName="/ppt/notesSlides/notesSlide38.xml" ContentType="application/vnd.openxmlformats-officedocument.presentationml.notesSlide+xml"/>
  <Override PartName="/ppt/comments/comment10.xml" ContentType="application/vnd.openxmlformats-officedocument.presentationml.comments+xml"/>
  <Override PartName="/ppt/notesSlides/notesSlide39.xml" ContentType="application/vnd.openxmlformats-officedocument.presentationml.notesSlide+xml"/>
  <Override PartName="/ppt/comments/comment11.xml" ContentType="application/vnd.openxmlformats-officedocument.presentationml.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media/image92.jpg" ContentType="image/png"/>
  <Override PartName="/ppt/notesSlides/notesSlide42.xml" ContentType="application/vnd.openxmlformats-officedocument.presentationml.notesSlide+xml"/>
  <Override PartName="/ppt/comments/comment1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8"/>
  </p:notesMasterIdLst>
  <p:handoutMasterIdLst>
    <p:handoutMasterId r:id="rId49"/>
  </p:handoutMasterIdLst>
  <p:sldIdLst>
    <p:sldId id="260" r:id="rId2"/>
    <p:sldId id="257" r:id="rId3"/>
    <p:sldId id="286" r:id="rId4"/>
    <p:sldId id="259" r:id="rId5"/>
    <p:sldId id="1698" r:id="rId6"/>
    <p:sldId id="1658" r:id="rId7"/>
    <p:sldId id="2482" r:id="rId8"/>
    <p:sldId id="2384" r:id="rId9"/>
    <p:sldId id="26512" r:id="rId10"/>
    <p:sldId id="340" r:id="rId11"/>
    <p:sldId id="26497" r:id="rId12"/>
    <p:sldId id="298" r:id="rId13"/>
    <p:sldId id="299" r:id="rId14"/>
    <p:sldId id="26494" r:id="rId15"/>
    <p:sldId id="2296" r:id="rId16"/>
    <p:sldId id="26493" r:id="rId17"/>
    <p:sldId id="26504" r:id="rId18"/>
    <p:sldId id="1666" r:id="rId19"/>
    <p:sldId id="1588" r:id="rId20"/>
    <p:sldId id="26505" r:id="rId21"/>
    <p:sldId id="304" r:id="rId22"/>
    <p:sldId id="342" r:id="rId23"/>
    <p:sldId id="26513" r:id="rId24"/>
    <p:sldId id="26503" r:id="rId25"/>
    <p:sldId id="26470" r:id="rId26"/>
    <p:sldId id="26506" r:id="rId27"/>
    <p:sldId id="26507" r:id="rId28"/>
    <p:sldId id="343" r:id="rId29"/>
    <p:sldId id="325" r:id="rId30"/>
    <p:sldId id="26511" r:id="rId31"/>
    <p:sldId id="2554" r:id="rId32"/>
    <p:sldId id="26502" r:id="rId33"/>
    <p:sldId id="26508" r:id="rId34"/>
    <p:sldId id="26509" r:id="rId35"/>
    <p:sldId id="3724" r:id="rId36"/>
    <p:sldId id="26498" r:id="rId37"/>
    <p:sldId id="2428" r:id="rId38"/>
    <p:sldId id="2419" r:id="rId39"/>
    <p:sldId id="1762" r:id="rId40"/>
    <p:sldId id="26501" r:id="rId41"/>
    <p:sldId id="2380" r:id="rId42"/>
    <p:sldId id="1714" r:id="rId43"/>
    <p:sldId id="26510" r:id="rId44"/>
    <p:sldId id="2096" r:id="rId45"/>
    <p:sldId id="2498" r:id="rId46"/>
    <p:sldId id="296" r:id="rId47"/>
  </p:sldIdLst>
  <p:sldSz cx="12192000" cy="6858000"/>
  <p:notesSz cx="6858000" cy="9144000"/>
  <p:embeddedFontLst>
    <p:embeddedFont>
      <p:font typeface="Amazon Ember" panose="020B0603020204020204" pitchFamily="34" charset="0"/>
      <p:regular r:id="rId50"/>
      <p:bold r:id="rId51"/>
      <p:italic r:id="rId52"/>
      <p:boldItalic r:id="rId53"/>
    </p:embeddedFont>
    <p:embeddedFont>
      <p:font typeface="Amazon Ember Bold" panose="020B0603020204020204" pitchFamily="34" charset="0"/>
      <p:bold r:id="rId54"/>
      <p:italic r:id="rId55"/>
      <p:boldItalic r:id="rId56"/>
    </p:embeddedFont>
    <p:embeddedFont>
      <p:font typeface="Amazon Ember Display" panose="020B0603020204020204" pitchFamily="34" charset="0"/>
      <p:regular r:id="rId57"/>
      <p:bold r:id="rId58"/>
      <p:italic r:id="rId59"/>
      <p:boldItalic r:id="rId60"/>
    </p:embeddedFont>
    <p:embeddedFont>
      <p:font typeface="Amazon Ember Heavy" panose="020B0603020204020204" pitchFamily="34" charset="0"/>
      <p:bold r:id="rId61"/>
      <p:italic r:id="rId62"/>
      <p:boldItalic r:id="rId63"/>
    </p:embeddedFont>
    <p:embeddedFont>
      <p:font typeface="Amazon Ember Light" panose="020B0403020204020204" pitchFamily="34" charset="0"/>
      <p:regular r:id="rId64"/>
      <p:italic r:id="rId65"/>
    </p:embeddedFont>
    <p:embeddedFont>
      <p:font typeface="Amazon Ember Regular" panose="020B0603020204020204" pitchFamily="34" charset="0"/>
      <p:regular r:id="rId66"/>
      <p:bold r:id="rId67"/>
      <p:italic r:id="rId68"/>
      <p:boldItalic r:id="rId69"/>
    </p:embeddedFont>
    <p:embeddedFont>
      <p:font typeface="AmazonEmber" panose="020B0603020204020204" pitchFamily="34" charset="0"/>
      <p:regular r:id="rId70"/>
      <p:bold r:id="rId71"/>
      <p:italic r:id="rId72"/>
      <p:boldItalic r:id="rId73"/>
    </p:embeddedFont>
    <p:embeddedFont>
      <p:font typeface="Lucida Console" panose="020B0609040504020204" pitchFamily="49" charset="0"/>
      <p:regular r:id="rId74"/>
    </p:embeddedFont>
    <p:embeddedFont>
      <p:font typeface="Open Sans" panose="020B0606030504020204" pitchFamily="34" charset="0"/>
      <p:regular r:id="rId75"/>
      <p:bold r:id="rId76"/>
      <p:italic r:id="rId77"/>
      <p:boldItalic r:id="rId78"/>
    </p:embeddedFont>
    <p:embeddedFont>
      <p:font typeface="Roboto" panose="02000000000000000000" pitchFamily="2" charset="0"/>
      <p:regular r:id="rId79"/>
      <p:bold r:id="rId80"/>
      <p:italic r:id="rId81"/>
      <p:boldItalic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25896864-DF69-40F5-8CB7-E9E220E900ED}">
          <p14:sldIdLst>
            <p14:sldId id="260"/>
            <p14:sldId id="257"/>
            <p14:sldId id="286"/>
            <p14:sldId id="259"/>
            <p14:sldId id="1698"/>
            <p14:sldId id="1658"/>
            <p14:sldId id="2482"/>
            <p14:sldId id="2384"/>
            <p14:sldId id="26512"/>
            <p14:sldId id="340"/>
            <p14:sldId id="26497"/>
            <p14:sldId id="298"/>
            <p14:sldId id="299"/>
            <p14:sldId id="26494"/>
            <p14:sldId id="2296"/>
            <p14:sldId id="26493"/>
            <p14:sldId id="26504"/>
            <p14:sldId id="1666"/>
            <p14:sldId id="1588"/>
            <p14:sldId id="26505"/>
            <p14:sldId id="304"/>
            <p14:sldId id="342"/>
            <p14:sldId id="26513"/>
            <p14:sldId id="26503"/>
            <p14:sldId id="26470"/>
            <p14:sldId id="26506"/>
            <p14:sldId id="26507"/>
            <p14:sldId id="343"/>
            <p14:sldId id="325"/>
            <p14:sldId id="26511"/>
            <p14:sldId id="2554"/>
            <p14:sldId id="26502"/>
            <p14:sldId id="26508"/>
            <p14:sldId id="26509"/>
            <p14:sldId id="3724"/>
            <p14:sldId id="26498"/>
            <p14:sldId id="2428"/>
            <p14:sldId id="2419"/>
            <p14:sldId id="1762"/>
            <p14:sldId id="26501"/>
            <p14:sldId id="2380"/>
            <p14:sldId id="1714"/>
            <p14:sldId id="26510"/>
            <p14:sldId id="2096"/>
            <p14:sldId id="2498"/>
            <p14:sldId id="296"/>
          </p14:sldIdLst>
        </p14:section>
        <p14:section name="Template directions" id="{9E4ACA30-D387-48B9-B60B-FCAB7867C6F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yak, Archana [C]" initials="NA[" lastIdx="15" clrIdx="0">
    <p:extLst>
      <p:ext uri="{19B8F6BF-5375-455C-9EA6-DF929625EA0E}">
        <p15:presenceInfo xmlns:p15="http://schemas.microsoft.com/office/powerpoint/2012/main" userId="Nayak, Archana [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C"/>
    <a:srgbClr val="00A0C8"/>
    <a:srgbClr val="FF9900"/>
    <a:srgbClr val="1D8900"/>
    <a:srgbClr val="170209"/>
    <a:srgbClr val="002D43"/>
    <a:srgbClr val="0B0102"/>
    <a:srgbClr val="31C8FF"/>
    <a:srgbClr val="FFFFFF"/>
    <a:srgbClr val="5DAD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88" autoAdjust="0"/>
    <p:restoredTop sz="77686" autoAdjust="0"/>
  </p:normalViewPr>
  <p:slideViewPr>
    <p:cSldViewPr snapToGrid="0">
      <p:cViewPr>
        <p:scale>
          <a:sx n="94" d="100"/>
          <a:sy n="94" d="100"/>
        </p:scale>
        <p:origin x="144" y="248"/>
      </p:cViewPr>
      <p:guideLst/>
    </p:cSldViewPr>
  </p:slideViewPr>
  <p:outlineViewPr>
    <p:cViewPr>
      <p:scale>
        <a:sx n="33" d="100"/>
        <a:sy n="33" d="100"/>
      </p:scale>
      <p:origin x="0" y="-168"/>
    </p:cViewPr>
  </p:outlineViewPr>
  <p:notesTextViewPr>
    <p:cViewPr>
      <p:scale>
        <a:sx n="1" d="1"/>
        <a:sy n="1" d="1"/>
      </p:scale>
      <p:origin x="0" y="0"/>
    </p:cViewPr>
  </p:notesTextViewPr>
  <p:notesViewPr>
    <p:cSldViewPr snapToGrid="0" showGuides="1">
      <p:cViewPr varScale="1">
        <p:scale>
          <a:sx n="48" d="100"/>
          <a:sy n="48" d="100"/>
        </p:scale>
        <p:origin x="1704" y="3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font" Target="fonts/font19.fntdata"/><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4.fntdata"/><Relationship Id="rId58" Type="http://schemas.openxmlformats.org/officeDocument/2006/relationships/font" Target="fonts/font9.fntdata"/><Relationship Id="rId74" Type="http://schemas.openxmlformats.org/officeDocument/2006/relationships/font" Target="fonts/font25.fntdata"/><Relationship Id="rId79" Type="http://schemas.openxmlformats.org/officeDocument/2006/relationships/font" Target="fonts/font3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font" Target="fonts/font23.fntdata"/><Relationship Id="rId80" Type="http://schemas.openxmlformats.org/officeDocument/2006/relationships/font" Target="fonts/font31.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font" Target="fonts/font29.fntdata"/><Relationship Id="rId81" Type="http://schemas.openxmlformats.org/officeDocument/2006/relationships/font" Target="fonts/font32.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 Id="rId76" Type="http://schemas.openxmlformats.org/officeDocument/2006/relationships/font" Target="fonts/font27.fntdata"/><Relationship Id="rId7" Type="http://schemas.openxmlformats.org/officeDocument/2006/relationships/slide" Target="slides/slide6.xml"/><Relationship Id="rId71" Type="http://schemas.openxmlformats.org/officeDocument/2006/relationships/font" Target="fonts/font2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7.fntdata"/><Relationship Id="rId87" Type="http://schemas.openxmlformats.org/officeDocument/2006/relationships/tableStyles" Target="tableStyles.xml"/><Relationship Id="rId61" Type="http://schemas.openxmlformats.org/officeDocument/2006/relationships/font" Target="fonts/font12.fntdata"/><Relationship Id="rId82" Type="http://schemas.openxmlformats.org/officeDocument/2006/relationships/font" Target="fonts/font33.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05T20:34:06.041" idx="1">
    <p:pos x="3124" y="97"/>
    <p:text>I changed the slide title to "What we will cover" and removed "Agenda" as it seemed repetitive.</p:text>
    <p:extLst>
      <p:ext uri="{C676402C-5697-4E1C-873F-D02D1690AC5C}">
        <p15:threadingInfo xmlns:p15="http://schemas.microsoft.com/office/powerpoint/2012/main" timeZoneBias="4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2-11-06T10:49:56.459" idx="11">
    <p:pos x="6637" y="877"/>
    <p:text>The small font size on this screenshot will likely be too small for the audience to read. See Slide 31.</p:text>
    <p:extLst>
      <p:ext uri="{C676402C-5697-4E1C-873F-D02D1690AC5C}">
        <p15:threadingInfo xmlns:p15="http://schemas.microsoft.com/office/powerpoint/2012/main" timeZoneBias="4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2-11-06T11:14:47" idx="13">
    <p:pos x="6239" y="2287"/>
    <p:text>I adjusted the service names to match the Amazon/AWS service names list. Please confirm there is no unintended change in meaning for this bulletpoint.</p:text>
    <p:extLst>
      <p:ext uri="{C676402C-5697-4E1C-873F-D02D1690AC5C}">
        <p15:threadingInfo xmlns:p15="http://schemas.microsoft.com/office/powerpoint/2012/main" timeZoneBias="4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2-11-06T12:10:16.847" idx="14">
    <p:pos x="4464" y="2220"/>
    <p:text>I changed the order of the speakers on this slide to match the title slide.</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11-05T20:38:32.862" idx="2">
    <p:pos x="1181" y="1732"/>
    <p:text>There were two emoticon faces on top of one another here with different styles. I removed one so this would match the style from Slide 5.</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11-05T21:02:35.034" idx="3">
    <p:pos x="4355" y="3691"/>
    <p:text>In reviewing this quote, I made a note that Tim Bray publicly resigned from AWS in 2020 as a protest. Due to his controversial departure, and the stir it may cause in the audience, I urge you to consider if this quote is necessary to include in your slide content. I've mocked up a new slide, Slide 9, without the quote, and hidden this slide pending your consideration of this information. If you find that you still want to include the quote, this slide may be unhidden and the new Slide 9 deleted at your copyediting appointment in the Speaker Ready Room onsite.</p:text>
    <p:extLst>
      <p:ext uri="{C676402C-5697-4E1C-873F-D02D1690AC5C}">
        <p15:threadingInfo xmlns:p15="http://schemas.microsoft.com/office/powerpoint/2012/main" timeZoneBias="420"/>
      </p:ext>
    </p:extLst>
  </p:cm>
  <p:cm authorId="1" dt="2022-11-05T21:03:36.305" idx="4">
    <p:pos x="5921" y="3142"/>
    <p:text>I adjusted the wording of this quote for accuracy (the original did not include "or event" before component). I also adjusted the affiliation to say "Self-proclaimed" as this is what Tim Bray described himself while at AWS.</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11-05T21:17:39.903" idx="5">
    <p:pos x="6231" y="2150"/>
    <p:text>Per AWS style guidelines, I changed the term "easy" here to "intuitive."</p:text>
    <p:extLst>
      <p:ext uri="{C676402C-5697-4E1C-873F-D02D1690AC5C}">
        <p15:threadingInfo xmlns:p15="http://schemas.microsoft.com/office/powerpoint/2012/main" timeZoneBias="420"/>
      </p:ext>
    </p:extLst>
  </p:cm>
  <p:cm authorId="1" dt="2022-11-05T21:18:55.814" idx="6">
    <p:pos x="2708" y="1192"/>
    <p:text>Please review the order here. Should the labels above the second arrow be "M3, M2, M1" like the first arrow? or is the non-chronological order accurate?</p:text>
    <p:extLst>
      <p:ext uri="{C676402C-5697-4E1C-873F-D02D1690AC5C}">
        <p15:threadingInfo xmlns:p15="http://schemas.microsoft.com/office/powerpoint/2012/main" timeZoneBias="420"/>
      </p:ext>
    </p:extLst>
  </p:cm>
  <p:cm authorId="1" dt="2022-11-05T21:20:31.832" idx="7">
    <p:pos x="7328" y="1586"/>
    <p:text>I removed the asterisk next to "standard queues" as it did not lead to a footnote with additional information.</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11-06T12:49:43.266" idx="15">
    <p:pos x="10" y="10"/>
    <p:text>Please note, if you have demo video files to embed into your presentation, you may bring these to the Speaker Ready Room onsite to have them embedded into your presentation. You may either bring an updated version of this deck with the videos already embedded, or you may bring separate video files for us to embed. Thank you!</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11-05T21:43:40.001" idx="8">
    <p:pos x="2314" y="2896"/>
    <p:text>The AWS service names have been updated to match the AWS Service Names wiki. Please review. (See also slides 26, 33, and 43)</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11-06T10:34:04.555" idx="9">
    <p:pos x="6997" y="984"/>
    <p:text>Please note that the text on this screenshot is below the required minimum 12pt size for audience visibility. If may be difficult for the audience to read this content. Please consider zooming in or making the image larger to ease visibility.</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11-06T11:10:39.796" idx="12">
    <p:pos x="6728" y="2816"/>
    <p:text>For the fourth point, would it make sense and read better as "One-click deploy and configure from various service consoles"?</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2-11-06T10:48:49.363" idx="10">
    <p:pos x="4163" y="2848"/>
    <p:text>The font size for the graphs and map at the bottom of this slide will likely be too small for the audience to see. Please see comment on Slide 31 for more information.</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dirty="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dirty="0"/>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aws.amazon.com/AWSSimpleQueueService/latest/SQSDeveloperGuide/using-messagegroupid-property.html"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bitslovers.com/sqs-queue/"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aws.amazon.com/lambda/latest/dg/invocation-sync.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aws.amazon.com/encryption-sdk/latest/developer-guid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dynatrace.com/news/blog/what-is-observability-2/"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www.dynatrace.com/integrations/opentelemetry/"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ws.amazon.com/xray/"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docs.aws.amazon.com/xray/latest/devguide/xray-sdk-dotnet-subsegments.html" TargetMode="External"/><Relationship Id="rId5" Type="http://schemas.openxmlformats.org/officeDocument/2006/relationships/hyperlink" Target="https://docs.aws.amazon.com/AWSSimpleQueueService/latest/APIReference/API_SendMessageBatch.html" TargetMode="External"/><Relationship Id="rId4" Type="http://schemas.openxmlformats.org/officeDocument/2006/relationships/hyperlink" Target="https://docs.aws.amazon.com/AWSSimpleQueueService/latest/APIReference/API_SendMessage.html"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dynatrace.com/news/blog/what-is-cloud-native-architectur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a:t>
            </a:fld>
            <a:endParaRPr lang="en-US" dirty="0"/>
          </a:p>
        </p:txBody>
      </p:sp>
    </p:spTree>
    <p:extLst>
      <p:ext uri="{BB962C8B-B14F-4D97-AF65-F5344CB8AC3E}">
        <p14:creationId xmlns:p14="http://schemas.microsoft.com/office/powerpoint/2010/main" val="3219146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b="0" dirty="0">
                <a:effectLst/>
                <a:latin typeface="Roboto" panose="02000000000000000000" pitchFamily="2" charset="0"/>
              </a:rPr>
              <a:t>As you can see here we have a sender and receivers.</a:t>
            </a:r>
          </a:p>
          <a:p>
            <a:r>
              <a:rPr lang="en-US" dirty="0"/>
              <a:t>But, this time we’ve put queue in the middle. So, the sender is sending messages to the queue. The receiver is going to process messages from the queue.</a:t>
            </a:r>
          </a:p>
          <a:p>
            <a:r>
              <a:rPr lang="en-US" dirty="0"/>
              <a:t>.  In this case, the receiver is polling the queue and saying hey I am ready to process another record and what have you got now. </a:t>
            </a:r>
            <a:r>
              <a:rPr lang="en-US" b="1" dirty="0"/>
              <a:t>This now solves the problem we had earlier i.e. if order service gets super busy it just puts more messages in the queue and if the downstream services can’t process them fast enough, that’s ok because the information is not lost so as long as it is not time critical </a:t>
            </a:r>
          </a:p>
          <a:p>
            <a:endParaRPr lang="en-US" dirty="0"/>
          </a:p>
          <a:p>
            <a:r>
              <a:rPr lang="en-US" dirty="0"/>
              <a:t>.</a:t>
            </a:r>
          </a:p>
          <a:p>
            <a:endParaRPr lang="en-US" dirty="0"/>
          </a:p>
          <a:p>
            <a:r>
              <a:rPr lang="en-US" b="0" dirty="0">
                <a:effectLst/>
                <a:latin typeface="Roboto" panose="02000000000000000000" pitchFamily="2" charset="0"/>
              </a:rPr>
              <a:t>queue right over here so the producers produce messages that go into the queue and the consumers consume those messages</a:t>
            </a:r>
          </a:p>
          <a:p>
            <a:endParaRPr lang="en-US" dirty="0"/>
          </a:p>
          <a:p>
            <a:endParaRPr lang="en-US" dirty="0"/>
          </a:p>
          <a:p>
            <a:r>
              <a:rPr lang="en-US" dirty="0"/>
              <a:t>For receiver control, this allows the backend to throttle the pressure on backend system like database</a:t>
            </a:r>
          </a:p>
        </p:txBody>
      </p:sp>
      <p:sp>
        <p:nvSpPr>
          <p:cNvPr id="4" name="Slide Number Placeholder 3"/>
          <p:cNvSpPr>
            <a:spLocks noGrp="1"/>
          </p:cNvSpPr>
          <p:nvPr>
            <p:ph type="sldNum" sz="quarter" idx="5"/>
          </p:nvPr>
        </p:nvSpPr>
        <p:spPr/>
        <p:txBody>
          <a:bodyPr/>
          <a:lstStyle/>
          <a:p>
            <a:fld id="{50F74E25-A557-45B7-A614-AD8C8D22B6B6}" type="slidenum">
              <a:rPr lang="en-US" smtClean="0"/>
              <a:pPr/>
              <a:t>11</a:t>
            </a:fld>
            <a:endParaRPr lang="en-US" dirty="0"/>
          </a:p>
        </p:txBody>
      </p:sp>
    </p:spTree>
    <p:extLst>
      <p:ext uri="{BB962C8B-B14F-4D97-AF65-F5344CB8AC3E}">
        <p14:creationId xmlns:p14="http://schemas.microsoft.com/office/powerpoint/2010/main" val="1807108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dirty="0">
                <a:effectLst/>
                <a:latin typeface="Roboto" panose="02000000000000000000" pitchFamily="2" charset="0"/>
              </a:rPr>
              <a:t>A very common scenario is that a receiver is trying to process the message from main queue and encounters an error. May be, there is a failure with a dependency or a service that you are trying to call is not available. For these scenarios, the recommended pattern is to move the message to DLQ where you can then examine it later and run some analysis and see why that message wasn’t processed but it is essentially goes off the main queue and to the secondary dead letter queue.</a:t>
            </a:r>
          </a:p>
          <a:p>
            <a:endParaRPr lang="en-US" b="0" dirty="0">
              <a:effectLst/>
              <a:latin typeface="Roboto" panose="02000000000000000000" pitchFamily="2" charset="0"/>
            </a:endParaRPr>
          </a:p>
          <a:p>
            <a:pPr algn="l" fontAlgn="base"/>
            <a:r>
              <a:rPr lang="en-US" b="0" i="0" dirty="0">
                <a:solidFill>
                  <a:srgbClr val="4B4F58"/>
                </a:solidFill>
                <a:effectLst/>
                <a:latin typeface="-apple-system"/>
              </a:rPr>
              <a:t>A dead-letter queue is, it’s just another regular SQS queue that we can temporarily move messages into. So rather than keeping that message decline in that primary SQS queue, once we reach the number of retries that we’ve specified, the message will get transferred to that dead-letter queue.</a:t>
            </a:r>
          </a:p>
          <a:p>
            <a:pPr algn="l" fontAlgn="base"/>
            <a:r>
              <a:rPr lang="en-US" b="0" i="0" dirty="0">
                <a:solidFill>
                  <a:srgbClr val="4B4F58"/>
                </a:solidFill>
                <a:effectLst/>
                <a:latin typeface="-apple-system"/>
              </a:rPr>
              <a:t>The advantage of the dead-letter queue is that we can transfer those inappropriate messages, and we don’t simply have to keep them in that SQS queue eternally.</a:t>
            </a:r>
          </a:p>
          <a:p>
            <a:endParaRPr lang="en-US" b="0" dirty="0">
              <a:effectLst/>
              <a:latin typeface="Roboto" panose="02000000000000000000" pitchFamily="2" charset="0"/>
            </a:endParaRPr>
          </a:p>
          <a:p>
            <a:endParaRPr lang="en-US" b="0" dirty="0">
              <a:effectLst/>
              <a:latin typeface="Roboto" panose="02000000000000000000" pitchFamily="2" charset="0"/>
            </a:endParaRPr>
          </a:p>
          <a:p>
            <a:r>
              <a:rPr lang="en-US" b="0" i="0" dirty="0">
                <a:solidFill>
                  <a:srgbClr val="333333"/>
                </a:solidFill>
                <a:effectLst/>
                <a:latin typeface="Open Sans" panose="020B0606030504020204" pitchFamily="34" charset="0"/>
              </a:rPr>
              <a:t>After you create a queue to act as a dead letter queue, you must configure the other queues that route unprocessed messages to the dead letter queue. To do this, specify a redrive policy that identifies the queue to use as a dead letter queue and the maximum number of receives by individual messages before they are routed to the dead letter queue.</a:t>
            </a:r>
          </a:p>
          <a:p>
            <a:endParaRPr lang="en-US" b="0" dirty="0">
              <a:effectLst/>
              <a:latin typeface="Roboto" panose="02000000000000000000" pitchFamily="2" charset="0"/>
            </a:endParaRPr>
          </a:p>
          <a:p>
            <a:endParaRPr lang="en-US" b="0" dirty="0">
              <a:effectLst/>
              <a:latin typeface="Roboto" panose="02000000000000000000" pitchFamily="2" charset="0"/>
            </a:endParaRPr>
          </a:p>
          <a:p>
            <a:pPr algn="l" fontAlgn="base"/>
            <a:r>
              <a:rPr lang="en-US" b="0" i="0" dirty="0">
                <a:solidFill>
                  <a:srgbClr val="4B4F58"/>
                </a:solidFill>
                <a:effectLst/>
                <a:latin typeface="-apple-system"/>
              </a:rPr>
              <a:t>DLQ Redrive goal is moving standard unconsumed messages out of a dead-letter queue back to its source queue(s).</a:t>
            </a:r>
          </a:p>
          <a:p>
            <a:pPr algn="l" fontAlgn="base"/>
            <a:r>
              <a:rPr lang="en-US" b="0" i="0" dirty="0">
                <a:solidFill>
                  <a:srgbClr val="4B4F58"/>
                </a:solidFill>
                <a:effectLst/>
                <a:latin typeface="-apple-system"/>
              </a:rPr>
              <a:t>We can even examine the message attributes and corresponding metadata available for unprocessed messages in the dead-letter queue. Dead-letter queue redrive is an asynchronous workflow. It only redrives the messages available in the dead-letter queue when we start the redrive task. Also, if new messages are sent to the dead-letter queue, we can begin another redrive task once the last task is finished.</a:t>
            </a:r>
          </a:p>
          <a:p>
            <a:endParaRPr lang="en-US" b="0" dirty="0">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12</a:t>
            </a:fld>
            <a:endParaRPr lang="en-US" dirty="0"/>
          </a:p>
        </p:txBody>
      </p:sp>
    </p:spTree>
    <p:extLst>
      <p:ext uri="{BB962C8B-B14F-4D97-AF65-F5344CB8AC3E}">
        <p14:creationId xmlns:p14="http://schemas.microsoft.com/office/powerpoint/2010/main" val="769906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One of the key challenges with this architecture is response correlation. How does the sender know that the receiver was able to process the message or get a response back? There are patterns available to handle this e.g. using correlation id. </a:t>
            </a:r>
          </a:p>
        </p:txBody>
      </p:sp>
      <p:sp>
        <p:nvSpPr>
          <p:cNvPr id="4" name="Slide Number Placeholder 3"/>
          <p:cNvSpPr>
            <a:spLocks noGrp="1"/>
          </p:cNvSpPr>
          <p:nvPr>
            <p:ph type="sldNum" sz="quarter" idx="5"/>
          </p:nvPr>
        </p:nvSpPr>
        <p:spPr/>
        <p:txBody>
          <a:bodyPr/>
          <a:lstStyle/>
          <a:p>
            <a:fld id="{50F74E25-A557-45B7-A614-AD8C8D22B6B6}" type="slidenum">
              <a:rPr lang="en-US" smtClean="0"/>
              <a:pPr/>
              <a:t>13</a:t>
            </a:fld>
            <a:endParaRPr lang="en-US" dirty="0"/>
          </a:p>
        </p:txBody>
      </p:sp>
    </p:spTree>
    <p:extLst>
      <p:ext uri="{BB962C8B-B14F-4D97-AF65-F5344CB8AC3E}">
        <p14:creationId xmlns:p14="http://schemas.microsoft.com/office/powerpoint/2010/main" val="2810750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dirty="0">
                <a:effectLst/>
                <a:latin typeface="Roboto" panose="02000000000000000000" pitchFamily="2" charset="0"/>
              </a:rPr>
              <a:t>To implement a queue pattern on AWS, you can take advantage of Amazon simple queue service or </a:t>
            </a:r>
            <a:r>
              <a:rPr lang="en-US" b="0" dirty="0" err="1">
                <a:effectLst/>
                <a:latin typeface="Roboto" panose="02000000000000000000" pitchFamily="2" charset="0"/>
              </a:rPr>
              <a:t>sqs</a:t>
            </a:r>
            <a:r>
              <a:rPr lang="en-US" b="0" dirty="0">
                <a:effectLst/>
                <a:latin typeface="Roboto" panose="02000000000000000000" pitchFamily="2" charset="0"/>
              </a:rPr>
              <a:t>. SQS is</a:t>
            </a:r>
            <a:r>
              <a:rPr lang="en-US" dirty="0"/>
              <a:t> a fully managed queue for storing messages as they travel between different applications or micro-services. Messages are stored redundantly across multiple servers</a:t>
            </a:r>
            <a:endParaRPr lang="en-US" b="0" dirty="0">
              <a:effectLst/>
              <a:latin typeface="Roboto" panose="02000000000000000000" pitchFamily="2" charset="0"/>
            </a:endParaRPr>
          </a:p>
          <a:p>
            <a:endParaRPr lang="en-US" b="0" dirty="0">
              <a:effectLst/>
              <a:latin typeface="Roboto" panose="02000000000000000000" pitchFamily="2" charset="0"/>
            </a:endParaRPr>
          </a:p>
          <a:p>
            <a:endParaRPr lang="en-US" b="0" dirty="0">
              <a:effectLst/>
              <a:latin typeface="Roboto" panose="02000000000000000000" pitchFamily="2" charset="0"/>
            </a:endParaRPr>
          </a:p>
          <a:p>
            <a:r>
              <a:rPr lang="en-US" b="0" dirty="0">
                <a:effectLst/>
                <a:latin typeface="Roboto" panose="02000000000000000000" pitchFamily="2" charset="0"/>
              </a:rPr>
              <a:t>that enables you to decouple and scale micro services distributed systems.. SQS stores the message durably by storing copies across multiple AZ. When you want to receive message, all what you need to do is to call </a:t>
            </a:r>
            <a:r>
              <a:rPr lang="en-US" b="0" dirty="0" err="1">
                <a:effectLst/>
                <a:latin typeface="Roboto" panose="02000000000000000000" pitchFamily="2" charset="0"/>
              </a:rPr>
              <a:t>ReceiveMessage</a:t>
            </a:r>
            <a:r>
              <a:rPr lang="en-US" b="0" dirty="0">
                <a:effectLst/>
                <a:latin typeface="Roboto" panose="02000000000000000000" pitchFamily="2" charset="0"/>
              </a:rPr>
              <a:t> and provide queue </a:t>
            </a:r>
            <a:r>
              <a:rPr lang="en-US" b="0" dirty="0" err="1">
                <a:effectLst/>
                <a:latin typeface="Roboto" panose="02000000000000000000" pitchFamily="2" charset="0"/>
              </a:rPr>
              <a:t>url</a:t>
            </a:r>
            <a:r>
              <a:rPr lang="en-US" b="0" dirty="0">
                <a:effectLst/>
                <a:latin typeface="Roboto" panose="02000000000000000000" pitchFamily="2" charset="0"/>
              </a:rPr>
              <a:t>. Responsibility of SQS to return the message and hand it over to receiver. Message</a:t>
            </a:r>
          </a:p>
          <a:p>
            <a:r>
              <a:rPr lang="en-US" b="0" i="0" dirty="0">
                <a:solidFill>
                  <a:srgbClr val="16191F"/>
                </a:solidFill>
                <a:effectLst/>
                <a:latin typeface="Amazon Ember" panose="020B0603020204020204" pitchFamily="34" charset="0"/>
              </a:rPr>
              <a:t>For most standard queues (depending on queue traffic and message backlog), there can be a maximum of approximately 120,000 in flight messages (received from a queue by a consumer, but not yet deleted from the queue). </a:t>
            </a:r>
          </a:p>
          <a:p>
            <a:endParaRPr lang="en-US" b="0" dirty="0">
              <a:effectLst/>
              <a:latin typeface="Roboto" panose="02000000000000000000" pitchFamily="2" charset="0"/>
            </a:endParaRPr>
          </a:p>
          <a:p>
            <a:r>
              <a:rPr lang="en-US" b="0" dirty="0">
                <a:effectLst/>
                <a:latin typeface="Roboto" panose="02000000000000000000" pitchFamily="2" charset="0"/>
              </a:rPr>
              <a:t>here's this idea of long polling where a consumer can poll the queue and if it doesn’t find a message you could still sit there</a:t>
            </a:r>
          </a:p>
          <a:p>
            <a:r>
              <a:rPr lang="en-US" b="0" dirty="0">
                <a:effectLst/>
                <a:latin typeface="Roboto" panose="02000000000000000000" pitchFamily="2" charset="0"/>
              </a:rPr>
              <a:t>for about up to 20 seconds and still receive a message instantaneously if it comes into the queue and that’ll actually save you money because you're</a:t>
            </a:r>
          </a:p>
          <a:p>
            <a:r>
              <a:rPr lang="en-US" b="0" dirty="0">
                <a:effectLst/>
                <a:latin typeface="Roboto" panose="02000000000000000000" pitchFamily="2" charset="0"/>
              </a:rPr>
              <a:t>not continuously polling for messages and getting nothing okay that's one</a:t>
            </a:r>
          </a:p>
          <a:p>
            <a:r>
              <a:rPr lang="en-US" b="0" dirty="0">
                <a:effectLst/>
                <a:latin typeface="Roboto" panose="02000000000000000000" pitchFamily="2" charset="0"/>
              </a:rPr>
              <a:t>thing the other thing is this visibility timeout so when a consumer is processing a message there's this idea that other consumers will not see that message because we don't want the same message process twice by by other consumers so so when a consumer is processing that</a:t>
            </a:r>
          </a:p>
          <a:p>
            <a:r>
              <a:rPr lang="en-US" b="0" dirty="0">
                <a:effectLst/>
                <a:latin typeface="Roboto" panose="02000000000000000000" pitchFamily="2" charset="0"/>
              </a:rPr>
              <a:t>message we can create this visibility timeout so we can set it I'll show you</a:t>
            </a:r>
          </a:p>
          <a:p>
            <a:endParaRPr lang="en-US" b="0" dirty="0">
              <a:effectLst/>
              <a:latin typeface="Roboto" panose="02000000000000000000" pitchFamily="2" charset="0"/>
            </a:endParaRPr>
          </a:p>
          <a:p>
            <a:endParaRPr lang="en-US" dirty="0"/>
          </a:p>
          <a:p>
            <a:r>
              <a:rPr lang="en-US" dirty="0"/>
              <a:t>SQS provides a fully managed queue for storing messages as they travel between different applications or micro-services. Messages are stored redundantly across multiple servers. </a:t>
            </a:r>
            <a:r>
              <a:rPr lang="en-US" b="0" dirty="0">
                <a:effectLst/>
                <a:latin typeface="Roboto" panose="02000000000000000000" pitchFamily="2" charset="0"/>
              </a:rPr>
              <a:t>in SQS the consumer itself must delete the message comes at you after receiving and processing it so here when the message is received it remains on the queue and to prevent other consumers who process this message again and again</a:t>
            </a:r>
          </a:p>
          <a:p>
            <a:r>
              <a:rPr lang="en-US" b="0" dirty="0" err="1">
                <a:effectLst/>
                <a:latin typeface="Roboto" panose="02000000000000000000" pitchFamily="2" charset="0"/>
              </a:rPr>
              <a:t>sqs</a:t>
            </a:r>
            <a:r>
              <a:rPr lang="en-US" b="0" dirty="0">
                <a:effectLst/>
                <a:latin typeface="Roboto" panose="02000000000000000000" pitchFamily="2" charset="0"/>
              </a:rPr>
              <a:t> sets a visibility timeout the default value of visibility timeout in </a:t>
            </a:r>
            <a:r>
              <a:rPr lang="en-US" b="0" dirty="0" err="1">
                <a:effectLst/>
                <a:latin typeface="Roboto" panose="02000000000000000000" pitchFamily="2" charset="0"/>
              </a:rPr>
              <a:t>sqs</a:t>
            </a:r>
            <a:r>
              <a:rPr lang="en-US" b="0" dirty="0">
                <a:effectLst/>
                <a:latin typeface="Roboto" panose="02000000000000000000" pitchFamily="2" charset="0"/>
              </a:rPr>
              <a:t> is 30 seconds the minimum is zero seconds and the maximum that you can set</a:t>
            </a:r>
          </a:p>
          <a:p>
            <a:r>
              <a:rPr lang="en-US" b="0" dirty="0">
                <a:effectLst/>
                <a:latin typeface="Roboto" panose="02000000000000000000" pitchFamily="2" charset="0"/>
              </a:rPr>
              <a:t>is 2l ours and this visibility timeout is applied to the queue on the whole and not specifically to the message itself</a:t>
            </a:r>
          </a:p>
          <a:p>
            <a:endParaRPr lang="en-US" dirty="0"/>
          </a:p>
          <a:p>
            <a:endParaRPr lang="en-US" dirty="0"/>
          </a:p>
          <a:p>
            <a:endParaRPr lang="en-US" b="0" dirty="0">
              <a:effectLst/>
              <a:latin typeface="Roboto" panose="02000000000000000000" pitchFamily="2" charset="0"/>
            </a:endParaRPr>
          </a:p>
          <a:p>
            <a:r>
              <a:rPr lang="en-US" b="0" dirty="0" err="1">
                <a:effectLst/>
                <a:latin typeface="Roboto" panose="02000000000000000000" pitchFamily="2" charset="0"/>
              </a:rPr>
              <a:t>sqs</a:t>
            </a:r>
            <a:r>
              <a:rPr lang="en-US" b="0" dirty="0">
                <a:effectLst/>
                <a:latin typeface="Roboto" panose="02000000000000000000" pitchFamily="2" charset="0"/>
              </a:rPr>
              <a:t> it's a system that must pull the queue to discover new events so whenever an event is delivered</a:t>
            </a:r>
          </a:p>
          <a:p>
            <a:r>
              <a:rPr lang="en-US" b="0" dirty="0">
                <a:effectLst/>
                <a:latin typeface="Roboto" panose="02000000000000000000" pitchFamily="2" charset="0"/>
              </a:rPr>
              <a:t>to the queue there's nothing that’s </a:t>
            </a:r>
            <a:r>
              <a:rPr lang="en-US" b="0" dirty="0" err="1">
                <a:effectLst/>
                <a:latin typeface="Roboto" panose="02000000000000000000" pitchFamily="2" charset="0"/>
              </a:rPr>
              <a:t>gonna</a:t>
            </a:r>
            <a:r>
              <a:rPr lang="en-US" b="0" dirty="0">
                <a:effectLst/>
                <a:latin typeface="Roboto" panose="02000000000000000000" pitchFamily="2" charset="0"/>
              </a:rPr>
              <a:t> get invoked there's no system that automatically can become aware of it you need to have some separate thread that’s pulling the queue to discover when new events get delivered and have a</a:t>
            </a:r>
          </a:p>
          <a:p>
            <a:r>
              <a:rPr lang="en-US" b="0" dirty="0">
                <a:effectLst/>
                <a:latin typeface="Roboto" panose="02000000000000000000" pitchFamily="2" charset="0"/>
              </a:rPr>
              <a:t>mechanism to actually process it and then delete the message from the queue.</a:t>
            </a:r>
          </a:p>
          <a:p>
            <a:r>
              <a:rPr lang="en-US" b="0" dirty="0" err="1">
                <a:effectLst/>
                <a:latin typeface="Roboto" panose="02000000000000000000" pitchFamily="2" charset="0"/>
              </a:rPr>
              <a:t>sqs</a:t>
            </a:r>
            <a:r>
              <a:rPr lang="en-US" b="0" dirty="0">
                <a:effectLst/>
                <a:latin typeface="Roboto" panose="02000000000000000000" pitchFamily="2" charset="0"/>
              </a:rPr>
              <a:t> is a fully managed Message Queuing service for reliably communicating between distributed software components and micro services at any scale </a:t>
            </a:r>
            <a:r>
              <a:rPr lang="en-US" b="0" dirty="0" err="1">
                <a:effectLst/>
                <a:latin typeface="Roboto" panose="02000000000000000000" pitchFamily="2" charset="0"/>
              </a:rPr>
              <a:t>sqs</a:t>
            </a:r>
            <a:r>
              <a:rPr lang="en-US" b="0" dirty="0">
                <a:effectLst/>
                <a:latin typeface="Roboto" panose="02000000000000000000" pitchFamily="2" charset="0"/>
              </a:rPr>
              <a:t> makes it simple to decouple application</a:t>
            </a:r>
          </a:p>
          <a:p>
            <a:r>
              <a:rPr lang="en-US" b="0" dirty="0">
                <a:effectLst/>
                <a:latin typeface="Roboto" panose="02000000000000000000" pitchFamily="2" charset="0"/>
              </a:rPr>
              <a:t>components so they can run and fail</a:t>
            </a:r>
          </a:p>
          <a:p>
            <a:r>
              <a:rPr lang="en-US" b="0" dirty="0">
                <a:effectLst/>
                <a:latin typeface="Roboto" panose="02000000000000000000" pitchFamily="2" charset="0"/>
              </a:rPr>
              <a:t>independently this as you build</a:t>
            </a:r>
          </a:p>
          <a:p>
            <a:r>
              <a:rPr lang="en-US" b="0" dirty="0">
                <a:effectLst/>
                <a:latin typeface="Roboto" panose="02000000000000000000" pitchFamily="2" charset="0"/>
              </a:rPr>
              <a:t>applications that are fault tolerant and</a:t>
            </a:r>
          </a:p>
          <a:p>
            <a:r>
              <a:rPr lang="en-US" b="0" dirty="0">
                <a:effectLst/>
                <a:latin typeface="Roboto" panose="02000000000000000000" pitchFamily="2" charset="0"/>
              </a:rPr>
              <a:t>easy to scale with </a:t>
            </a:r>
            <a:r>
              <a:rPr lang="en-US" b="0" dirty="0" err="1">
                <a:effectLst/>
                <a:latin typeface="Roboto" panose="02000000000000000000" pitchFamily="2" charset="0"/>
              </a:rPr>
              <a:t>sqs</a:t>
            </a:r>
            <a:r>
              <a:rPr lang="en-US" b="0" dirty="0">
                <a:effectLst/>
                <a:latin typeface="Roboto" panose="02000000000000000000" pitchFamily="2" charset="0"/>
              </a:rPr>
              <a:t> you can exchange</a:t>
            </a:r>
          </a:p>
          <a:p>
            <a:r>
              <a:rPr lang="en-US" b="0" dirty="0">
                <a:effectLst/>
                <a:latin typeface="Roboto" panose="02000000000000000000" pitchFamily="2" charset="0"/>
              </a:rPr>
              <a:t>messages between any number of systems</a:t>
            </a:r>
          </a:p>
          <a:p>
            <a:r>
              <a:rPr lang="en-US" b="0" dirty="0">
                <a:effectLst/>
                <a:latin typeface="Roboto" panose="02000000000000000000" pitchFamily="2" charset="0"/>
              </a:rPr>
              <a:t>at any volume without losing messages</a:t>
            </a:r>
          </a:p>
          <a:p>
            <a:r>
              <a:rPr lang="en-US" b="0" dirty="0">
                <a:effectLst/>
                <a:latin typeface="Roboto" panose="02000000000000000000" pitchFamily="2" charset="0"/>
              </a:rPr>
              <a:t>and without the overhead of managing</a:t>
            </a:r>
          </a:p>
          <a:p>
            <a:r>
              <a:rPr lang="en-US" b="0" dirty="0">
                <a:effectLst/>
                <a:latin typeface="Roboto" panose="02000000000000000000" pitchFamily="2" charset="0"/>
              </a:rPr>
              <a:t>dedicated messaging software and</a:t>
            </a:r>
          </a:p>
          <a:p>
            <a:r>
              <a:rPr lang="en-US" b="0" dirty="0">
                <a:effectLst/>
                <a:latin typeface="Roboto" panose="02000000000000000000" pitchFamily="2" charset="0"/>
              </a:rPr>
              <a:t>infrastructure</a:t>
            </a:r>
          </a:p>
          <a:p>
            <a:endParaRPr lang="en-US" b="0" dirty="0">
              <a:effectLst/>
              <a:latin typeface="Roboto" panose="02000000000000000000" pitchFamily="2" charset="0"/>
            </a:endParaRPr>
          </a:p>
          <a:p>
            <a:endParaRPr dirty="0"/>
          </a:p>
        </p:txBody>
      </p:sp>
    </p:spTree>
    <p:extLst>
      <p:ext uri="{BB962C8B-B14F-4D97-AF65-F5344CB8AC3E}">
        <p14:creationId xmlns:p14="http://schemas.microsoft.com/office/powerpoint/2010/main" val="92341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dirty="0">
                <a:effectLst/>
                <a:latin typeface="Roboto" panose="02000000000000000000" pitchFamily="2" charset="0"/>
              </a:rPr>
              <a:t>SQS supports 2 different types of queues i.e. standard and FIFO. If your application needs exactly once processing and guaranteed delivery, then you need to use FIFO queues. </a:t>
            </a:r>
          </a:p>
          <a:p>
            <a:r>
              <a:rPr lang="en-US" b="0" dirty="0">
                <a:effectLst/>
                <a:latin typeface="Roboto" panose="02000000000000000000" pitchFamily="2" charset="0"/>
              </a:rPr>
              <a:t>This lets you use </a:t>
            </a:r>
            <a:r>
              <a:rPr lang="en-US" b="0" dirty="0" err="1">
                <a:effectLst/>
                <a:latin typeface="Roboto" panose="02000000000000000000" pitchFamily="2" charset="0"/>
              </a:rPr>
              <a:t>sqs</a:t>
            </a:r>
            <a:r>
              <a:rPr lang="en-US" b="0" dirty="0">
                <a:effectLst/>
                <a:latin typeface="Roboto" panose="02000000000000000000" pitchFamily="2" charset="0"/>
              </a:rPr>
              <a:t> for systems that depend on receiving messages in exact order and exactly once. Example, at Amazon, price updates are published using FIFO queues.</a:t>
            </a:r>
          </a:p>
          <a:p>
            <a:endParaRPr lang="en-US" b="0" dirty="0">
              <a:effectLst/>
              <a:latin typeface="Roboto" panose="02000000000000000000" pitchFamily="2" charset="0"/>
            </a:endParaRPr>
          </a:p>
          <a:p>
            <a:pPr algn="l"/>
            <a:r>
              <a:rPr lang="en-US" b="0" i="0" dirty="0" err="1">
                <a:solidFill>
                  <a:srgbClr val="16191F"/>
                </a:solidFill>
                <a:effectLst/>
                <a:latin typeface="Amazon Ember" panose="020B0603020204020204" pitchFamily="34" charset="0"/>
              </a:rPr>
              <a:t>MessageGroupId</a:t>
            </a:r>
            <a:r>
              <a:rPr lang="en-US" b="0" i="0" dirty="0">
                <a:solidFill>
                  <a:srgbClr val="16191F"/>
                </a:solidFill>
                <a:effectLst/>
                <a:latin typeface="Amazon Ember" panose="020B0603020204020204" pitchFamily="34" charset="0"/>
              </a:rPr>
              <a:t> is required for FIFO queues. You must associate a non-empty </a:t>
            </a:r>
            <a:r>
              <a:rPr lang="en-US" b="0" i="0" dirty="0" err="1">
                <a:solidFill>
                  <a:srgbClr val="16191F"/>
                </a:solidFill>
                <a:effectLst/>
                <a:latin typeface="Amazon Ember" panose="020B0603020204020204" pitchFamily="34" charset="0"/>
              </a:rPr>
              <a:t>MessageGroupId</a:t>
            </a:r>
            <a:r>
              <a:rPr lang="en-US" b="0" i="0" dirty="0">
                <a:solidFill>
                  <a:srgbClr val="16191F"/>
                </a:solidFill>
                <a:effectLst/>
                <a:latin typeface="Amazon Ember" panose="020B0603020204020204" pitchFamily="34" charset="0"/>
              </a:rPr>
              <a:t> with a message. If you don't provide a </a:t>
            </a:r>
            <a:r>
              <a:rPr lang="en-US" b="0" i="0" dirty="0" err="1">
                <a:solidFill>
                  <a:srgbClr val="16191F"/>
                </a:solidFill>
                <a:effectLst/>
                <a:latin typeface="Amazon Ember" panose="020B0603020204020204" pitchFamily="34" charset="0"/>
              </a:rPr>
              <a:t>MessageGroupId</a:t>
            </a:r>
            <a:r>
              <a:rPr lang="en-US" b="0" i="0" dirty="0">
                <a:solidFill>
                  <a:srgbClr val="16191F"/>
                </a:solidFill>
                <a:effectLst/>
                <a:latin typeface="Amazon Ember" panose="020B0603020204020204" pitchFamily="34" charset="0"/>
              </a:rPr>
              <a:t>, the action fails.</a:t>
            </a:r>
          </a:p>
          <a:p>
            <a:endParaRPr lang="en-US" b="0" dirty="0">
              <a:effectLst/>
              <a:latin typeface="Roboto" panose="02000000000000000000" pitchFamily="2" charset="0"/>
            </a:endParaRPr>
          </a:p>
          <a:p>
            <a:r>
              <a:rPr lang="en-US" b="0" dirty="0">
                <a:effectLst/>
                <a:latin typeface="Roboto" panose="02000000000000000000" pitchFamily="2" charset="0"/>
              </a:rPr>
              <a:t>Lets talk about a  </a:t>
            </a:r>
            <a:r>
              <a:rPr lang="en-US" b="0" i="0" dirty="0">
                <a:solidFill>
                  <a:srgbClr val="232F3E"/>
                </a:solidFill>
                <a:effectLst/>
                <a:latin typeface="Amazon Ember" panose="020B0603020204020204" pitchFamily="34" charset="0"/>
              </a:rPr>
              <a:t>common use cases where you don't need strict ordering of all messages. Imagine a system that keeps track of user data. You may want to get notification of changes about particular user in order, but you may want to process notification about different users in parallel.</a:t>
            </a:r>
            <a:br>
              <a:rPr lang="en-US" b="0" i="0" dirty="0">
                <a:solidFill>
                  <a:srgbClr val="232F3E"/>
                </a:solidFill>
                <a:effectLst/>
                <a:latin typeface="Amazon Ember" panose="020B0603020204020204" pitchFamily="34" charset="0"/>
              </a:rPr>
            </a:br>
            <a:r>
              <a:rPr lang="en-US" b="0" i="0" dirty="0">
                <a:solidFill>
                  <a:srgbClr val="232F3E"/>
                </a:solidFill>
                <a:effectLst/>
                <a:latin typeface="Amazon Ember" panose="020B0603020204020204" pitchFamily="34" charset="0"/>
              </a:rPr>
              <a:t>If you use a single FIFO queue, all notifications will get processed in sequence, no parallelism is possible.</a:t>
            </a:r>
            <a:br>
              <a:rPr lang="en-US" b="0" i="0" dirty="0">
                <a:solidFill>
                  <a:srgbClr val="232F3E"/>
                </a:solidFill>
                <a:effectLst/>
                <a:latin typeface="Amazon Ember" panose="020B0603020204020204" pitchFamily="34" charset="0"/>
              </a:rPr>
            </a:br>
            <a:r>
              <a:rPr lang="en-US" b="0" i="0" dirty="0">
                <a:solidFill>
                  <a:srgbClr val="232F3E"/>
                </a:solidFill>
                <a:effectLst/>
                <a:latin typeface="Amazon Ember" panose="020B0603020204020204" pitchFamily="34" charset="0"/>
              </a:rPr>
              <a:t>If you use a queue per user, then with a lot of users you need a lot of queues and you need to call </a:t>
            </a:r>
            <a:r>
              <a:rPr lang="en-US" b="0" i="0" dirty="0" err="1">
                <a:solidFill>
                  <a:srgbClr val="232F3E"/>
                </a:solidFill>
                <a:effectLst/>
                <a:latin typeface="Amazon Ember" panose="020B0603020204020204" pitchFamily="34" charset="0"/>
              </a:rPr>
              <a:t>ReceiveMessage</a:t>
            </a:r>
            <a:r>
              <a:rPr lang="en-US" b="0" i="0" dirty="0">
                <a:solidFill>
                  <a:srgbClr val="232F3E"/>
                </a:solidFill>
                <a:effectLst/>
                <a:latin typeface="Amazon Ember" panose="020B0603020204020204" pitchFamily="34" charset="0"/>
              </a:rPr>
              <a:t> on each queue to find if there's anything to process.</a:t>
            </a:r>
            <a:br>
              <a:rPr lang="en-US" b="0" i="0" dirty="0">
                <a:solidFill>
                  <a:srgbClr val="232F3E"/>
                </a:solidFill>
                <a:effectLst/>
                <a:latin typeface="Amazon Ember" panose="020B0603020204020204" pitchFamily="34" charset="0"/>
              </a:rPr>
            </a:br>
            <a:r>
              <a:rPr lang="en-US" b="0" i="0" dirty="0">
                <a:solidFill>
                  <a:srgbClr val="232F3E"/>
                </a:solidFill>
                <a:effectLst/>
                <a:latin typeface="Amazon Ember" panose="020B0603020204020204" pitchFamily="34" charset="0"/>
              </a:rPr>
              <a:t>You can use a single FIFO queue and provide user id as </a:t>
            </a:r>
            <a:r>
              <a:rPr lang="en-US" b="0" i="0" dirty="0" err="1">
                <a:solidFill>
                  <a:srgbClr val="232F3E"/>
                </a:solidFill>
                <a:effectLst/>
                <a:latin typeface="Amazon Ember" panose="020B0603020204020204" pitchFamily="34" charset="0"/>
              </a:rPr>
              <a:t>MessageGroupId</a:t>
            </a:r>
            <a:r>
              <a:rPr lang="en-US" b="0" i="0" dirty="0">
                <a:solidFill>
                  <a:srgbClr val="232F3E"/>
                </a:solidFill>
                <a:effectLst/>
                <a:latin typeface="Amazon Ember" panose="020B0603020204020204" pitchFamily="34" charset="0"/>
              </a:rPr>
              <a:t>. You can then poll for messages from that single queue and SQS FIFO queue will give you message that belong to same </a:t>
            </a:r>
            <a:r>
              <a:rPr lang="en-US" b="0" i="0" dirty="0" err="1">
                <a:solidFill>
                  <a:srgbClr val="232F3E"/>
                </a:solidFill>
                <a:effectLst/>
                <a:latin typeface="Amazon Ember" panose="020B0603020204020204" pitchFamily="34" charset="0"/>
              </a:rPr>
              <a:t>MessageGroupId</a:t>
            </a:r>
            <a:r>
              <a:rPr lang="en-US" b="0" i="0" dirty="0">
                <a:solidFill>
                  <a:srgbClr val="232F3E"/>
                </a:solidFill>
                <a:effectLst/>
                <a:latin typeface="Amazon Ember" panose="020B0603020204020204" pitchFamily="34" charset="0"/>
              </a:rPr>
              <a:t> in order, but messages with different </a:t>
            </a:r>
            <a:r>
              <a:rPr lang="en-US" b="0" i="0" dirty="0" err="1">
                <a:solidFill>
                  <a:srgbClr val="232F3E"/>
                </a:solidFill>
                <a:effectLst/>
                <a:latin typeface="Amazon Ember" panose="020B0603020204020204" pitchFamily="34" charset="0"/>
              </a:rPr>
              <a:t>MessageGroupIds</a:t>
            </a:r>
            <a:r>
              <a:rPr lang="en-US" b="0" i="0" dirty="0">
                <a:solidFill>
                  <a:srgbClr val="232F3E"/>
                </a:solidFill>
                <a:effectLst/>
                <a:latin typeface="Amazon Ember" panose="020B0603020204020204" pitchFamily="34" charset="0"/>
              </a:rPr>
              <a:t> in parallel.</a:t>
            </a:r>
          </a:p>
          <a:p>
            <a:endParaRPr lang="en-US" b="0" dirty="0">
              <a:effectLst/>
              <a:latin typeface="Roboto" panose="02000000000000000000" pitchFamily="2" charset="0"/>
            </a:endParaRPr>
          </a:p>
          <a:p>
            <a:endParaRPr lang="en-US" b="0" dirty="0">
              <a:effectLst/>
              <a:latin typeface="Roboto" panose="02000000000000000000" pitchFamily="2" charset="0"/>
            </a:endParaRPr>
          </a:p>
          <a:p>
            <a:endParaRPr lang="en-US" b="0" dirty="0">
              <a:effectLst/>
              <a:latin typeface="Roboto" panose="02000000000000000000" pitchFamily="2" charset="0"/>
            </a:endParaRPr>
          </a:p>
          <a:p>
            <a:r>
              <a:rPr lang="en-US" b="0" dirty="0">
                <a:effectLst/>
                <a:latin typeface="Roboto" panose="02000000000000000000" pitchFamily="2" charset="0"/>
              </a:rPr>
              <a:t> for example FIFO queues help ensure mobile banking transactions are processed in the correct sequence and the price </a:t>
            </a:r>
            <a:r>
              <a:rPr lang="en-US" b="0" dirty="0" err="1">
                <a:effectLst/>
                <a:latin typeface="Roboto" panose="02000000000000000000" pitchFamily="2" charset="0"/>
              </a:rPr>
              <a:t>updatesfor</a:t>
            </a:r>
            <a:r>
              <a:rPr lang="en-US" b="0" dirty="0">
                <a:effectLst/>
                <a:latin typeface="Roboto" panose="02000000000000000000" pitchFamily="2" charset="0"/>
              </a:rPr>
              <a:t> online retail sites like Amazon are</a:t>
            </a:r>
          </a:p>
          <a:p>
            <a:r>
              <a:rPr lang="en-US" b="0" dirty="0">
                <a:effectLst/>
                <a:latin typeface="Roboto" panose="02000000000000000000" pitchFamily="2" charset="0"/>
              </a:rPr>
              <a:t>processed and published in the right order FIFO queues complement our existing </a:t>
            </a:r>
            <a:r>
              <a:rPr lang="en-US" b="0" dirty="0" err="1">
                <a:effectLst/>
                <a:latin typeface="Roboto" panose="02000000000000000000" pitchFamily="2" charset="0"/>
              </a:rPr>
              <a:t>sqs</a:t>
            </a:r>
            <a:r>
              <a:rPr lang="en-US" b="0" dirty="0">
                <a:effectLst/>
                <a:latin typeface="Roboto" panose="02000000000000000000" pitchFamily="2" charset="0"/>
              </a:rPr>
              <a:t> standard queues which offer higher throughput best effort ordering and at least once delivery the same API functions apply to both types of cues.</a:t>
            </a:r>
          </a:p>
          <a:p>
            <a:endParaRPr lang="en-US" b="0" dirty="0">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i="0" dirty="0">
                <a:solidFill>
                  <a:srgbClr val="16191F"/>
                </a:solidFill>
                <a:effectLst/>
                <a:latin typeface="Amazon Ember" panose="020B0603020204020204" pitchFamily="34" charset="0"/>
              </a:rPr>
              <a:t>The message group ID is the tag that specifies that a message belongs to a specific message group. Messages that belong to the same message group are always processed one by one, in a strict order relative to the message group (however, messages that belong to different message groups might be processed out of order).</a:t>
            </a:r>
          </a:p>
          <a:p>
            <a:endParaRPr lang="en-US" b="0" dirty="0">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b="0" i="0" dirty="0">
                <a:solidFill>
                  <a:srgbClr val="16191F"/>
                </a:solidFill>
                <a:effectLst/>
                <a:latin typeface="Amazon Ember" panose="020B0603020204020204" pitchFamily="34" charset="0"/>
              </a:rPr>
              <a:t>When you send a message to a FIFO queue, you specify </a:t>
            </a:r>
            <a:r>
              <a:rPr lang="en-US" sz="1200" b="0" i="0" kern="1200" dirty="0">
                <a:solidFill>
                  <a:srgbClr val="16191F"/>
                </a:solidFill>
                <a:effectLst/>
                <a:latin typeface="Amazon Ember" panose="020B0603020204020204" pitchFamily="34" charset="0"/>
                <a:ea typeface="+mn-ea"/>
                <a:cs typeface="+mn-cs"/>
              </a:rPr>
              <a:t>a </a:t>
            </a:r>
            <a:r>
              <a:rPr lang="en-US" sz="1200" b="0" i="0" kern="1200" dirty="0">
                <a:solidFill>
                  <a:srgbClr val="16191F"/>
                </a:solidFill>
                <a:effectLst/>
                <a:latin typeface="Amazon Ember" panose="020B0603020204020204" pitchFamily="34" charset="0"/>
                <a:ea typeface="+mn-ea"/>
                <a:cs typeface="+mn-cs"/>
                <a:hlinkClick r:id="rId3">
                  <a:extLst>
                    <a:ext uri="{A12FA001-AC4F-418D-AE19-62706E023703}">
                      <ahyp:hlinkClr xmlns:ahyp="http://schemas.microsoft.com/office/drawing/2018/hyperlinkcolor" val="tx"/>
                    </a:ext>
                  </a:extLst>
                </a:hlinkClick>
              </a:rPr>
              <a:t>message group ID</a:t>
            </a:r>
            <a:r>
              <a:rPr lang="en-US" sz="1200" b="0" i="0" kern="1200" dirty="0">
                <a:solidFill>
                  <a:srgbClr val="16191F"/>
                </a:solidFill>
                <a:effectLst/>
                <a:latin typeface="Amazon Ember" panose="020B0603020204020204" pitchFamily="34" charset="0"/>
                <a:ea typeface="+mn-ea"/>
                <a:cs typeface="+mn-cs"/>
              </a:rPr>
              <a:t>. Amazon </a:t>
            </a:r>
            <a:r>
              <a:rPr lang="en-US" b="0" i="0" dirty="0">
                <a:solidFill>
                  <a:srgbClr val="16191F"/>
                </a:solidFill>
                <a:effectLst/>
                <a:latin typeface="Amazon Ember" panose="020B0603020204020204" pitchFamily="34" charset="0"/>
              </a:rPr>
              <a:t>SQS ensures that messages in the same group are delivered to Lambda in order. Lambda sorts the messages into groups and sends only one batch at a time for a group. If your function returns an error, the function attempts all retries on the affected messages before Lambda receives additional messages from the same group.</a:t>
            </a:r>
            <a:endParaRPr lang="de-DE" sz="1200"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300"/>
              </a:spcAft>
              <a:buClrTx/>
              <a:buSzTx/>
              <a:buFontTx/>
              <a:buNone/>
              <a:tabLst/>
              <a:defRPr/>
            </a:pPr>
            <a:r>
              <a:rPr lang="de-DE" sz="1200" dirty="0" err="1"/>
              <a:t>Example</a:t>
            </a:r>
            <a:r>
              <a:rPr lang="de-DE" sz="1200" dirty="0"/>
              <a:t>: Amazon SQS </a:t>
            </a:r>
            <a:r>
              <a:rPr lang="de-DE" sz="1200" dirty="0" err="1"/>
              <a:t>with</a:t>
            </a:r>
            <a:r>
              <a:rPr lang="de-DE" sz="1200" dirty="0"/>
              <a:t> sender-</a:t>
            </a:r>
            <a:r>
              <a:rPr lang="de-DE" sz="1200" dirty="0" err="1"/>
              <a:t>provided</a:t>
            </a:r>
            <a:r>
              <a:rPr lang="de-DE" sz="1200" dirty="0"/>
              <a:t> </a:t>
            </a:r>
            <a:r>
              <a:rPr lang="de-DE" sz="1200" dirty="0" err="1"/>
              <a:t>message</a:t>
            </a:r>
            <a:r>
              <a:rPr lang="de-DE" sz="1200" dirty="0"/>
              <a:t> </a:t>
            </a:r>
            <a:r>
              <a:rPr lang="de-DE" sz="1200" dirty="0" err="1"/>
              <a:t>group</a:t>
            </a:r>
            <a:r>
              <a:rPr lang="de-DE" sz="1200" dirty="0"/>
              <a:t> IDs—</a:t>
            </a:r>
            <a:r>
              <a:rPr lang="de-DE" sz="1200" dirty="0" err="1"/>
              <a:t>no</a:t>
            </a:r>
            <a:r>
              <a:rPr lang="de-DE" sz="1200" dirty="0"/>
              <a:t> </a:t>
            </a:r>
            <a:r>
              <a:rPr lang="de-DE" sz="1200" dirty="0" err="1"/>
              <a:t>further</a:t>
            </a:r>
            <a:r>
              <a:rPr lang="de-DE" sz="1200" dirty="0"/>
              <a:t> </a:t>
            </a:r>
            <a:r>
              <a:rPr lang="de-DE" sz="1200" dirty="0" err="1"/>
              <a:t>consumption</a:t>
            </a:r>
            <a:r>
              <a:rPr lang="de-DE" sz="1200" dirty="0"/>
              <a:t> </a:t>
            </a:r>
            <a:r>
              <a:rPr lang="de-DE" sz="1200" dirty="0" err="1"/>
              <a:t>as</a:t>
            </a:r>
            <a:r>
              <a:rPr lang="de-DE" sz="1200" dirty="0"/>
              <a:t> </a:t>
            </a:r>
            <a:r>
              <a:rPr lang="de-DE" sz="1200" dirty="0" err="1"/>
              <a:t>long</a:t>
            </a:r>
            <a:r>
              <a:rPr lang="de-DE" sz="1200" dirty="0"/>
              <a:t> </a:t>
            </a:r>
            <a:r>
              <a:rPr lang="de-DE" sz="1200" dirty="0" err="1"/>
              <a:t>as</a:t>
            </a:r>
            <a:r>
              <a:rPr lang="de-DE" sz="1200" dirty="0"/>
              <a:t> </a:t>
            </a:r>
            <a:r>
              <a:rPr lang="de-DE" sz="1200" dirty="0" err="1"/>
              <a:t>messages</a:t>
            </a:r>
            <a:r>
              <a:rPr lang="de-DE" sz="1200" dirty="0"/>
              <a:t> </a:t>
            </a:r>
            <a:r>
              <a:rPr lang="de-DE" sz="1200" dirty="0" err="1"/>
              <a:t>with</a:t>
            </a:r>
            <a:r>
              <a:rPr lang="de-DE" sz="1200" dirty="0"/>
              <a:t> </a:t>
            </a:r>
            <a:r>
              <a:rPr lang="de-DE" sz="1200" dirty="0" err="1"/>
              <a:t>particular</a:t>
            </a:r>
            <a:r>
              <a:rPr lang="de-DE" sz="1200" dirty="0"/>
              <a:t> </a:t>
            </a:r>
            <a:r>
              <a:rPr lang="de-DE" sz="1200" dirty="0" err="1"/>
              <a:t>message</a:t>
            </a:r>
            <a:r>
              <a:rPr lang="de-DE" sz="1200" dirty="0"/>
              <a:t> </a:t>
            </a:r>
            <a:r>
              <a:rPr lang="de-DE" sz="1200" dirty="0" err="1"/>
              <a:t>group</a:t>
            </a:r>
            <a:r>
              <a:rPr lang="de-DE" sz="1200" dirty="0"/>
              <a:t> ID </a:t>
            </a:r>
            <a:r>
              <a:rPr lang="de-DE" sz="1200" dirty="0" err="1"/>
              <a:t>are</a:t>
            </a:r>
            <a:r>
              <a:rPr lang="de-DE" sz="1200" dirty="0"/>
              <a:t> invisible..</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de-DE" sz="1200"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de-DE" altLang="de-DE" sz="1200" dirty="0">
              <a:solidFill>
                <a:srgbClr val="FFFFFF"/>
              </a:solidFill>
              <a:ea typeface="Amazon Ember" panose="020B0603020204020204" pitchFamily="34" charset="0"/>
            </a:endParaRPr>
          </a:p>
          <a:p>
            <a:pPr algn="l" fontAlgn="base"/>
            <a:r>
              <a:rPr lang="en-US" b="0" i="0" dirty="0">
                <a:solidFill>
                  <a:srgbClr val="4B4F58"/>
                </a:solidFill>
                <a:effectLst/>
                <a:latin typeface="-apple-system"/>
              </a:rPr>
              <a:t>Consistency between </a:t>
            </a:r>
            <a:r>
              <a:rPr lang="en-US" b="0" i="0" u="sng" dirty="0">
                <a:solidFill>
                  <a:srgbClr val="4B4F58"/>
                </a:solidFill>
                <a:effectLst/>
                <a:latin typeface="-apple-system"/>
                <a:hlinkClick r:id="rId4"/>
              </a:rPr>
              <a:t>SQS queues</a:t>
            </a:r>
            <a:r>
              <a:rPr lang="en-US" b="0" i="0" dirty="0">
                <a:solidFill>
                  <a:srgbClr val="4B4F58"/>
                </a:solidFill>
                <a:effectLst/>
                <a:latin typeface="-apple-system"/>
              </a:rPr>
              <a:t> and dead-letter queues, it’s crucial:</a:t>
            </a:r>
          </a:p>
          <a:p>
            <a:pPr algn="l" fontAlgn="base"/>
            <a:r>
              <a:rPr lang="en-US" b="0" i="0" dirty="0">
                <a:solidFill>
                  <a:srgbClr val="4B4F58"/>
                </a:solidFill>
                <a:effectLst/>
                <a:latin typeface="-apple-system"/>
              </a:rPr>
              <a:t>So, for example, the dead-letter queue of a FIFO queue must also be a FIFO queue. Likewise, the dead-letter queue of a standard queue must also be a standard queue.</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altLang="de-DE" sz="1200" dirty="0">
              <a:solidFill>
                <a:srgbClr val="FFFFFF"/>
              </a:solidFill>
              <a:ea typeface="Amazon Ember" panose="020B0603020204020204" pitchFamily="34" charset="0"/>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i="0" dirty="0">
                <a:solidFill>
                  <a:srgbClr val="16191F"/>
                </a:solidFill>
                <a:effectLst/>
                <a:latin typeface="Amazon Ember" panose="020B0603020204020204" pitchFamily="34" charset="0"/>
              </a:rPr>
              <a:t>The message group ID is the tag that specifies that a message belongs to a specific message group. Messages that belong to the same message group are always processed one by one, in a strict order relative to the message group (however, messages that belong to different message groups might be processed out of order).</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altLang="de-DE" sz="1200" b="0" i="0" dirty="0">
              <a:solidFill>
                <a:srgbClr val="16191F"/>
              </a:solidFill>
              <a:effectLst/>
              <a:latin typeface="Amazon Ember" panose="020B0603020204020204" pitchFamily="34" charset="0"/>
              <a:ea typeface="Amazon Ember" panose="020B0603020204020204" pitchFamily="34" charset="0"/>
            </a:endParaRPr>
          </a:p>
          <a:p>
            <a:pPr algn="l"/>
            <a:r>
              <a:rPr lang="en-US" b="0" i="0" dirty="0">
                <a:solidFill>
                  <a:srgbClr val="232F3E"/>
                </a:solidFill>
                <a:effectLst/>
                <a:latin typeface="Amazon Ember" panose="020B0603020204020204" pitchFamily="34" charset="0"/>
              </a:rPr>
              <a:t>f you need all messages in a FIFO queue to be delivered in strict order, just use the same </a:t>
            </a:r>
            <a:r>
              <a:rPr lang="en-US" b="0" i="0" dirty="0" err="1">
                <a:solidFill>
                  <a:srgbClr val="232F3E"/>
                </a:solidFill>
                <a:effectLst/>
                <a:latin typeface="Amazon Ember" panose="020B0603020204020204" pitchFamily="34" charset="0"/>
              </a:rPr>
              <a:t>MessageGroupId</a:t>
            </a:r>
            <a:r>
              <a:rPr lang="en-US" b="0" i="0" dirty="0">
                <a:solidFill>
                  <a:srgbClr val="232F3E"/>
                </a:solidFill>
                <a:effectLst/>
                <a:latin typeface="Amazon Ember" panose="020B0603020204020204" pitchFamily="34" charset="0"/>
              </a:rPr>
              <a:t> for all messages. You can name it "default-group". Having that will work just fine, but remember that a FIFO queue like that will not give out the next available message until the previously received message is deleted -&gt; this is the way such queue guarantees processing in order. So you maximum throughput of a pure FIFO queue like that will be limited.</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altLang="de-DE" sz="1200" dirty="0">
              <a:solidFill>
                <a:srgbClr val="FFFFFF"/>
              </a:solidFill>
              <a:ea typeface="Amazon Ember" panose="020B0603020204020204" pitchFamily="34" charset="0"/>
            </a:endParaRPr>
          </a:p>
          <a:p>
            <a:endParaRPr lang="en-US" dirty="0"/>
          </a:p>
        </p:txBody>
      </p:sp>
    </p:spTree>
    <p:extLst>
      <p:ext uri="{BB962C8B-B14F-4D97-AF65-F5344CB8AC3E}">
        <p14:creationId xmlns:p14="http://schemas.microsoft.com/office/powerpoint/2010/main" val="4259737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17</a:t>
            </a:fld>
            <a:endParaRPr lang="en-US" dirty="0"/>
          </a:p>
        </p:txBody>
      </p:sp>
    </p:spTree>
    <p:extLst>
      <p:ext uri="{BB962C8B-B14F-4D97-AF65-F5344CB8AC3E}">
        <p14:creationId xmlns:p14="http://schemas.microsoft.com/office/powerpoint/2010/main" val="488495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2247224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r>
              <a:rPr lang="en-US" b="0" i="0" dirty="0">
                <a:solidFill>
                  <a:srgbClr val="16191F"/>
                </a:solidFill>
                <a:effectLst/>
                <a:latin typeface="Amazon Ember" panose="020B0603020204020204" pitchFamily="34" charset="0"/>
              </a:rPr>
              <a:t>Owner: Norm</a:t>
            </a:r>
          </a:p>
          <a:p>
            <a:pPr algn="l"/>
            <a:endParaRPr lang="en-US" b="0" i="0" dirty="0">
              <a:solidFill>
                <a:srgbClr val="16191F"/>
              </a:solidFill>
              <a:effectLst/>
              <a:latin typeface="Amazon Ember" panose="020B0603020204020204" pitchFamily="34" charset="0"/>
            </a:endParaRPr>
          </a:p>
          <a:p>
            <a:pPr algn="l"/>
            <a:r>
              <a:rPr lang="en-US" b="0" i="0" dirty="0">
                <a:solidFill>
                  <a:srgbClr val="16191F"/>
                </a:solidFill>
                <a:effectLst/>
                <a:latin typeface="Amazon Ember" panose="020B0603020204020204" pitchFamily="34" charset="0"/>
              </a:rPr>
              <a:t>You can use an AWS Lambda function to process messages in an Amazon SQS queue. Lambda polls the queue and invokes your Lambda function synchronously with an event that contains queue messages. </a:t>
            </a:r>
          </a:p>
          <a:p>
            <a:pPr algn="l"/>
            <a:r>
              <a:rPr lang="en-US" b="0" i="0" dirty="0">
                <a:solidFill>
                  <a:srgbClr val="16191F"/>
                </a:solidFill>
                <a:effectLst/>
                <a:latin typeface="Amazon Ember" panose="020B0603020204020204" pitchFamily="34" charset="0"/>
              </a:rPr>
              <a:t>A Lambda function can process items from multiple queues (using one Lambda event source for each queue). You can use the same queue with multiple Lambda functions.</a:t>
            </a:r>
          </a:p>
          <a:p>
            <a:pPr algn="l"/>
            <a:r>
              <a:rPr lang="en-US" b="0" i="0" dirty="0">
                <a:solidFill>
                  <a:srgbClr val="16191F"/>
                </a:solidFill>
                <a:effectLst/>
                <a:latin typeface="Amazon Ember" panose="020B0603020204020204" pitchFamily="34" charset="0"/>
              </a:rPr>
              <a:t>If you associate an encrypted queue with a Lambda function but Lambda doesn't poll for messages, add the </a:t>
            </a:r>
            <a:r>
              <a:rPr lang="en-US" b="0" i="0" dirty="0" err="1">
                <a:solidFill>
                  <a:srgbClr val="16191F"/>
                </a:solidFill>
                <a:effectLst/>
                <a:latin typeface="Amazon Ember" panose="020B0603020204020204" pitchFamily="34" charset="0"/>
              </a:rPr>
              <a:t>kms:Decrypt</a:t>
            </a:r>
            <a:r>
              <a:rPr lang="en-US" b="0" i="0" dirty="0">
                <a:solidFill>
                  <a:srgbClr val="16191F"/>
                </a:solidFill>
                <a:effectLst/>
                <a:latin typeface="Amazon Ember" panose="020B0603020204020204" pitchFamily="34" charset="0"/>
              </a:rPr>
              <a:t> permission to your Lambda execution role.</a:t>
            </a:r>
          </a:p>
          <a:p>
            <a:endParaRPr lang="en-US" dirty="0"/>
          </a:p>
          <a:p>
            <a:r>
              <a:rPr lang="en-US" b="0" i="0" dirty="0">
                <a:solidFill>
                  <a:srgbClr val="16191F"/>
                </a:solidFill>
                <a:effectLst/>
                <a:latin typeface="Amazon Ember" panose="020B0603020204020204" pitchFamily="34" charset="0"/>
              </a:rPr>
              <a:t>Lambda polls the queue and invokes your Lambda function </a:t>
            </a:r>
            <a:r>
              <a:rPr lang="en-US" b="0" i="0" u="none" strike="noStrike" dirty="0">
                <a:effectLst/>
                <a:latin typeface="Amazon Ember" panose="020B0603020204020204" pitchFamily="34" charset="0"/>
                <a:hlinkClick r:id="rId3"/>
              </a:rPr>
              <a:t>synchronously</a:t>
            </a:r>
            <a:r>
              <a:rPr lang="en-US" b="0" i="0" dirty="0">
                <a:solidFill>
                  <a:srgbClr val="16191F"/>
                </a:solidFill>
                <a:effectLst/>
                <a:latin typeface="Amazon Ember" panose="020B0603020204020204" pitchFamily="34" charset="0"/>
              </a:rPr>
              <a:t> with an event that contains queue messages. Lambda reads messages in batches and invokes your function once for each batch. When your function successfully processes a batch, Lambda deletes its messages from the queue..</a:t>
            </a:r>
          </a:p>
          <a:p>
            <a:endParaRPr lang="en-US" b="0" i="0" dirty="0">
              <a:solidFill>
                <a:srgbClr val="16191F"/>
              </a:solidFill>
              <a:effectLst/>
              <a:latin typeface="Amazon Ember" panose="020B0603020204020204" pitchFamily="34" charset="0"/>
            </a:endParaRPr>
          </a:p>
          <a:p>
            <a:r>
              <a:rPr lang="en-US" b="0" i="0" dirty="0">
                <a:solidFill>
                  <a:srgbClr val="16191F"/>
                </a:solidFill>
                <a:effectLst/>
                <a:latin typeface="Amazon Ember" panose="020B0603020204020204" pitchFamily="34" charset="0"/>
              </a:rPr>
              <a:t>By default, Lambda polls up to 10 messages in your queue at once and sends that batch to your function. To avoid invoking the function with a small number of records, you can tell the event source to buffer records for up to 5 minutes by configuring a batch window. Before invoking the function, Lambda continues to poll messages from the SQS standard queue until the batch window expires,</a:t>
            </a:r>
            <a:endParaRPr dirty="0"/>
          </a:p>
        </p:txBody>
      </p:sp>
    </p:spTree>
    <p:extLst>
      <p:ext uri="{BB962C8B-B14F-4D97-AF65-F5344CB8AC3E}">
        <p14:creationId xmlns:p14="http://schemas.microsoft.com/office/powerpoint/2010/main" val="823480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Message encryption with AWS Encryption SDK</a:t>
            </a:r>
          </a:p>
          <a:p>
            <a:pPr lvl="1"/>
            <a:r>
              <a:rPr lang="en-US" dirty="0">
                <a:hlinkClick r:id="rId3"/>
              </a:rPr>
              <a:t>https://docs.aws.amazon.com/encryption-sdk/latest/developer-guide/</a:t>
            </a:r>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20</a:t>
            </a:fld>
            <a:endParaRPr lang="en-US" dirty="0"/>
          </a:p>
        </p:txBody>
      </p:sp>
    </p:spTree>
    <p:extLst>
      <p:ext uri="{BB962C8B-B14F-4D97-AF65-F5344CB8AC3E}">
        <p14:creationId xmlns:p14="http://schemas.microsoft.com/office/powerpoint/2010/main" val="279828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21</a:t>
            </a:fld>
            <a:endParaRPr lang="en-US" dirty="0"/>
          </a:p>
        </p:txBody>
      </p:sp>
    </p:spTree>
    <p:extLst>
      <p:ext uri="{BB962C8B-B14F-4D97-AF65-F5344CB8AC3E}">
        <p14:creationId xmlns:p14="http://schemas.microsoft.com/office/powerpoint/2010/main" val="1556219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3</a:t>
            </a:fld>
            <a:endParaRPr lang="en-US" dirty="0"/>
          </a:p>
        </p:txBody>
      </p:sp>
    </p:spTree>
    <p:extLst>
      <p:ext uri="{BB962C8B-B14F-4D97-AF65-F5344CB8AC3E}">
        <p14:creationId xmlns:p14="http://schemas.microsoft.com/office/powerpoint/2010/main" val="1330335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r>
              <a:rPr lang="en-US" dirty="0"/>
              <a:t>The next pattern that we are going to talk about to build distributed applications is </a:t>
            </a:r>
            <a:r>
              <a:rPr lang="en-US" dirty="0" err="1"/>
              <a:t>pub..sub</a:t>
            </a:r>
            <a:r>
              <a:rPr lang="en-US" dirty="0"/>
              <a:t>.. In this architecture, there are 2 primary actors i.e. Publisher and subscriber. </a:t>
            </a:r>
          </a:p>
          <a:p>
            <a:pPr algn="l"/>
            <a:endParaRPr lang="en-US" dirty="0"/>
          </a:p>
          <a:p>
            <a:pPr algn="l"/>
            <a:endParaRPr lang="en-US" dirty="0"/>
          </a:p>
          <a:p>
            <a:pPr algn="l"/>
            <a:endParaRPr lang="en-US" dirty="0"/>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22</a:t>
            </a:fld>
            <a:endParaRPr lang="en-US" dirty="0"/>
          </a:p>
        </p:txBody>
      </p:sp>
    </p:spTree>
    <p:extLst>
      <p:ext uri="{BB962C8B-B14F-4D97-AF65-F5344CB8AC3E}">
        <p14:creationId xmlns:p14="http://schemas.microsoft.com/office/powerpoint/2010/main" val="2350458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Publish-subscribe pattern, is a messaging pattern in software architecture where a publisher creates a message and sends it to topic. Consumer will subscribe to topics of interest and will get notified when a message arrives. In this architecture pattern, there can be more than 1 consumer for the same message.</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As you can see, this architecture breaks the tight coupling. Order service is abstracted out from downstream services. We can evolve the architecture i.e. new services can be added to enhance the business process without making changes to order service. Also, we can make changes to any existing service and no changes are required to the order service as it is abstracted out from the implementation details.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algn="l"/>
            <a:r>
              <a:rPr lang="en-US" b="0" i="0" dirty="0">
                <a:solidFill>
                  <a:srgbClr val="202124"/>
                </a:solidFill>
                <a:effectLst/>
                <a:latin typeface="Roboto" panose="02000000000000000000" pitchFamily="2" charset="0"/>
              </a:rPr>
              <a:t>Pub/Sub enables you to create systems of event producers and consumers, called </a:t>
            </a:r>
            <a:r>
              <a:rPr lang="en-US" b="1" i="0" dirty="0">
                <a:solidFill>
                  <a:srgbClr val="202124"/>
                </a:solidFill>
                <a:effectLst/>
                <a:latin typeface="Roboto" panose="02000000000000000000" pitchFamily="2" charset="0"/>
              </a:rPr>
              <a:t>publishers</a:t>
            </a:r>
            <a:r>
              <a:rPr lang="en-US" b="0" i="0" dirty="0">
                <a:solidFill>
                  <a:srgbClr val="202124"/>
                </a:solidFill>
                <a:effectLst/>
                <a:latin typeface="Roboto" panose="02000000000000000000" pitchFamily="2" charset="0"/>
              </a:rPr>
              <a:t> and </a:t>
            </a:r>
            <a:r>
              <a:rPr lang="en-US" b="1" i="0" dirty="0">
                <a:solidFill>
                  <a:srgbClr val="202124"/>
                </a:solidFill>
                <a:effectLst/>
                <a:latin typeface="Roboto" panose="02000000000000000000" pitchFamily="2" charset="0"/>
              </a:rPr>
              <a:t>subscribers</a:t>
            </a:r>
            <a:r>
              <a:rPr lang="en-US" b="0" i="0" dirty="0">
                <a:solidFill>
                  <a:srgbClr val="202124"/>
                </a:solidFill>
                <a:effectLst/>
                <a:latin typeface="Roboto" panose="02000000000000000000" pitchFamily="2" charset="0"/>
              </a:rPr>
              <a:t>. Publishers communicate with subscribers asynchronously by broadcasting events, rather than by synchronous remote procedure calls (RPCs).</a:t>
            </a:r>
          </a:p>
          <a:p>
            <a:pPr algn="l"/>
            <a:r>
              <a:rPr lang="en-US" b="0" i="0" dirty="0">
                <a:solidFill>
                  <a:srgbClr val="202124"/>
                </a:solidFill>
                <a:effectLst/>
                <a:latin typeface="Roboto" panose="02000000000000000000" pitchFamily="2" charset="0"/>
              </a:rPr>
              <a:t>Publishers send events to the Pub/Sub service, without regard to how or when these events are to be processed. Pub/Sub then delivers events to all the services that react to them. In systems communicating through RPCs, publishers must wait for subscribers to receive the data. However, the asynchronous integration in Pub/Sub increases the flexibility and robustness of the overall system.</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endParaRPr lang="en-US" b="0" i="0" dirty="0">
              <a:solidFill>
                <a:srgbClr val="16191F"/>
              </a:solidFill>
              <a:effectLst/>
              <a:latin typeface="Amazon Ember" panose="020B0603020204020204" pitchFamily="34" charset="0"/>
            </a:endParaRPr>
          </a:p>
          <a:p>
            <a:r>
              <a:rPr lang="en-US" b="0" i="0" dirty="0">
                <a:solidFill>
                  <a:srgbClr val="16191F"/>
                </a:solidFill>
                <a:effectLst/>
                <a:latin typeface="Amazon Ember" panose="020B0603020204020204" pitchFamily="34" charset="0"/>
              </a:rPr>
              <a:t>Publishers communicate asynchronously with subscribers by sending messages to a </a:t>
            </a:r>
            <a:r>
              <a:rPr lang="en-US" b="0" i="1" dirty="0">
                <a:solidFill>
                  <a:srgbClr val="16191F"/>
                </a:solidFill>
                <a:effectLst/>
                <a:latin typeface="Amazon Ember" panose="020B0603020204020204" pitchFamily="34" charset="0"/>
              </a:rPr>
              <a:t>topic</a:t>
            </a:r>
            <a:r>
              <a:rPr lang="en-US" b="0" i="0" dirty="0">
                <a:solidFill>
                  <a:srgbClr val="16191F"/>
                </a:solidFill>
                <a:effectLst/>
                <a:latin typeface="Amazon Ember" panose="020B0603020204020204" pitchFamily="34" charset="0"/>
              </a:rPr>
              <a:t>, which is a logical access point and communication channel. Clients can subscribe to the SNS topic and receive published messages using a supported endpoint type</a:t>
            </a:r>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23</a:t>
            </a:fld>
            <a:endParaRPr lang="en-US" dirty="0"/>
          </a:p>
        </p:txBody>
      </p:sp>
    </p:spTree>
    <p:extLst>
      <p:ext uri="{BB962C8B-B14F-4D97-AF65-F5344CB8AC3E}">
        <p14:creationId xmlns:p14="http://schemas.microsoft.com/office/powerpoint/2010/main" val="3044333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r>
              <a:rPr lang="en-US" b="0" dirty="0">
                <a:effectLst/>
                <a:latin typeface="Roboto" panose="02000000000000000000" pitchFamily="2" charset="0"/>
              </a:rPr>
              <a:t>To implement a </a:t>
            </a:r>
            <a:r>
              <a:rPr lang="en-US" b="0" dirty="0" err="1">
                <a:effectLst/>
                <a:latin typeface="Roboto" panose="02000000000000000000" pitchFamily="2" charset="0"/>
              </a:rPr>
              <a:t>pub..sub</a:t>
            </a:r>
            <a:r>
              <a:rPr lang="en-US" b="0" dirty="0">
                <a:effectLst/>
                <a:latin typeface="Roboto" panose="02000000000000000000" pitchFamily="2" charset="0"/>
              </a:rPr>
              <a:t>  pattern on AWS, you can take advantage of Amazon SNS service. </a:t>
            </a:r>
            <a:r>
              <a:rPr lang="en-US" b="0" i="0" dirty="0">
                <a:solidFill>
                  <a:srgbClr val="000000"/>
                </a:solidFill>
                <a:effectLst/>
                <a:latin typeface="Open Sans" panose="020B0606030504020204" pitchFamily="34" charset="0"/>
              </a:rPr>
              <a:t>AWS SNS is a push-based messaging service that sends messages from publishers to many subscriber endpoints. This </a:t>
            </a:r>
            <a:r>
              <a:rPr lang="en-US" b="0" i="0" dirty="0">
                <a:solidFill>
                  <a:schemeClr val="tx1"/>
                </a:solidFill>
                <a:effectLst/>
                <a:latin typeface="Roboto" panose="02000000000000000000" pitchFamily="2" charset="0"/>
              </a:rPr>
              <a:t> </a:t>
            </a:r>
            <a:r>
              <a:rPr lang="en-US" b="0" i="0" dirty="0">
                <a:solidFill>
                  <a:srgbClr val="333333"/>
                </a:solidFill>
                <a:effectLst/>
                <a:latin typeface="AmazonEmber" panose="020B0603020204020204" pitchFamily="34" charset="0"/>
              </a:rPr>
              <a:t>eliminates the need to periodically check or “poll” for new information and updates. </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i="0" dirty="0">
                <a:solidFill>
                  <a:srgbClr val="000000"/>
                </a:solidFill>
                <a:effectLst/>
                <a:latin typeface="Open Sans" panose="020B0606030504020204" pitchFamily="34" charset="0"/>
              </a:rPr>
              <a:t>Subscribers, on the other hand, receive the published messages from the SNS service over supported network protocols like Amazon SQS, AWS Lambda, or HTTP/ HTTPS.</a:t>
            </a:r>
          </a:p>
          <a:p>
            <a:endParaRPr lang="en-US" b="0" i="0" dirty="0">
              <a:solidFill>
                <a:srgbClr val="333333"/>
              </a:solidFill>
              <a:effectLst/>
              <a:latin typeface="Roboto" panose="02000000000000000000" pitchFamily="2" charset="0"/>
            </a:endParaRPr>
          </a:p>
          <a:p>
            <a:endParaRPr lang="en-US" b="0" dirty="0">
              <a:effectLst/>
              <a:latin typeface="Roboto" panose="02000000000000000000" pitchFamily="2" charset="0"/>
            </a:endParaRPr>
          </a:p>
          <a:p>
            <a:r>
              <a:rPr lang="en-US" b="0" dirty="0">
                <a:effectLst/>
                <a:latin typeface="Roboto" panose="02000000000000000000" pitchFamily="2" charset="0"/>
              </a:rPr>
              <a:t>SNS uses a publisher subscriber system so you may own a topic and you publish to that topic and subscribers get notified of events that are delivered to that topic..</a:t>
            </a:r>
          </a:p>
          <a:p>
            <a:r>
              <a:rPr lang="en-US" b="0" i="0" dirty="0">
                <a:solidFill>
                  <a:srgbClr val="16191F"/>
                </a:solidFill>
                <a:effectLst/>
                <a:latin typeface="Amazon Ember" panose="020B0603020204020204" pitchFamily="34" charset="0"/>
              </a:rPr>
              <a:t>A dead-letter queue is an Amazon SQS queue that an Amazon SNS subscription can target for messages that can't be delivered to subscribers successfully. Messages that can't be delivered due to client errors or server errors are held in the dead-letter queue for further analysis or reprocessing.</a:t>
            </a:r>
            <a:endParaRPr lang="en-US" b="0" dirty="0">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50F74E25-A557-45B7-A614-AD8C8D22B6B6}" type="slidenum">
              <a:rPr lang="en-US" smtClean="0"/>
              <a:pPr/>
              <a:t>24</a:t>
            </a:fld>
            <a:endParaRPr lang="en-US" dirty="0"/>
          </a:p>
        </p:txBody>
      </p:sp>
    </p:spTree>
    <p:extLst>
      <p:ext uri="{BB962C8B-B14F-4D97-AF65-F5344CB8AC3E}">
        <p14:creationId xmlns:p14="http://schemas.microsoft.com/office/powerpoint/2010/main" val="3300424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Owner: Norm</a:t>
            </a:r>
          </a:p>
        </p:txBody>
      </p:sp>
      <p:sp>
        <p:nvSpPr>
          <p:cNvPr id="4" name="Slide Number Placeholder 3"/>
          <p:cNvSpPr>
            <a:spLocks noGrp="1"/>
          </p:cNvSpPr>
          <p:nvPr>
            <p:ph type="sldNum" sz="quarter" idx="5"/>
          </p:nvPr>
        </p:nvSpPr>
        <p:spPr/>
        <p:txBody>
          <a:bodyPr/>
          <a:lstStyle/>
          <a:p>
            <a:fld id="{A3D89E5F-BEEF-42A1-A57B-E5A736D51194}" type="slidenum">
              <a:rPr lang="en-US" smtClean="0"/>
              <a:pPr/>
              <a:t>25</a:t>
            </a:fld>
            <a:endParaRPr lang="en-US" dirty="0"/>
          </a:p>
        </p:txBody>
      </p:sp>
    </p:spTree>
    <p:extLst>
      <p:ext uri="{BB962C8B-B14F-4D97-AF65-F5344CB8AC3E}">
        <p14:creationId xmlns:p14="http://schemas.microsoft.com/office/powerpoint/2010/main" val="2419951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26</a:t>
            </a:fld>
            <a:endParaRPr lang="en-US" dirty="0"/>
          </a:p>
        </p:txBody>
      </p:sp>
    </p:spTree>
    <p:extLst>
      <p:ext uri="{BB962C8B-B14F-4D97-AF65-F5344CB8AC3E}">
        <p14:creationId xmlns:p14="http://schemas.microsoft.com/office/powerpoint/2010/main" val="1327221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Next messaging pattern that we are going to discuss is message router or bus.. </a:t>
            </a:r>
          </a:p>
        </p:txBody>
      </p:sp>
      <p:sp>
        <p:nvSpPr>
          <p:cNvPr id="4" name="Slide Number Placeholder 3"/>
          <p:cNvSpPr>
            <a:spLocks noGrp="1"/>
          </p:cNvSpPr>
          <p:nvPr>
            <p:ph type="sldNum" sz="quarter" idx="5"/>
          </p:nvPr>
        </p:nvSpPr>
        <p:spPr/>
        <p:txBody>
          <a:bodyPr/>
          <a:lstStyle/>
          <a:p>
            <a:fld id="{50F74E25-A557-45B7-A614-AD8C8D22B6B6}" type="slidenum">
              <a:rPr lang="en-US" smtClean="0"/>
              <a:pPr/>
              <a:t>28</a:t>
            </a:fld>
            <a:endParaRPr lang="en-US" dirty="0"/>
          </a:p>
        </p:txBody>
      </p:sp>
    </p:spTree>
    <p:extLst>
      <p:ext uri="{BB962C8B-B14F-4D97-AF65-F5344CB8AC3E}">
        <p14:creationId xmlns:p14="http://schemas.microsoft.com/office/powerpoint/2010/main" val="32523918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dirty="0">
                <a:effectLst/>
                <a:latin typeface="Roboto" panose="02000000000000000000" pitchFamily="2" charset="0"/>
              </a:rPr>
              <a:t>This pattern is primarily used to build event driven applications. </a:t>
            </a:r>
          </a:p>
          <a:p>
            <a:endParaRPr lang="en-US" b="0" dirty="0">
              <a:effectLst/>
              <a:latin typeface="Roboto" panose="02000000000000000000" pitchFamily="2" charset="0"/>
            </a:endParaRPr>
          </a:p>
          <a:p>
            <a:r>
              <a:rPr lang="en-US" b="0" dirty="0">
                <a:effectLst/>
                <a:latin typeface="Roboto" panose="02000000000000000000" pitchFamily="2" charset="0"/>
              </a:rPr>
              <a:t>In event-driven applications, you have the event producer, the event bus and the event consumer.</a:t>
            </a:r>
          </a:p>
          <a:p>
            <a:endParaRPr lang="en-US" b="0" dirty="0">
              <a:effectLst/>
              <a:latin typeface="Roboto" panose="02000000000000000000" pitchFamily="2" charset="0"/>
            </a:endParaRPr>
          </a:p>
          <a:p>
            <a:r>
              <a:rPr lang="en-US" b="0" dirty="0">
                <a:effectLst/>
                <a:latin typeface="Roboto" panose="02000000000000000000" pitchFamily="2" charset="0"/>
              </a:rPr>
              <a:t>The event producer is the event source that the events come from. It is depicted as sender</a:t>
            </a:r>
          </a:p>
          <a:p>
            <a:r>
              <a:rPr lang="en-US" b="0" dirty="0">
                <a:effectLst/>
                <a:latin typeface="Roboto" panose="02000000000000000000" pitchFamily="2" charset="0"/>
              </a:rPr>
              <a:t>This can be an AWS service, it can be a custom event or an event that comes from a third party SaaS app.</a:t>
            </a:r>
          </a:p>
          <a:p>
            <a:endParaRPr lang="en-US" b="0" dirty="0">
              <a:effectLst/>
              <a:latin typeface="Roboto" panose="02000000000000000000" pitchFamily="2" charset="0"/>
            </a:endParaRPr>
          </a:p>
          <a:p>
            <a:r>
              <a:rPr lang="en-US" b="0" dirty="0">
                <a:effectLst/>
                <a:latin typeface="Roboto" panose="02000000000000000000" pitchFamily="2" charset="0"/>
              </a:rPr>
              <a:t>The event bus acts as an event router to route the events and perform rules processing.</a:t>
            </a:r>
          </a:p>
          <a:p>
            <a:endParaRPr lang="en-US" b="0" dirty="0">
              <a:effectLst/>
              <a:latin typeface="Roboto" panose="02000000000000000000" pitchFamily="2" charset="0"/>
            </a:endParaRPr>
          </a:p>
          <a:p>
            <a:r>
              <a:rPr lang="en-US" b="0" dirty="0">
                <a:effectLst/>
                <a:latin typeface="Roboto" panose="02000000000000000000" pitchFamily="2" charset="0"/>
              </a:rPr>
              <a:t>The event consumer listens for events and acts only upon the events they're interested in.</a:t>
            </a:r>
          </a:p>
          <a:p>
            <a:endParaRPr lang="en-US" b="0" dirty="0">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In this architecture, an event is announced, but the event producer doesn’t expect a response or know about the activities of the consumers. There could be any number of consumers listening, and you can add additional consumers as new features are built.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There’s no latency for the producer, because the events are processed asynchronously. There’s also no single point of failure, because a consumer failing doesn’t impact the other consumers or the producer.</a:t>
            </a:r>
          </a:p>
          <a:p>
            <a:endParaRPr lang="en-US" b="0" dirty="0">
              <a:effectLst/>
              <a:latin typeface="Roboto" panose="02000000000000000000" pitchFamily="2" charset="0"/>
            </a:endParaRPr>
          </a:p>
          <a:p>
            <a:r>
              <a:rPr lang="en-US" b="0" dirty="0">
                <a:effectLst/>
                <a:latin typeface="Roboto" panose="02000000000000000000" pitchFamily="2" charset="0"/>
              </a:rPr>
              <a:t>For example, let's say you're a developer at an e-Commerce company and you're building a serverless e-Commerce application.</a:t>
            </a:r>
          </a:p>
          <a:p>
            <a:r>
              <a:rPr lang="en-US" b="0" dirty="0">
                <a:effectLst/>
                <a:latin typeface="Roboto" panose="02000000000000000000" pitchFamily="2" charset="0"/>
              </a:rPr>
              <a:t>Your team is in charge of the account creation and authentication process.</a:t>
            </a:r>
          </a:p>
          <a:p>
            <a:r>
              <a:rPr lang="en-US" b="0" dirty="0">
                <a:effectLst/>
                <a:latin typeface="Roboto" panose="02000000000000000000" pitchFamily="2" charset="0"/>
              </a:rPr>
              <a:t>You build the login flow and raise an event when a new user creates an account.</a:t>
            </a:r>
          </a:p>
          <a:p>
            <a:r>
              <a:rPr lang="en-US" b="0" dirty="0">
                <a:effectLst/>
                <a:latin typeface="Roboto" panose="02000000000000000000" pitchFamily="2" charset="0"/>
              </a:rPr>
              <a:t>When the event is raised, other teams can be alerted.</a:t>
            </a:r>
          </a:p>
          <a:p>
            <a:r>
              <a:rPr lang="en-US" b="0" dirty="0">
                <a:effectLst/>
                <a:latin typeface="Roboto" panose="02000000000000000000" pitchFamily="2" charset="0"/>
              </a:rPr>
              <a:t>The marketing team can listen for the account created event and act on it.</a:t>
            </a:r>
          </a:p>
          <a:p>
            <a:r>
              <a:rPr lang="en-US" b="0" dirty="0">
                <a:effectLst/>
                <a:latin typeface="Roboto" panose="02000000000000000000" pitchFamily="2" charset="0"/>
              </a:rPr>
              <a:t>For example, they can send promotional emails.</a:t>
            </a:r>
          </a:p>
          <a:p>
            <a:r>
              <a:rPr lang="en-US" b="0" dirty="0">
                <a:effectLst/>
                <a:latin typeface="Roboto" panose="02000000000000000000" pitchFamily="2" charset="0"/>
              </a:rPr>
              <a:t>In this decoupled architecture, event producers and consumers don't have to know about each other.</a:t>
            </a:r>
          </a:p>
          <a:p>
            <a:r>
              <a:rPr lang="en-US" b="0" dirty="0">
                <a:effectLst/>
                <a:latin typeface="Roboto" panose="02000000000000000000" pitchFamily="2" charset="0"/>
              </a:rPr>
              <a:t>They only have to listen to events and act accordingly when they're interested in that event.</a:t>
            </a:r>
          </a:p>
          <a:p>
            <a:r>
              <a:rPr lang="en-US" b="0" dirty="0">
                <a:effectLst/>
                <a:latin typeface="Roboto" panose="02000000000000000000" pitchFamily="2" charset="0"/>
              </a:rPr>
              <a:t>This can be speed up development by reducing the complexity caused by building new features.</a:t>
            </a:r>
          </a:p>
          <a:p>
            <a:endParaRPr lang="en-US" b="0" dirty="0">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endParaRPr lang="en-US" dirty="0"/>
          </a:p>
          <a:p>
            <a:endParaRPr lang="en-US" dirty="0"/>
          </a:p>
          <a:p>
            <a:endParaRPr lang="en-US" dirty="0"/>
          </a:p>
          <a:p>
            <a:r>
              <a:rPr lang="en-US" dirty="0"/>
              <a:t>In this pattern, </a:t>
            </a:r>
            <a:r>
              <a:rPr lang="en-US" b="0" i="0" dirty="0">
                <a:solidFill>
                  <a:srgbClr val="202124"/>
                </a:solidFill>
                <a:effectLst/>
                <a:latin typeface="Roboto" panose="02000000000000000000" pitchFamily="2" charset="0"/>
              </a:rPr>
              <a:t>A router consumes a message from one message channel and republishes it to a different channel based on specified conditions.</a:t>
            </a:r>
            <a:endParaRPr lang="en-US" dirty="0"/>
          </a:p>
          <a:p>
            <a:endParaRPr lang="en-US" dirty="0"/>
          </a:p>
          <a:p>
            <a:endParaRPr lang="en-US" dirty="0"/>
          </a:p>
          <a:p>
            <a:r>
              <a:rPr lang="en-US" dirty="0"/>
              <a:t>we have an event bus which intelligently filters events and routes them to the right subscribed consumers..</a:t>
            </a:r>
          </a:p>
          <a:p>
            <a:endParaRPr lang="en-US" dirty="0"/>
          </a:p>
          <a:p>
            <a:pPr defTabSz="1118059">
              <a:spcAft>
                <a:spcPts val="408"/>
              </a:spcAft>
              <a:defRPr/>
            </a:pPr>
            <a:r>
              <a:rPr lang="en-US" dirty="0"/>
              <a:t>More and more customers</a:t>
            </a:r>
            <a:r>
              <a:rPr lang="en-US" baseline="0" dirty="0"/>
              <a:t> are adopting SaaS in their organization. And so we’re making it easier to incorporate SaaS data into your applications through services like </a:t>
            </a:r>
            <a:r>
              <a:rPr lang="en-US" baseline="0" dirty="0" err="1"/>
              <a:t>EventBridge</a:t>
            </a:r>
            <a:r>
              <a:rPr lang="en-US" baseline="0" dirty="0"/>
              <a:t>. </a:t>
            </a:r>
          </a:p>
          <a:p>
            <a:r>
              <a:rPr lang="en-US" b="0" dirty="0">
                <a:effectLst/>
                <a:latin typeface="Roboto" panose="02000000000000000000" pitchFamily="2" charset="0"/>
              </a:rPr>
              <a:t>ion defined in the rule.</a:t>
            </a:r>
          </a:p>
          <a:p>
            <a:r>
              <a:rPr lang="en-US" b="0" dirty="0">
                <a:effectLst/>
                <a:latin typeface="Roboto" panose="02000000000000000000" pitchFamily="2" charset="0"/>
              </a:rPr>
              <a:t>To route events from these sources to the correct </a:t>
            </a:r>
            <a:r>
              <a:rPr lang="en-US" b="0" dirty="0" err="1">
                <a:effectLst/>
                <a:latin typeface="Roboto" panose="02000000000000000000" pitchFamily="2" charset="0"/>
              </a:rPr>
              <a:t>target,the</a:t>
            </a:r>
            <a:r>
              <a:rPr lang="en-US" b="0" dirty="0">
                <a:effectLst/>
                <a:latin typeface="Roboto" panose="02000000000000000000" pitchFamily="2" charset="0"/>
              </a:rPr>
              <a:t> events must be placed on a corresponding event bus.</a:t>
            </a:r>
          </a:p>
          <a:p>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29</a:t>
            </a:fld>
            <a:endParaRPr lang="en-US" dirty="0"/>
          </a:p>
        </p:txBody>
      </p:sp>
    </p:spTree>
    <p:extLst>
      <p:ext uri="{BB962C8B-B14F-4D97-AF65-F5344CB8AC3E}">
        <p14:creationId xmlns:p14="http://schemas.microsoft.com/office/powerpoint/2010/main" val="1234386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At AWS, you can take advantage of Amazon </a:t>
            </a:r>
            <a:r>
              <a:rPr lang="en-US" dirty="0" err="1"/>
              <a:t>EventBridge</a:t>
            </a:r>
            <a:r>
              <a:rPr lang="en-US" dirty="0"/>
              <a:t> service to implement this pattern. </a:t>
            </a:r>
          </a:p>
          <a:p>
            <a:endParaRPr lang="en-US" dirty="0"/>
          </a:p>
          <a:p>
            <a:r>
              <a:rPr lang="en-US" dirty="0" err="1"/>
              <a:t>E</a:t>
            </a:r>
            <a:r>
              <a:rPr lang="en-US" b="0" dirty="0" err="1">
                <a:effectLst/>
                <a:latin typeface="Roboto" panose="02000000000000000000" pitchFamily="2" charset="0"/>
              </a:rPr>
              <a:t>ventbridge</a:t>
            </a:r>
            <a:r>
              <a:rPr lang="en-US" b="0" dirty="0">
                <a:effectLst/>
                <a:latin typeface="Roboto" panose="02000000000000000000" pitchFamily="2" charset="0"/>
              </a:rPr>
              <a:t> is a serverless event bus service. it helps you ingest and route events from </a:t>
            </a:r>
            <a:r>
              <a:rPr lang="en-US" b="0" dirty="0" err="1">
                <a:effectLst/>
                <a:latin typeface="Roboto" panose="02000000000000000000" pitchFamily="2" charset="0"/>
              </a:rPr>
              <a:t>aws</a:t>
            </a:r>
            <a:r>
              <a:rPr lang="en-US" b="0" dirty="0">
                <a:effectLst/>
                <a:latin typeface="Roboto" panose="02000000000000000000" pitchFamily="2" charset="0"/>
              </a:rPr>
              <a:t> services, your own applications and </a:t>
            </a:r>
            <a:r>
              <a:rPr lang="en-US" b="0" dirty="0" err="1">
                <a:effectLst/>
                <a:latin typeface="Roboto" panose="02000000000000000000" pitchFamily="2" charset="0"/>
              </a:rPr>
              <a:t>sas</a:t>
            </a:r>
            <a:endParaRPr lang="en-US" b="0" dirty="0">
              <a:effectLst/>
              <a:latin typeface="Roboto" panose="02000000000000000000" pitchFamily="2" charset="0"/>
            </a:endParaRPr>
          </a:p>
          <a:p>
            <a:r>
              <a:rPr lang="en-US" b="0" dirty="0">
                <a:effectLst/>
                <a:latin typeface="Roboto" panose="02000000000000000000" pitchFamily="2" charset="0"/>
              </a:rPr>
              <a:t>Applications. it is a fully managed service so there’s no infrastructure to manage or provision scaling is managed for you and you only pay for what you use</a:t>
            </a:r>
          </a:p>
          <a:p>
            <a:r>
              <a:rPr lang="en-US" b="0" dirty="0">
                <a:effectLst/>
                <a:latin typeface="Roboto" panose="02000000000000000000" pitchFamily="2" charset="0"/>
              </a:rPr>
              <a:t>or for the delivery of events</a:t>
            </a:r>
          </a:p>
          <a:p>
            <a:endParaRPr lang="en-US" b="0" dirty="0">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50F74E25-A557-45B7-A614-AD8C8D22B6B6}" type="slidenum">
              <a:rPr lang="en-US" smtClean="0"/>
              <a:pPr/>
              <a:t>30</a:t>
            </a:fld>
            <a:endParaRPr lang="en-US" dirty="0"/>
          </a:p>
        </p:txBody>
      </p:sp>
    </p:spTree>
    <p:extLst>
      <p:ext uri="{BB962C8B-B14F-4D97-AF65-F5344CB8AC3E}">
        <p14:creationId xmlns:p14="http://schemas.microsoft.com/office/powerpoint/2010/main" val="3714833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dirty="0" err="1">
                <a:effectLst/>
                <a:latin typeface="Roboto" panose="02000000000000000000" pitchFamily="2" charset="0"/>
              </a:rPr>
              <a:t>EventBridge</a:t>
            </a:r>
            <a:r>
              <a:rPr lang="en-US" b="0" dirty="0">
                <a:effectLst/>
                <a:latin typeface="Roboto" panose="02000000000000000000" pitchFamily="2" charset="0"/>
              </a:rPr>
              <a:t> accepts events from many different event sources including over 200 AWS services, custom events from your Lambda functions or applications, and third party SaaS applications. </a:t>
            </a:r>
            <a:r>
              <a:rPr lang="en-US" dirty="0"/>
              <a:t>We actively work with some of the most common 3</a:t>
            </a:r>
            <a:r>
              <a:rPr lang="en-US" baseline="30000" dirty="0"/>
              <a:t>rd</a:t>
            </a:r>
            <a:r>
              <a:rPr lang="en-US" dirty="0"/>
              <a:t> party software services running at AWS – services like: Zendesk, </a:t>
            </a:r>
            <a:r>
              <a:rPr lang="en-US" dirty="0" err="1"/>
              <a:t>Pagerduty</a:t>
            </a:r>
            <a:r>
              <a:rPr lang="en-US" dirty="0"/>
              <a:t>,</a:t>
            </a:r>
            <a:r>
              <a:rPr lang="en-US" baseline="0" dirty="0"/>
              <a:t> and MongoDB</a:t>
            </a:r>
            <a:endParaRPr lang="en-US" b="0" dirty="0">
              <a:effectLst/>
              <a:latin typeface="Roboto" panose="02000000000000000000" pitchFamily="2" charset="0"/>
            </a:endParaRPr>
          </a:p>
          <a:p>
            <a:r>
              <a:rPr lang="en-US" b="0" dirty="0">
                <a:effectLst/>
                <a:latin typeface="Roboto" panose="02000000000000000000" pitchFamily="2" charset="0"/>
              </a:rPr>
              <a:t>When an event is raised, it needs to be published to event bus. There are three use-cases of event buses.</a:t>
            </a:r>
          </a:p>
          <a:p>
            <a:r>
              <a:rPr lang="en-US" b="0" dirty="0">
                <a:effectLst/>
                <a:latin typeface="Roboto" panose="02000000000000000000" pitchFamily="2" charset="0"/>
              </a:rPr>
              <a:t>The first type is the default bus, which is always available in every account, and it's where AWS events are routed to.</a:t>
            </a:r>
          </a:p>
          <a:p>
            <a:r>
              <a:rPr lang="en-US" b="0" dirty="0">
                <a:effectLst/>
                <a:latin typeface="Roboto" panose="02000000000000000000" pitchFamily="2" charset="0"/>
              </a:rPr>
              <a:t>The second type is a custom event bus. You can create custom event buses for your own applications to meet your business needs.</a:t>
            </a:r>
          </a:p>
          <a:p>
            <a:r>
              <a:rPr lang="en-US" b="0" dirty="0">
                <a:effectLst/>
                <a:latin typeface="Roboto" panose="02000000000000000000" pitchFamily="2" charset="0"/>
              </a:rPr>
              <a:t>Lastly, you can also create SaaS event buses, which are created when you configure SaaS applications as an event source.</a:t>
            </a:r>
          </a:p>
          <a:p>
            <a:endParaRPr lang="en-US" b="0" dirty="0">
              <a:effectLst/>
              <a:latin typeface="Roboto" panose="02000000000000000000" pitchFamily="2" charset="0"/>
            </a:endParaRPr>
          </a:p>
          <a:p>
            <a:r>
              <a:rPr lang="en-US" b="0" dirty="0">
                <a:effectLst/>
                <a:latin typeface="Roboto" panose="02000000000000000000" pitchFamily="2" charset="0"/>
              </a:rPr>
              <a:t>You specify an action to take when </a:t>
            </a:r>
            <a:r>
              <a:rPr lang="en-US" b="0" dirty="0" err="1">
                <a:effectLst/>
                <a:latin typeface="Roboto" panose="02000000000000000000" pitchFamily="2" charset="0"/>
              </a:rPr>
              <a:t>EventBridge</a:t>
            </a:r>
            <a:r>
              <a:rPr lang="en-US" b="0" dirty="0">
                <a:effectLst/>
                <a:latin typeface="Roboto" panose="02000000000000000000" pitchFamily="2" charset="0"/>
              </a:rPr>
              <a:t> receives an event that matches the event pattern in the rule.</a:t>
            </a:r>
          </a:p>
          <a:p>
            <a:r>
              <a:rPr lang="en-US" b="0" dirty="0">
                <a:effectLst/>
                <a:latin typeface="Roboto" panose="02000000000000000000" pitchFamily="2" charset="0"/>
              </a:rPr>
              <a:t>When an event is raised that matches the rule, </a:t>
            </a:r>
            <a:r>
              <a:rPr lang="en-US" b="0" dirty="0" err="1">
                <a:effectLst/>
                <a:latin typeface="Roboto" panose="02000000000000000000" pitchFamily="2" charset="0"/>
              </a:rPr>
              <a:t>EventBridge</a:t>
            </a:r>
            <a:r>
              <a:rPr lang="en-US" b="0" dirty="0">
                <a:effectLst/>
                <a:latin typeface="Roboto" panose="02000000000000000000" pitchFamily="2" charset="0"/>
              </a:rPr>
              <a:t> sends the event to the specified target and triggers the action defined in the rule.</a:t>
            </a:r>
          </a:p>
          <a:p>
            <a:endParaRPr lang="en-US" b="0" dirty="0">
              <a:effectLst/>
              <a:latin typeface="Roboto" panose="02000000000000000000" pitchFamily="2" charset="0"/>
            </a:endParaRPr>
          </a:p>
          <a:p>
            <a:r>
              <a:rPr lang="en-US" b="0" dirty="0">
                <a:effectLst/>
                <a:latin typeface="Roboto" panose="02000000000000000000" pitchFamily="2" charset="0"/>
              </a:rPr>
              <a:t>There are many potential event targets.</a:t>
            </a:r>
          </a:p>
          <a:p>
            <a:r>
              <a:rPr lang="en-US" b="0" dirty="0">
                <a:effectLst/>
                <a:latin typeface="Roboto" panose="02000000000000000000" pitchFamily="2" charset="0"/>
              </a:rPr>
              <a:t>Event targets are what the event bus routes to once a corresponding event happens. Targets include AWS Lambda, Amazon Kinesis, AWS Step Functions, Amazon API Gateway, and even event buses in other accounts.</a:t>
            </a:r>
          </a:p>
          <a:p>
            <a:r>
              <a:rPr lang="en-US" b="0" dirty="0">
                <a:effectLst/>
                <a:latin typeface="Roboto" panose="02000000000000000000" pitchFamily="2" charset="0"/>
              </a:rPr>
              <a:t>This flexible design allows you to create a wide variety of integration patterns based on your specific needs.</a:t>
            </a:r>
          </a:p>
          <a:p>
            <a:endParaRPr lang="en-US" dirty="0"/>
          </a:p>
          <a:p>
            <a:pPr defTabSz="1118059">
              <a:spcAft>
                <a:spcPts val="408"/>
              </a:spcAft>
              <a:defRPr/>
            </a:pPr>
            <a:endParaRPr lang="en-US" baseline="0" dirty="0"/>
          </a:p>
          <a:p>
            <a:pPr marL="0" marR="0" lvl="0" indent="0" algn="l" defTabSz="1118059" rtl="0" eaLnBrk="1" fontAlgn="auto" latinLnBrk="0" hangingPunct="1">
              <a:lnSpc>
                <a:spcPct val="100000"/>
              </a:lnSpc>
              <a:spcBef>
                <a:spcPts val="0"/>
              </a:spcBef>
              <a:spcAft>
                <a:spcPts val="408"/>
              </a:spcAft>
              <a:buClrTx/>
              <a:buSzTx/>
              <a:buFontTx/>
              <a:buNone/>
              <a:tabLst/>
              <a:defRPr/>
            </a:pPr>
            <a:r>
              <a:rPr lang="en-US" dirty="0" err="1"/>
              <a:t>EventBridge</a:t>
            </a:r>
            <a:r>
              <a:rPr lang="en-US" dirty="0"/>
              <a:t> enables our customers to use data from 3</a:t>
            </a:r>
            <a:r>
              <a:rPr lang="en-US" baseline="30000" dirty="0"/>
              <a:t>rd</a:t>
            </a:r>
            <a:r>
              <a:rPr lang="en-US" dirty="0"/>
              <a:t> party integrations</a:t>
            </a:r>
            <a:r>
              <a:rPr lang="en-US" baseline="0" dirty="0"/>
              <a:t> in their applications. </a:t>
            </a:r>
            <a:r>
              <a:rPr lang="en-US" dirty="0"/>
              <a:t>m. We actively work with some of the most common 3</a:t>
            </a:r>
            <a:r>
              <a:rPr lang="en-US" baseline="30000" dirty="0"/>
              <a:t>rd</a:t>
            </a:r>
            <a:r>
              <a:rPr lang="en-US" dirty="0"/>
              <a:t> party software services running at AWS – services like: Zendesk, </a:t>
            </a:r>
            <a:r>
              <a:rPr lang="en-US" dirty="0" err="1"/>
              <a:t>Pagerduty</a:t>
            </a:r>
            <a:r>
              <a:rPr lang="en-US" dirty="0"/>
              <a:t>,</a:t>
            </a:r>
            <a:r>
              <a:rPr lang="en-US" baseline="0" dirty="0"/>
              <a:t> and MongoDB. </a:t>
            </a:r>
            <a:r>
              <a:rPr lang="en-US" b="0" dirty="0" err="1">
                <a:effectLst/>
                <a:latin typeface="Roboto" panose="02000000000000000000" pitchFamily="2" charset="0"/>
              </a:rPr>
              <a:t>EventBridge</a:t>
            </a:r>
            <a:r>
              <a:rPr lang="en-US" b="0" dirty="0">
                <a:effectLst/>
                <a:latin typeface="Roboto" panose="02000000000000000000" pitchFamily="2" charset="0"/>
              </a:rPr>
              <a:t> accepts events from many different event sources including over 200 AWS services, custom events from your Lambda functions or applications, and third party SaaS applications.</a:t>
            </a:r>
          </a:p>
          <a:p>
            <a:pPr defTabSz="1118059">
              <a:spcAft>
                <a:spcPts val="408"/>
              </a:spcAft>
              <a:defRPr/>
            </a:pPr>
            <a:endParaRPr lang="en-US" dirty="0"/>
          </a:p>
          <a:p>
            <a:r>
              <a:rPr lang="en-US" b="0" dirty="0">
                <a:effectLst/>
                <a:latin typeface="Roboto" panose="02000000000000000000" pitchFamily="2" charset="0"/>
              </a:rPr>
              <a:t>A rule matches incoming events from an event source and sends them to event targets for processing.</a:t>
            </a:r>
          </a:p>
          <a:p>
            <a:r>
              <a:rPr lang="en-US" b="0" dirty="0">
                <a:effectLst/>
                <a:latin typeface="Roboto" panose="02000000000000000000" pitchFamily="2" charset="0"/>
              </a:rPr>
              <a:t>You specify an action to take when </a:t>
            </a:r>
            <a:r>
              <a:rPr lang="en-US" b="0" dirty="0" err="1">
                <a:effectLst/>
                <a:latin typeface="Roboto" panose="02000000000000000000" pitchFamily="2" charset="0"/>
              </a:rPr>
              <a:t>EventBridge</a:t>
            </a:r>
            <a:r>
              <a:rPr lang="en-US" b="0" dirty="0">
                <a:effectLst/>
                <a:latin typeface="Roboto" panose="02000000000000000000" pitchFamily="2" charset="0"/>
              </a:rPr>
              <a:t> receives an event that matches the event pattern in the rule.</a:t>
            </a:r>
          </a:p>
          <a:p>
            <a:pPr defTabSz="1118059">
              <a:spcAft>
                <a:spcPts val="408"/>
              </a:spcAft>
              <a:defRPr/>
            </a:pPr>
            <a:endParaRPr lang="en-US" dirty="0"/>
          </a:p>
          <a:p>
            <a:r>
              <a:rPr lang="en-US" dirty="0"/>
              <a:t>One of the ways that </a:t>
            </a:r>
            <a:r>
              <a:rPr lang="en-US" dirty="0" err="1"/>
              <a:t>EventBridge</a:t>
            </a:r>
            <a:r>
              <a:rPr lang="en-US" dirty="0"/>
              <a:t> shines for building event-driven microservices is integrations. How much boiler plate code are you not needing to write and maintain with the direct integrations that </a:t>
            </a:r>
            <a:r>
              <a:rPr lang="en-US" dirty="0" err="1"/>
              <a:t>EventBridge</a:t>
            </a:r>
            <a:r>
              <a:rPr lang="en-US" dirty="0"/>
              <a:t> has to a variety of downstream consumers? </a:t>
            </a:r>
            <a:r>
              <a:rPr lang="en-US" b="0" dirty="0">
                <a:effectLst/>
                <a:latin typeface="Roboto" panose="02000000000000000000" pitchFamily="2" charset="0"/>
              </a:rPr>
              <a:t>In AWS, events are choreographed through Amazon </a:t>
            </a:r>
            <a:r>
              <a:rPr lang="en-US" b="0" dirty="0" err="1">
                <a:effectLst/>
                <a:latin typeface="Roboto" panose="02000000000000000000" pitchFamily="2" charset="0"/>
              </a:rPr>
              <a:t>EventBridge</a:t>
            </a:r>
            <a:r>
              <a:rPr lang="en-US" b="0" dirty="0">
                <a:effectLst/>
                <a:latin typeface="Roboto" panose="02000000000000000000" pitchFamily="2" charset="0"/>
              </a:rPr>
              <a:t> rules.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50F74E25-A557-45B7-A614-AD8C8D22B6B6}" type="slidenum">
              <a:rPr lang="en-US" smtClean="0"/>
              <a:pPr/>
              <a:t>31</a:t>
            </a:fld>
            <a:endParaRPr lang="en-US" dirty="0"/>
          </a:p>
        </p:txBody>
      </p:sp>
    </p:spTree>
    <p:extLst>
      <p:ext uri="{BB962C8B-B14F-4D97-AF65-F5344CB8AC3E}">
        <p14:creationId xmlns:p14="http://schemas.microsoft.com/office/powerpoint/2010/main" val="2683096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We see customers frequently use serverless services like Lambda or Step Functions to consume incoming events. You can write code to transform or take action on the event within the Lambda function, or send it to another AWS service like an ML service or update a database record. With Step Functions, you can orchestrate a series of steps to take action on the event.</a:t>
            </a:r>
          </a:p>
          <a:p>
            <a:endParaRPr lang="en-US" dirty="0"/>
          </a:p>
          <a:p>
            <a:r>
              <a:rPr lang="en-US" dirty="0"/>
              <a:t>The reason customers choose serverless services is they have a natural affinity with event-driven architectures. Serverless services have native integrations with event services, only run when there are events to process, and scale up and down automatically as event volume changes.</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32</a:t>
            </a:fld>
            <a:endParaRPr lang="en-US" dirty="0"/>
          </a:p>
        </p:txBody>
      </p:sp>
    </p:spTree>
    <p:extLst>
      <p:ext uri="{BB962C8B-B14F-4D97-AF65-F5344CB8AC3E}">
        <p14:creationId xmlns:p14="http://schemas.microsoft.com/office/powerpoint/2010/main" val="3184201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In this session, we are going to cover </a:t>
            </a:r>
          </a:p>
          <a:p>
            <a:r>
              <a:rPr lang="en-US" dirty="0"/>
              <a:t>“Challenges with API based design and why we should look at building event driven architecture”</a:t>
            </a:r>
          </a:p>
          <a:p>
            <a:r>
              <a:rPr lang="en-US" dirty="0"/>
              <a:t>We are going to talk about integration patterns using Amazon services like SQS, SNS and event bridge</a:t>
            </a:r>
          </a:p>
          <a:p>
            <a:r>
              <a:rPr lang="en-US" dirty="0"/>
              <a:t>We are going to review patterns to implement observability and metrics</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a:t>
            </a:fld>
            <a:endParaRPr lang="en-US" dirty="0"/>
          </a:p>
        </p:txBody>
      </p:sp>
    </p:spTree>
    <p:extLst>
      <p:ext uri="{BB962C8B-B14F-4D97-AF65-F5344CB8AC3E}">
        <p14:creationId xmlns:p14="http://schemas.microsoft.com/office/powerpoint/2010/main" val="32259438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33</a:t>
            </a:fld>
            <a:endParaRPr lang="en-US" dirty="0"/>
          </a:p>
        </p:txBody>
      </p:sp>
    </p:spTree>
    <p:extLst>
      <p:ext uri="{BB962C8B-B14F-4D97-AF65-F5344CB8AC3E}">
        <p14:creationId xmlns:p14="http://schemas.microsoft.com/office/powerpoint/2010/main" val="6829931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(thousands or millions of endpoints)</a:t>
            </a:r>
          </a:p>
          <a:p>
            <a:r>
              <a:rPr lang="en-US" dirty="0"/>
              <a:t>Standard topics. </a:t>
            </a:r>
            <a:r>
              <a:rPr lang="en-US" dirty="0" err="1"/>
              <a:t>EventBridge</a:t>
            </a:r>
            <a:r>
              <a:rPr lang="en-US" dirty="0"/>
              <a:t> can transform the message before pushing to subscriber..</a:t>
            </a:r>
          </a:p>
        </p:txBody>
      </p:sp>
      <p:sp>
        <p:nvSpPr>
          <p:cNvPr id="4" name="Slide Number Placeholder 3"/>
          <p:cNvSpPr>
            <a:spLocks noGrp="1"/>
          </p:cNvSpPr>
          <p:nvPr>
            <p:ph type="sldNum" sz="quarter" idx="5"/>
          </p:nvPr>
        </p:nvSpPr>
        <p:spPr/>
        <p:txBody>
          <a:bodyPr/>
          <a:lstStyle/>
          <a:p>
            <a:fld id="{4C2BB4F1-7EC6-5344-A644-3C0F3DC8062C}" type="slidenum">
              <a:rPr lang="en-US" smtClean="0"/>
              <a:t>35</a:t>
            </a:fld>
            <a:endParaRPr lang="en-US" dirty="0"/>
          </a:p>
        </p:txBody>
      </p:sp>
    </p:spTree>
    <p:extLst>
      <p:ext uri="{BB962C8B-B14F-4D97-AF65-F5344CB8AC3E}">
        <p14:creationId xmlns:p14="http://schemas.microsoft.com/office/powerpoint/2010/main" val="693574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0" dirty="0">
                <a:effectLst/>
                <a:latin typeface="Roboto" panose="02000000000000000000" pitchFamily="2" charset="0"/>
              </a:rPr>
              <a:t>We talked about patterns and services that you can leverage to build distributed systems. As you build distributed systems, one of the common challenge is how do I reconstruct a chain of events when the error happens or things are not working as expected. In a monolithic system, we can open a log file. But, this becomes difficult as we build micro-services and use cloud native services. </a:t>
            </a:r>
          </a:p>
          <a:p>
            <a:endParaRPr lang="en-US" b="0" dirty="0">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i="0" dirty="0">
                <a:solidFill>
                  <a:srgbClr val="333333"/>
                </a:solidFill>
                <a:effectLst/>
                <a:latin typeface="AmazonEmber" panose="020B0603020204020204" pitchFamily="34" charset="0"/>
              </a:rPr>
              <a:t>As engineers, we want a complete view of requests as they travel through your application with no-code and low-code motions.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b="0" i="0" dirty="0">
              <a:solidFill>
                <a:srgbClr val="333333"/>
              </a:solidFill>
              <a:effectLst/>
              <a:latin typeface="AmazonEmber" panose="020B0603020204020204" pitchFamily="34" charset="0"/>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b="0" i="0" dirty="0">
              <a:solidFill>
                <a:srgbClr val="333333"/>
              </a:solidFill>
              <a:effectLst/>
              <a:latin typeface="AmazonEmber" panose="020B0603020204020204" pitchFamily="34" charset="0"/>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i="0" dirty="0">
                <a:solidFill>
                  <a:srgbClr val="16191F"/>
                </a:solidFill>
                <a:effectLst/>
                <a:latin typeface="AmazonEmber" panose="020B0603020204020204" pitchFamily="34" charset="0"/>
              </a:rPr>
              <a:t>For observability, customers can use </a:t>
            </a:r>
            <a:r>
              <a:rPr lang="en-US" b="1" i="0" dirty="0">
                <a:solidFill>
                  <a:srgbClr val="16191F"/>
                </a:solidFill>
                <a:effectLst/>
                <a:latin typeface="AmazonEmber" panose="020B0603020204020204" pitchFamily="34" charset="0"/>
              </a:rPr>
              <a:t>Amazon CloudWatch</a:t>
            </a:r>
            <a:r>
              <a:rPr lang="en-US" b="0" i="0" dirty="0">
                <a:solidFill>
                  <a:srgbClr val="16191F"/>
                </a:solidFill>
                <a:effectLst/>
                <a:latin typeface="AmazonEmber" panose="020B0603020204020204" pitchFamily="34" charset="0"/>
              </a:rPr>
              <a:t> and </a:t>
            </a:r>
            <a:r>
              <a:rPr lang="en-US" b="1" i="0" dirty="0">
                <a:solidFill>
                  <a:srgbClr val="16191F"/>
                </a:solidFill>
                <a:effectLst/>
                <a:latin typeface="AmazonEmber" panose="020B0603020204020204" pitchFamily="34" charset="0"/>
              </a:rPr>
              <a:t>Amazon OpenSearch Service</a:t>
            </a:r>
            <a:r>
              <a:rPr lang="en-US" b="0" i="0" dirty="0">
                <a:solidFill>
                  <a:srgbClr val="16191F"/>
                </a:solidFill>
                <a:effectLst/>
                <a:latin typeface="AmazonEmber" panose="020B0603020204020204" pitchFamily="34" charset="0"/>
              </a:rPr>
              <a:t> to set alarms; collect logs, metrics, and events; and monitor workloads, VMs, and containers across environments. </a:t>
            </a:r>
            <a:r>
              <a:rPr lang="en-US" b="0" i="0" dirty="0">
                <a:solidFill>
                  <a:srgbClr val="333333"/>
                </a:solidFill>
                <a:effectLst/>
                <a:latin typeface="AmazonEmber" panose="020B0603020204020204" pitchFamily="34" charset="0"/>
              </a:rPr>
              <a:t>In this section, I will like to share information on 2 services: Open Telemetry and Xray.. </a:t>
            </a:r>
            <a:endParaRPr lang="en-US" b="0" dirty="0">
              <a:effectLst/>
              <a:latin typeface="Roboto" panose="02000000000000000000" pitchFamily="2" charset="0"/>
            </a:endParaRPr>
          </a:p>
          <a:p>
            <a:endParaRPr lang="en-US" b="0" i="0" dirty="0">
              <a:solidFill>
                <a:srgbClr val="16191F"/>
              </a:solidFill>
              <a:effectLst/>
              <a:latin typeface="AmazonEmber" panose="020B0603020204020204" pitchFamily="34" charset="0"/>
            </a:endParaRPr>
          </a:p>
          <a:p>
            <a:endParaRPr lang="en-US" b="0" i="0" dirty="0">
              <a:solidFill>
                <a:srgbClr val="16191F"/>
              </a:solidFill>
              <a:effectLst/>
              <a:latin typeface="AmazonEmber" panose="020B0603020204020204" pitchFamily="34" charset="0"/>
            </a:endParaRPr>
          </a:p>
          <a:p>
            <a:r>
              <a:rPr lang="en-US" b="0" i="0" dirty="0">
                <a:solidFill>
                  <a:srgbClr val="16191F"/>
                </a:solidFill>
                <a:effectLst/>
                <a:latin typeface="AmazonEmber" panose="020B0603020204020204" pitchFamily="34" charset="0"/>
              </a:rPr>
              <a:t>Customers can also create custom alerts for the performance of applications with </a:t>
            </a:r>
            <a:r>
              <a:rPr lang="en-US" b="1" i="0" dirty="0">
                <a:solidFill>
                  <a:srgbClr val="16191F"/>
                </a:solidFill>
                <a:effectLst/>
                <a:latin typeface="AmazonEmber" panose="020B0603020204020204" pitchFamily="34" charset="0"/>
              </a:rPr>
              <a:t>Amazon Managed Service for Prometheus</a:t>
            </a:r>
            <a:r>
              <a:rPr lang="en-US" b="0" i="0" dirty="0">
                <a:solidFill>
                  <a:srgbClr val="16191F"/>
                </a:solidFill>
                <a:effectLst/>
                <a:latin typeface="AmazonEmber" panose="020B0603020204020204" pitchFamily="34" charset="0"/>
              </a:rPr>
              <a:t> and create, explore, and share observability dashboards with </a:t>
            </a:r>
            <a:r>
              <a:rPr lang="en-US" b="1" i="0" dirty="0">
                <a:solidFill>
                  <a:srgbClr val="16191F"/>
                </a:solidFill>
                <a:effectLst/>
                <a:latin typeface="AmazonEmber" panose="020B0603020204020204" pitchFamily="34" charset="0"/>
              </a:rPr>
              <a:t>Amazon Managed Grafana</a:t>
            </a:r>
            <a:r>
              <a:rPr lang="en-US" b="0" i="0" dirty="0">
                <a:solidFill>
                  <a:srgbClr val="16191F"/>
                </a:solidFill>
                <a:effectLst/>
                <a:latin typeface="AmazonEmber" panose="020B0603020204020204" pitchFamily="34" charset="0"/>
              </a:rPr>
              <a:t>. </a:t>
            </a:r>
            <a:endParaRPr lang="en-US" b="0" i="0" dirty="0">
              <a:solidFill>
                <a:srgbClr val="333333"/>
              </a:solidFill>
              <a:effectLst/>
              <a:latin typeface="AmazonEmber" panose="020B0603020204020204" pitchFamily="34" charset="0"/>
            </a:endParaRPr>
          </a:p>
          <a:p>
            <a:endParaRPr lang="en-US" b="0" i="0" dirty="0">
              <a:solidFill>
                <a:srgbClr val="333333"/>
              </a:solidFill>
              <a:effectLst/>
              <a:latin typeface="AmazonEmber" panose="020B0603020204020204" pitchFamily="34" charset="0"/>
            </a:endParaRPr>
          </a:p>
          <a:p>
            <a:endParaRPr lang="en-US" b="0" dirty="0">
              <a:effectLst/>
              <a:latin typeface="Roboto" panose="02000000000000000000" pitchFamily="2" charset="0"/>
            </a:endParaRPr>
          </a:p>
          <a:p>
            <a:endParaRPr lang="en-US" b="0" dirty="0">
              <a:effectLst/>
              <a:latin typeface="Roboto" panose="02000000000000000000" pitchFamily="2" charset="0"/>
            </a:endParaRPr>
          </a:p>
          <a:p>
            <a:endParaRPr lang="en-US" b="0" dirty="0">
              <a:effectLst/>
              <a:latin typeface="Roboto" panose="02000000000000000000" pitchFamily="2" charset="0"/>
            </a:endParaRPr>
          </a:p>
          <a:p>
            <a:r>
              <a:rPr lang="en-US" b="0" dirty="0" err="1">
                <a:effectLst/>
                <a:latin typeface="Roboto" panose="02000000000000000000" pitchFamily="2" charset="0"/>
              </a:rPr>
              <a:t>tso</a:t>
            </a:r>
            <a:r>
              <a:rPr lang="en-US" b="0" dirty="0">
                <a:effectLst/>
                <a:latin typeface="Roboto" panose="02000000000000000000" pitchFamily="2" charset="0"/>
              </a:rPr>
              <a:t> you can see right here this is like a really simple application but um it's already fairly distributed</a:t>
            </a:r>
          </a:p>
          <a:p>
            <a:r>
              <a:rPr lang="en-US" b="0" dirty="0">
                <a:effectLst/>
                <a:latin typeface="Roboto" panose="02000000000000000000" pitchFamily="2" charset="0"/>
              </a:rPr>
              <a:t>there are a lot of moving parts there are a lot of separate services and as we move into a serverless world</a:t>
            </a:r>
          </a:p>
          <a:p>
            <a:r>
              <a:rPr lang="en-US" b="0" dirty="0">
                <a:effectLst/>
                <a:latin typeface="Roboto" panose="02000000000000000000" pitchFamily="2" charset="0"/>
              </a:rPr>
              <a:t>this becomes even more distributed so microservices service serverless growth and scale</a:t>
            </a:r>
          </a:p>
          <a:p>
            <a:r>
              <a:rPr lang="en-US" b="0" dirty="0">
                <a:effectLst/>
                <a:latin typeface="Roboto" panose="02000000000000000000" pitchFamily="2" charset="0"/>
              </a:rPr>
              <a:t>growth and diversity means that our systems become really really complicated it's</a:t>
            </a:r>
          </a:p>
          <a:p>
            <a:endParaRPr lang="en-US" b="0" dirty="0">
              <a:effectLst/>
              <a:latin typeface="Roboto" panose="02000000000000000000" pitchFamily="2" charset="0"/>
            </a:endParaRPr>
          </a:p>
          <a:p>
            <a:endParaRPr lang="en-US" b="0" dirty="0">
              <a:effectLst/>
              <a:latin typeface="Roboto" panose="02000000000000000000" pitchFamily="2" charset="0"/>
            </a:endParaRPr>
          </a:p>
          <a:p>
            <a:endParaRPr lang="en-US" b="0" dirty="0">
              <a:effectLst/>
              <a:latin typeface="Roboto" panose="02000000000000000000" pitchFamily="2" charset="0"/>
            </a:endParaRPr>
          </a:p>
          <a:p>
            <a:r>
              <a:rPr lang="en-US" b="0" dirty="0">
                <a:effectLst/>
                <a:latin typeface="Roboto" panose="02000000000000000000" pitchFamily="2" charset="0"/>
              </a:rPr>
              <a:t>or as we'll call in a moment a trace id attached to all of these logs then you'd be able to do a query which</a:t>
            </a:r>
          </a:p>
          <a:p>
            <a:r>
              <a:rPr lang="en-US" b="0" dirty="0">
                <a:effectLst/>
                <a:latin typeface="Roboto" panose="02000000000000000000" pitchFamily="2" charset="0"/>
              </a:rPr>
              <a:t>3:46</a:t>
            </a:r>
          </a:p>
          <a:p>
            <a:r>
              <a:rPr lang="en-US" b="0" dirty="0">
                <a:effectLst/>
                <a:latin typeface="Roboto" panose="02000000000000000000" pitchFamily="2" charset="0"/>
              </a:rPr>
              <a:t>is find all the other logs that are in this transaction but with the traditional logging tool you don't have that because you don't</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36</a:t>
            </a:fld>
            <a:endParaRPr lang="en-US" dirty="0"/>
          </a:p>
        </p:txBody>
      </p:sp>
    </p:spTree>
    <p:extLst>
      <p:ext uri="{BB962C8B-B14F-4D97-AF65-F5344CB8AC3E}">
        <p14:creationId xmlns:p14="http://schemas.microsoft.com/office/powerpoint/2010/main" val="2172104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r>
              <a:rPr lang="en-US" sz="1200" b="0" i="0" kern="1200" dirty="0">
                <a:solidFill>
                  <a:srgbClr val="0F1419"/>
                </a:solidFill>
                <a:effectLst/>
                <a:latin typeface="BerninaSans"/>
                <a:ea typeface="+mn-ea"/>
                <a:cs typeface="+mn-cs"/>
                <a:hlinkClick r:id="rId3">
                  <a:extLst>
                    <a:ext uri="{A12FA001-AC4F-418D-AE19-62706E023703}">
                      <ahyp:hlinkClr xmlns:ahyp="http://schemas.microsoft.com/office/drawing/2018/hyperlinkcolor" val="tx"/>
                    </a:ext>
                  </a:extLst>
                </a:hlinkClick>
              </a:rPr>
              <a:t>observability</a:t>
            </a:r>
            <a:r>
              <a:rPr lang="en-US" sz="1200" b="0" i="0" kern="1200" dirty="0">
                <a:solidFill>
                  <a:srgbClr val="0F1419"/>
                </a:solidFill>
                <a:effectLst/>
                <a:latin typeface="BerninaSans"/>
                <a:ea typeface="+mn-ea"/>
                <a:cs typeface="+mn-cs"/>
              </a:rPr>
              <a:t> is </a:t>
            </a:r>
            <a:r>
              <a:rPr lang="en-US" b="0" i="0" dirty="0">
                <a:solidFill>
                  <a:srgbClr val="0F1419"/>
                </a:solidFill>
                <a:effectLst/>
                <a:latin typeface="BerninaSans"/>
              </a:rPr>
              <a:t>the ability to understand what’s happening inside a system from the knowledge of the external data it produces, which are usually logs, metrics, and traces.</a:t>
            </a:r>
          </a:p>
          <a:p>
            <a:pPr algn="l"/>
            <a:endParaRPr lang="en-US" b="0" i="0" dirty="0">
              <a:solidFill>
                <a:srgbClr val="0F1419"/>
              </a:solidFill>
              <a:effectLst/>
              <a:latin typeface="BerninaSan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i="0" dirty="0">
                <a:solidFill>
                  <a:srgbClr val="0F1419"/>
                </a:solidFill>
                <a:effectLst/>
                <a:latin typeface="BerninaSans"/>
              </a:rPr>
              <a:t>Collecting application data is nothing new. However, the collection mechanism and format are rarely consistent from one application to another. </a:t>
            </a:r>
          </a:p>
          <a:p>
            <a:pPr algn="l"/>
            <a:r>
              <a:rPr lang="en-US" b="0" i="0" dirty="0">
                <a:solidFill>
                  <a:srgbClr val="0F1419"/>
                </a:solidFill>
                <a:effectLst/>
                <a:latin typeface="BerninaSans"/>
              </a:rPr>
              <a:t>Having a common format for how observability data is collected and sent is where </a:t>
            </a:r>
            <a:r>
              <a:rPr lang="en-US" sz="1200" b="0" i="0" kern="1200" dirty="0">
                <a:solidFill>
                  <a:srgbClr val="0F1419"/>
                </a:solidFill>
                <a:effectLst/>
                <a:latin typeface="BerninaSans"/>
                <a:ea typeface="+mn-ea"/>
                <a:cs typeface="+mn-cs"/>
                <a:hlinkClick r:id="rId4">
                  <a:extLst>
                    <a:ext uri="{A12FA001-AC4F-418D-AE19-62706E023703}">
                      <ahyp:hlinkClr xmlns:ahyp="http://schemas.microsoft.com/office/drawing/2018/hyperlinkcolor" val="tx"/>
                    </a:ext>
                  </a:extLst>
                </a:hlinkClick>
              </a:rPr>
              <a:t>OpenTelemetry</a:t>
            </a:r>
            <a:r>
              <a:rPr lang="en-US" sz="1200" b="0" i="0" kern="1200" dirty="0">
                <a:solidFill>
                  <a:srgbClr val="0F1419"/>
                </a:solidFill>
                <a:effectLst/>
                <a:latin typeface="BerninaSans"/>
                <a:ea typeface="+mn-ea"/>
                <a:cs typeface="+mn-cs"/>
              </a:rPr>
              <a:t> comes </a:t>
            </a:r>
            <a:r>
              <a:rPr lang="en-US" b="0" i="0" dirty="0">
                <a:solidFill>
                  <a:srgbClr val="0F1419"/>
                </a:solidFill>
                <a:effectLst/>
                <a:latin typeface="BerninaSans"/>
              </a:rPr>
              <a:t>into play. </a:t>
            </a:r>
            <a:r>
              <a:rPr lang="en-US" dirty="0" err="1"/>
              <a:t>OpenTelemetry</a:t>
            </a:r>
            <a:r>
              <a:rPr lang="en-US" dirty="0"/>
              <a:t> is a framework</a:t>
            </a:r>
            <a:r>
              <a:rPr lang="en-US" baseline="0" dirty="0"/>
              <a:t> that provide standardized set of APIs, SDKs and agents to enable developers to instrument their application once.</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baseline="0" dirty="0"/>
              <a:t>It supports SDKs in 11 languages and auto-instrumentation agents. Major partners such as Datadog, </a:t>
            </a:r>
            <a:r>
              <a:rPr lang="en-US" baseline="0" dirty="0" err="1"/>
              <a:t>splunk</a:t>
            </a:r>
            <a:r>
              <a:rPr lang="en-US" baseline="0" dirty="0"/>
              <a:t>, </a:t>
            </a:r>
            <a:r>
              <a:rPr lang="en-US" baseline="0" dirty="0" err="1"/>
              <a:t>NewReclic</a:t>
            </a:r>
            <a:r>
              <a:rPr lang="en-US" baseline="0" dirty="0"/>
              <a:t> as well as cloud providers like Microsoft, Google and AWS are contributing to it.</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b="0" i="0" dirty="0">
                <a:solidFill>
                  <a:srgbClr val="16191F"/>
                </a:solidFill>
                <a:effectLst/>
                <a:latin typeface="Amazon Ember" panose="020B0603020204020204" pitchFamily="34" charset="0"/>
              </a:rPr>
              <a:t>To instrument your application, you require 2 components: First is an </a:t>
            </a:r>
            <a:r>
              <a:rPr lang="en-US" b="0" i="0" dirty="0" err="1">
                <a:solidFill>
                  <a:srgbClr val="16191F"/>
                </a:solidFill>
                <a:effectLst/>
                <a:latin typeface="Amazon Ember" panose="020B0603020204020204" pitchFamily="34" charset="0"/>
              </a:rPr>
              <a:t>OpenTelemetry</a:t>
            </a:r>
            <a:r>
              <a:rPr lang="en-US" b="0" i="0" dirty="0">
                <a:solidFill>
                  <a:srgbClr val="16191F"/>
                </a:solidFill>
                <a:effectLst/>
                <a:latin typeface="Amazon Ember" panose="020B0603020204020204" pitchFamily="34" charset="0"/>
              </a:rPr>
              <a:t> SDK and second is the </a:t>
            </a:r>
            <a:r>
              <a:rPr lang="en-US" b="0" i="0" dirty="0" err="1">
                <a:solidFill>
                  <a:srgbClr val="16191F"/>
                </a:solidFill>
                <a:effectLst/>
                <a:latin typeface="Amazon Ember" panose="020B0603020204020204" pitchFamily="34" charset="0"/>
              </a:rPr>
              <a:t>OpenTelemetry</a:t>
            </a:r>
            <a:r>
              <a:rPr lang="en-US" b="0" i="0" dirty="0">
                <a:solidFill>
                  <a:srgbClr val="16191F"/>
                </a:solidFill>
                <a:effectLst/>
                <a:latin typeface="Amazon Ember" panose="020B0603020204020204" pitchFamily="34" charset="0"/>
              </a:rPr>
              <a:t> collector. Collector can be configured to receive instrumentation data and send that data to visualization tool like Xray.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b="0" i="0" dirty="0">
                <a:solidFill>
                  <a:srgbClr val="16191F"/>
                </a:solidFill>
                <a:effectLst/>
                <a:latin typeface="Amazon Ember" panose="020B0603020204020204" pitchFamily="34" charset="0"/>
              </a:rPr>
              <a:t>With the AWS Distro for </a:t>
            </a:r>
            <a:r>
              <a:rPr lang="en-US" b="0" i="0" dirty="0" err="1">
                <a:solidFill>
                  <a:srgbClr val="16191F"/>
                </a:solidFill>
                <a:effectLst/>
                <a:latin typeface="Amazon Ember" panose="020B0603020204020204" pitchFamily="34" charset="0"/>
              </a:rPr>
              <a:t>OpenTelemetry</a:t>
            </a:r>
            <a:r>
              <a:rPr lang="en-US" b="0" i="0" dirty="0">
                <a:solidFill>
                  <a:srgbClr val="16191F"/>
                </a:solidFill>
                <a:effectLst/>
                <a:latin typeface="Amazon Ember" panose="020B0603020204020204" pitchFamily="34" charset="0"/>
              </a:rPr>
              <a:t> .NET, you can instrument your applications metrics and traces to multiple AWS monitoring solutions including Amazon CloudWatch, AWS X-Ray, and Amazon OpenSearch Service.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b="0" i="0" dirty="0">
              <a:solidFill>
                <a:srgbClr val="16191F"/>
              </a:solidFill>
              <a:effectLst/>
              <a:latin typeface="Amazon Ember" panose="020B0603020204020204" pitchFamily="34" charset="0"/>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b="0" i="0" dirty="0">
                <a:solidFill>
                  <a:srgbClr val="16191F"/>
                </a:solidFill>
                <a:effectLst/>
                <a:latin typeface="Amazon Ember" panose="020B0603020204020204" pitchFamily="34" charset="0"/>
              </a:rPr>
              <a:t>Using X-Ray with AWS Distro for </a:t>
            </a:r>
            <a:r>
              <a:rPr lang="en-US" b="0" i="0" dirty="0" err="1">
                <a:solidFill>
                  <a:srgbClr val="16191F"/>
                </a:solidFill>
                <a:effectLst/>
                <a:latin typeface="Amazon Ember" panose="020B0603020204020204" pitchFamily="34" charset="0"/>
              </a:rPr>
              <a:t>OpenTelemetry</a:t>
            </a:r>
            <a:r>
              <a:rPr lang="en-US" b="0" i="0" dirty="0">
                <a:solidFill>
                  <a:srgbClr val="16191F"/>
                </a:solidFill>
                <a:effectLst/>
                <a:latin typeface="Amazon Ember" panose="020B0603020204020204" pitchFamily="34" charset="0"/>
              </a:rPr>
              <a:t> requires two components: an </a:t>
            </a:r>
            <a:r>
              <a:rPr lang="en-US" b="0" i="1" dirty="0" err="1">
                <a:solidFill>
                  <a:srgbClr val="16191F"/>
                </a:solidFill>
                <a:effectLst/>
                <a:latin typeface="Amazon Ember" panose="020B0603020204020204" pitchFamily="34" charset="0"/>
              </a:rPr>
              <a:t>OpenTelemetry</a:t>
            </a:r>
            <a:r>
              <a:rPr lang="en-US" b="0" i="1" dirty="0">
                <a:solidFill>
                  <a:srgbClr val="16191F"/>
                </a:solidFill>
                <a:effectLst/>
                <a:latin typeface="Amazon Ember" panose="020B0603020204020204" pitchFamily="34" charset="0"/>
              </a:rPr>
              <a:t> SDK</a:t>
            </a:r>
            <a:r>
              <a:rPr lang="en-US" b="0" i="0" dirty="0">
                <a:solidFill>
                  <a:srgbClr val="16191F"/>
                </a:solidFill>
                <a:effectLst/>
                <a:latin typeface="Amazon Ember" panose="020B0603020204020204" pitchFamily="34" charset="0"/>
              </a:rPr>
              <a:t> enabled for use with X-Ray, and the </a:t>
            </a:r>
            <a:r>
              <a:rPr lang="en-US" b="0" i="1" dirty="0">
                <a:solidFill>
                  <a:srgbClr val="16191F"/>
                </a:solidFill>
                <a:effectLst/>
                <a:latin typeface="Amazon Ember" panose="020B0603020204020204" pitchFamily="34" charset="0"/>
              </a:rPr>
              <a:t>AWS Distro for </a:t>
            </a:r>
            <a:r>
              <a:rPr lang="en-US" b="0" i="1" dirty="0" err="1">
                <a:solidFill>
                  <a:srgbClr val="16191F"/>
                </a:solidFill>
                <a:effectLst/>
                <a:latin typeface="Amazon Ember" panose="020B0603020204020204" pitchFamily="34" charset="0"/>
              </a:rPr>
              <a:t>OpenTelemetry</a:t>
            </a:r>
            <a:r>
              <a:rPr lang="en-US" b="0" i="1" dirty="0">
                <a:solidFill>
                  <a:srgbClr val="16191F"/>
                </a:solidFill>
                <a:effectLst/>
                <a:latin typeface="Amazon Ember" panose="020B0603020204020204" pitchFamily="34" charset="0"/>
              </a:rPr>
              <a:t> Collector</a:t>
            </a:r>
            <a:r>
              <a:rPr lang="en-US" b="0" i="0" dirty="0">
                <a:solidFill>
                  <a:srgbClr val="16191F"/>
                </a:solidFill>
                <a:effectLst/>
                <a:latin typeface="Amazon Ember" panose="020B0603020204020204" pitchFamily="34" charset="0"/>
              </a:rPr>
              <a:t> enabled for use with X-Ray.</a:t>
            </a: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baseline="0" dirty="0"/>
          </a:p>
          <a:p>
            <a:endParaRPr lang="en-US" dirty="0"/>
          </a:p>
          <a:p>
            <a:r>
              <a:rPr lang="en-US" b="0" dirty="0">
                <a:effectLst/>
                <a:latin typeface="Roboto" panose="02000000000000000000" pitchFamily="2" charset="0"/>
              </a:rPr>
              <a:t>open telemetry solves is standardizing the data that systems generate so that we have a standard common language for describing systems that allows</a:t>
            </a:r>
          </a:p>
          <a:p>
            <a:r>
              <a:rPr lang="en-US" b="0" dirty="0">
                <a:effectLst/>
                <a:latin typeface="Roboto" panose="02000000000000000000" pitchFamily="2" charset="0"/>
              </a:rPr>
              <a:t>analysis tools to really get a much better sense of what systems actually are and it creates for a sort of green field of possibility to build new</a:t>
            </a:r>
          </a:p>
          <a:p>
            <a:r>
              <a:rPr lang="en-US" b="0" dirty="0">
                <a:effectLst/>
                <a:latin typeface="Roboto" panose="02000000000000000000" pitchFamily="2" charset="0"/>
              </a:rPr>
              <a:t>analysis systems all on top of the same data but the reason why we need this is because transactions are becoming more and more distributed so what do </a:t>
            </a:r>
            <a:r>
              <a:rPr lang="en-US" b="0" dirty="0" err="1">
                <a:effectLst/>
                <a:latin typeface="Roboto" panose="02000000000000000000" pitchFamily="2" charset="0"/>
              </a:rPr>
              <a:t>i</a:t>
            </a:r>
            <a:r>
              <a:rPr lang="en-US" b="0" dirty="0">
                <a:effectLst/>
                <a:latin typeface="Roboto" panose="02000000000000000000" pitchFamily="2" charset="0"/>
              </a:rPr>
              <a:t> mean by a distributed</a:t>
            </a:r>
          </a:p>
          <a:p>
            <a:endParaRPr lang="en-US" b="0" dirty="0">
              <a:effectLst/>
              <a:latin typeface="Roboto" panose="02000000000000000000" pitchFamily="2" charset="0"/>
            </a:endParaRPr>
          </a:p>
          <a:p>
            <a:r>
              <a:rPr lang="en-US" b="0" dirty="0">
                <a:effectLst/>
                <a:latin typeface="Roboto" panose="02000000000000000000" pitchFamily="2" charset="0"/>
              </a:rPr>
              <a:t>open telemetry is what we call the collector so the collector is a separate service that the </a:t>
            </a:r>
            <a:r>
              <a:rPr lang="en-US" b="0" dirty="0" err="1">
                <a:effectLst/>
                <a:latin typeface="Roboto" panose="02000000000000000000" pitchFamily="2" charset="0"/>
              </a:rPr>
              <a:t>sdk</a:t>
            </a:r>
            <a:r>
              <a:rPr lang="en-US" b="0" dirty="0">
                <a:effectLst/>
                <a:latin typeface="Roboto" panose="02000000000000000000" pitchFamily="2" charset="0"/>
              </a:rPr>
              <a:t> talks to so you tend to leave the </a:t>
            </a:r>
            <a:r>
              <a:rPr lang="en-US" b="0" dirty="0" err="1">
                <a:effectLst/>
                <a:latin typeface="Roboto" panose="02000000000000000000" pitchFamily="2" charset="0"/>
              </a:rPr>
              <a:t>sdk</a:t>
            </a:r>
            <a:r>
              <a:rPr lang="en-US" b="0" dirty="0">
                <a:effectLst/>
                <a:latin typeface="Roboto" panose="02000000000000000000" pitchFamily="2" charset="0"/>
              </a:rPr>
              <a:t> in a default mode</a:t>
            </a:r>
          </a:p>
          <a:p>
            <a:endParaRPr lang="en-US" b="0" dirty="0">
              <a:effectLst/>
              <a:latin typeface="Roboto" panose="02000000000000000000" pitchFamily="2" charset="0"/>
            </a:endParaRPr>
          </a:p>
          <a:p>
            <a:r>
              <a:rPr lang="en-US" b="0" dirty="0">
                <a:effectLst/>
                <a:latin typeface="Roboto" panose="02000000000000000000" pitchFamily="2" charset="0"/>
              </a:rPr>
              <a:t>speaking </a:t>
            </a:r>
            <a:r>
              <a:rPr lang="en-US" b="0" dirty="0" err="1">
                <a:effectLst/>
                <a:latin typeface="Roboto" panose="02000000000000000000" pitchFamily="2" charset="0"/>
              </a:rPr>
              <a:t>otlp</a:t>
            </a:r>
            <a:r>
              <a:rPr lang="en-US" b="0" dirty="0">
                <a:effectLst/>
                <a:latin typeface="Roboto" panose="02000000000000000000" pitchFamily="2" charset="0"/>
              </a:rPr>
              <a:t> which is the native protocol for open telemetry and then move all of your configuration to the collector so the collector is where you do data processing that's where you can tee it off to talk to multiple systems in multiple different languages for example you might send your traces to a </a:t>
            </a:r>
            <a:r>
              <a:rPr lang="en-US" b="0" dirty="0" err="1">
                <a:effectLst/>
                <a:latin typeface="Roboto" panose="02000000000000000000" pitchFamily="2" charset="0"/>
              </a:rPr>
              <a:t>zipkin</a:t>
            </a:r>
            <a:endParaRPr lang="en-US" b="0" dirty="0">
              <a:effectLst/>
              <a:latin typeface="Roboto" panose="02000000000000000000" pitchFamily="2" charset="0"/>
            </a:endParaRPr>
          </a:p>
          <a:p>
            <a:r>
              <a:rPr lang="en-US" b="0" dirty="0">
                <a:effectLst/>
                <a:latin typeface="Roboto" panose="02000000000000000000" pitchFamily="2" charset="0"/>
              </a:rPr>
              <a:t>backend and your metrics to a </a:t>
            </a:r>
            <a:r>
              <a:rPr lang="en-US" b="0" dirty="0" err="1">
                <a:effectLst/>
                <a:latin typeface="Roboto" panose="02000000000000000000" pitchFamily="2" charset="0"/>
              </a:rPr>
              <a:t>prometheus</a:t>
            </a:r>
            <a:r>
              <a:rPr lang="en-US" b="0" dirty="0">
                <a:effectLst/>
                <a:latin typeface="Roboto" panose="02000000000000000000" pitchFamily="2" charset="0"/>
              </a:rPr>
              <a:t> backend uh all of that processing and configuration</a:t>
            </a:r>
          </a:p>
          <a:p>
            <a:r>
              <a:rPr lang="en-US" b="0" dirty="0">
                <a:effectLst/>
                <a:latin typeface="Roboto" panose="02000000000000000000" pitchFamily="2" charset="0"/>
              </a:rPr>
              <a:t>you want to do in the collector you can do this directly in the </a:t>
            </a:r>
            <a:r>
              <a:rPr lang="en-US" b="0" dirty="0" err="1">
                <a:effectLst/>
                <a:latin typeface="Roboto" panose="02000000000000000000" pitchFamily="2" charset="0"/>
              </a:rPr>
              <a:t>sdk</a:t>
            </a:r>
            <a:r>
              <a:rPr lang="en-US" b="0" dirty="0">
                <a:effectLst/>
                <a:latin typeface="Roboto" panose="02000000000000000000" pitchFamily="2" charset="0"/>
              </a:rPr>
              <a:t> using exporters but if you do it in a collector then</a:t>
            </a:r>
          </a:p>
          <a:p>
            <a:endParaRPr lang="en-US" b="0" dirty="0">
              <a:effectLst/>
              <a:latin typeface="Roboto" panose="02000000000000000000" pitchFamily="2" charset="0"/>
            </a:endParaRPr>
          </a:p>
          <a:p>
            <a:r>
              <a:rPr lang="en-US" b="0" dirty="0">
                <a:effectLst/>
                <a:latin typeface="Roboto" panose="02000000000000000000" pitchFamily="2" charset="0"/>
              </a:rPr>
              <a:t>you're able to redeploy and change your observability topology without having to redeploy your application so by pulling this out from your application this helps operators be more in control of their actual observability pipeline now </a:t>
            </a:r>
            <a:r>
              <a:rPr lang="en-US" b="0" dirty="0" err="1">
                <a:effectLst/>
                <a:latin typeface="Roboto" panose="02000000000000000000" pitchFamily="2" charset="0"/>
              </a:rPr>
              <a:t>i</a:t>
            </a:r>
            <a:r>
              <a:rPr lang="en-US" b="0" dirty="0">
                <a:effectLst/>
                <a:latin typeface="Roboto" panose="02000000000000000000" pitchFamily="2" charset="0"/>
              </a:rPr>
              <a:t> should mention open telemetry doesn't come with an analysis back end that part is as we say sold separately and that's because open telemetry is a standardization process so we want to standardize how this data</a:t>
            </a:r>
          </a:p>
          <a:p>
            <a:endParaRPr lang="en-US" b="0" dirty="0">
              <a:effectLst/>
              <a:latin typeface="Roboto" panose="02000000000000000000" pitchFamily="2" charset="0"/>
            </a:endParaRPr>
          </a:p>
          <a:p>
            <a:r>
              <a:rPr lang="en-US" b="0" dirty="0">
                <a:effectLst/>
                <a:latin typeface="Roboto" panose="02000000000000000000" pitchFamily="2" charset="0"/>
              </a:rPr>
              <a:t>is produced collected and sent off to different analysis tools but the analysis tools are where all of</a:t>
            </a:r>
          </a:p>
          <a:p>
            <a:endParaRPr lang="en-US" b="0" dirty="0">
              <a:effectLst/>
              <a:latin typeface="Roboto" panose="02000000000000000000" pitchFamily="2" charset="0"/>
            </a:endParaRPr>
          </a:p>
          <a:p>
            <a:r>
              <a:rPr lang="en-US" b="0" dirty="0">
                <a:effectLst/>
                <a:latin typeface="Roboto" panose="02000000000000000000" pitchFamily="2" charset="0"/>
              </a:rPr>
              <a:t>the innovation is happening there's no standard way to look at this data instead we want to have competition</a:t>
            </a:r>
          </a:p>
          <a:p>
            <a:endParaRPr lang="en-US" b="0" dirty="0">
              <a:effectLst/>
              <a:latin typeface="Roboto" panose="02000000000000000000" pitchFamily="2" charset="0"/>
            </a:endParaRPr>
          </a:p>
          <a:p>
            <a:r>
              <a:rPr lang="en-US" b="0" dirty="0">
                <a:effectLst/>
                <a:latin typeface="Roboto" panose="02000000000000000000" pitchFamily="2" charset="0"/>
              </a:rPr>
              <a:t>there and we want to invent new and more interesting and more helpful ways to look at this data so open telemetry tries to be vendor</a:t>
            </a:r>
          </a:p>
          <a:p>
            <a:endParaRPr lang="en-US" b="0" dirty="0">
              <a:effectLst/>
              <a:latin typeface="Roboto" panose="02000000000000000000" pitchFamily="2" charset="0"/>
            </a:endParaRPr>
          </a:p>
          <a:p>
            <a:r>
              <a:rPr lang="en-US" b="0" dirty="0">
                <a:effectLst/>
                <a:latin typeface="Roboto" panose="02000000000000000000" pitchFamily="2" charset="0"/>
              </a:rPr>
              <a:t>neutral and become an industry standard and in fact uh all the major players in the</a:t>
            </a:r>
          </a:p>
          <a:p>
            <a:endParaRPr lang="en-US" b="0" dirty="0">
              <a:effectLst/>
              <a:latin typeface="Roboto" panose="02000000000000000000" pitchFamily="2" charset="0"/>
            </a:endParaRPr>
          </a:p>
          <a:p>
            <a:r>
              <a:rPr lang="en-US" b="0" dirty="0">
                <a:effectLst/>
                <a:latin typeface="Roboto" panose="02000000000000000000" pitchFamily="2" charset="0"/>
              </a:rPr>
              <a:t>observability industry uh are involved in open telemetry at this point</a:t>
            </a:r>
          </a:p>
          <a:p>
            <a:endParaRPr lang="en-US" b="0" dirty="0">
              <a:effectLst/>
              <a:latin typeface="Roboto" panose="02000000000000000000" pitchFamily="2" charset="0"/>
            </a:endParaRPr>
          </a:p>
          <a:p>
            <a:endParaRPr lang="en-US" dirty="0"/>
          </a:p>
          <a:p>
            <a:endParaRPr lang="en-US" dirty="0"/>
          </a:p>
          <a:p>
            <a:r>
              <a:rPr lang="en-US" dirty="0"/>
              <a:t>OpenTelemetry is a CNCF</a:t>
            </a:r>
            <a:r>
              <a:rPr lang="en-US" baseline="0" dirty="0"/>
              <a:t> project that provide standardized set of APIs, SDKs and agents to enable developers to instrument their application once and send correlated traces and metrics to a destination of their choice. It have been created from the merger of 2 open source projects - OpenTracing which aimed to provided tracing support and OpenCensus – which aimed to provide support for metrics and traces. It supports SDKs in 11 languages and auto-instrumentation agents in Java. Major partners such as Datadog, splunk, NewReclic as well as cloud providers like Microsoft, Google and AWS are contributing to it.</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23013848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AWS Distro for OpenTelemetry is an open source distribution downstream</a:t>
            </a:r>
            <a:r>
              <a:rPr lang="en-US" baseline="0" dirty="0"/>
              <a:t> of OpenTelemetry. All the enhancements that AWS will be adding to OT will be done upstream. We will not fork the project. It will be a distribution of the project. The toolkit will be packaged and ready for production use. It will be well tested, validated for performance and security and will be backend by AWS support. It will also be up to date and will follow a release cycle. We will get latest code and features from upstream every 90 days and release a new backward compatible version. It will also be well integrated with container and lambda service consoles. For Lambda we will have a Lambda layer which can be included with your function code. In 2020, we will provide mechanisms to send data to CloudWatch, X-Ray, StealFire and Prometheus.</a:t>
            </a:r>
          </a:p>
          <a:p>
            <a:endParaRPr lang="en-US" dirty="0"/>
          </a:p>
          <a:p>
            <a:r>
              <a:rPr lang="en-US" b="0" i="0" dirty="0">
                <a:solidFill>
                  <a:srgbClr val="16191F"/>
                </a:solidFill>
                <a:effectLst/>
                <a:latin typeface="Amazon Ember" panose="020B0603020204020204" pitchFamily="34" charset="0"/>
              </a:rPr>
              <a:t>With the AWS Distro for </a:t>
            </a:r>
            <a:r>
              <a:rPr lang="en-US" b="0" i="0" dirty="0" err="1">
                <a:solidFill>
                  <a:srgbClr val="16191F"/>
                </a:solidFill>
                <a:effectLst/>
                <a:latin typeface="Amazon Ember" panose="020B0603020204020204" pitchFamily="34" charset="0"/>
              </a:rPr>
              <a:t>OpenTelemetry</a:t>
            </a:r>
            <a:r>
              <a:rPr lang="en-US" b="0" i="0" dirty="0">
                <a:solidFill>
                  <a:srgbClr val="16191F"/>
                </a:solidFill>
                <a:effectLst/>
                <a:latin typeface="Amazon Ember" panose="020B0603020204020204" pitchFamily="34" charset="0"/>
              </a:rPr>
              <a:t> .NET, you can instrument your applications once and send correlated metrics and traces to multiple AWS monitoring solutions including Amazon CloudWatch, AWS X-Ray, and Amazon OpenSearch Service. Using X-Ray with AWS Distro for </a:t>
            </a:r>
            <a:r>
              <a:rPr lang="en-US" b="0" i="0" dirty="0" err="1">
                <a:solidFill>
                  <a:srgbClr val="16191F"/>
                </a:solidFill>
                <a:effectLst/>
                <a:latin typeface="Amazon Ember" panose="020B0603020204020204" pitchFamily="34" charset="0"/>
              </a:rPr>
              <a:t>OpenTelemetry</a:t>
            </a:r>
            <a:r>
              <a:rPr lang="en-US" b="0" i="0" dirty="0">
                <a:solidFill>
                  <a:srgbClr val="16191F"/>
                </a:solidFill>
                <a:effectLst/>
                <a:latin typeface="Amazon Ember" panose="020B0603020204020204" pitchFamily="34" charset="0"/>
              </a:rPr>
              <a:t> requires two components: an </a:t>
            </a:r>
            <a:r>
              <a:rPr lang="en-US" b="0" i="1" dirty="0" err="1">
                <a:solidFill>
                  <a:srgbClr val="16191F"/>
                </a:solidFill>
                <a:effectLst/>
                <a:latin typeface="Amazon Ember" panose="020B0603020204020204" pitchFamily="34" charset="0"/>
              </a:rPr>
              <a:t>OpenTelemetry</a:t>
            </a:r>
            <a:r>
              <a:rPr lang="en-US" b="0" i="1" dirty="0">
                <a:solidFill>
                  <a:srgbClr val="16191F"/>
                </a:solidFill>
                <a:effectLst/>
                <a:latin typeface="Amazon Ember" panose="020B0603020204020204" pitchFamily="34" charset="0"/>
              </a:rPr>
              <a:t> SDK</a:t>
            </a:r>
            <a:r>
              <a:rPr lang="en-US" b="0" i="0" dirty="0">
                <a:solidFill>
                  <a:srgbClr val="16191F"/>
                </a:solidFill>
                <a:effectLst/>
                <a:latin typeface="Amazon Ember" panose="020B0603020204020204" pitchFamily="34" charset="0"/>
              </a:rPr>
              <a:t> enabled for use with X-Ray, and the </a:t>
            </a:r>
            <a:r>
              <a:rPr lang="en-US" b="0" i="1" dirty="0">
                <a:solidFill>
                  <a:srgbClr val="16191F"/>
                </a:solidFill>
                <a:effectLst/>
                <a:latin typeface="Amazon Ember" panose="020B0603020204020204" pitchFamily="34" charset="0"/>
              </a:rPr>
              <a:t>AWS Distro for </a:t>
            </a:r>
            <a:r>
              <a:rPr lang="en-US" b="0" i="1" dirty="0" err="1">
                <a:solidFill>
                  <a:srgbClr val="16191F"/>
                </a:solidFill>
                <a:effectLst/>
                <a:latin typeface="Amazon Ember" panose="020B0603020204020204" pitchFamily="34" charset="0"/>
              </a:rPr>
              <a:t>OpenTelemetry</a:t>
            </a:r>
            <a:r>
              <a:rPr lang="en-US" b="0" i="1" dirty="0">
                <a:solidFill>
                  <a:srgbClr val="16191F"/>
                </a:solidFill>
                <a:effectLst/>
                <a:latin typeface="Amazon Ember" panose="020B0603020204020204" pitchFamily="34" charset="0"/>
              </a:rPr>
              <a:t> Collector</a:t>
            </a:r>
            <a:r>
              <a:rPr lang="en-US" b="0" i="0" dirty="0">
                <a:solidFill>
                  <a:srgbClr val="16191F"/>
                </a:solidFill>
                <a:effectLst/>
                <a:latin typeface="Amazon Ember" panose="020B0603020204020204" pitchFamily="34" charset="0"/>
              </a:rPr>
              <a:t> enabled for use with X-Ray.</a:t>
            </a:r>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3932629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sz="1800" b="0" i="0" kern="1200" dirty="0">
                <a:solidFill>
                  <a:srgbClr val="333333"/>
                </a:solidFill>
                <a:effectLst/>
                <a:latin typeface="AmazonEmber" panose="020B0603020204020204" pitchFamily="34" charset="0"/>
                <a:ea typeface="+mn-ea"/>
                <a:cs typeface="+mn-cs"/>
                <a:hlinkClick r:id="rId3">
                  <a:extLst>
                    <a:ext uri="{A12FA001-AC4F-418D-AE19-62706E023703}">
                      <ahyp:hlinkClr xmlns:ahyp="http://schemas.microsoft.com/office/drawing/2018/hyperlinkcolor" val="tx"/>
                    </a:ext>
                  </a:extLst>
                </a:hlinkClick>
              </a:rPr>
              <a:t>AWS X-Ray</a:t>
            </a:r>
            <a:r>
              <a:rPr lang="en-US" sz="1800" b="0" i="0" kern="1200" dirty="0">
                <a:solidFill>
                  <a:srgbClr val="333333"/>
                </a:solidFill>
                <a:effectLst/>
                <a:latin typeface="AmazonEmber" panose="020B0603020204020204" pitchFamily="34" charset="0"/>
                <a:ea typeface="+mn-ea"/>
                <a:cs typeface="+mn-cs"/>
              </a:rPr>
              <a:t> is </a:t>
            </a:r>
            <a:r>
              <a:rPr lang="en-US" sz="1800" b="0" i="0" dirty="0">
                <a:solidFill>
                  <a:srgbClr val="333333"/>
                </a:solidFill>
                <a:effectLst/>
                <a:latin typeface="AmazonEmber" panose="020B0603020204020204" pitchFamily="34" charset="0"/>
              </a:rPr>
              <a:t>a service that customers can use to monitor application traces, including the performance of calls to other downstream components or services. X Ray can consolidate information about an application architecture into service map, which includes connection to components and a dependency tree. It enables easier root cause analysis by highlighting part of the application that is problematic, offering details such as latency, HTTP response status and the number of errors.</a:t>
            </a:r>
          </a:p>
          <a:p>
            <a:endParaRPr lang="en-US" sz="1800" b="0" i="0" dirty="0">
              <a:solidFill>
                <a:srgbClr val="333333"/>
              </a:solidFill>
              <a:effectLst/>
              <a:latin typeface="AmazonEmber" panose="020B0603020204020204" pitchFamily="34" charset="0"/>
            </a:endParaRPr>
          </a:p>
          <a:p>
            <a:r>
              <a:rPr lang="en-US" sz="1800" b="0" i="0" dirty="0">
                <a:solidFill>
                  <a:srgbClr val="333333"/>
                </a:solidFill>
                <a:effectLst/>
                <a:latin typeface="AmazonEmber" panose="020B0603020204020204" pitchFamily="34" charset="0"/>
              </a:rPr>
              <a:t>helps developers to analyze and debug distributed applications. </a:t>
            </a:r>
          </a:p>
          <a:p>
            <a:endParaRPr lang="en-US" sz="2800" b="0" i="0" dirty="0">
              <a:solidFill>
                <a:srgbClr val="212F62"/>
              </a:solidFill>
              <a:effectLst/>
              <a:latin typeface="Mulish"/>
            </a:endParaRPr>
          </a:p>
          <a:p>
            <a:r>
              <a:rPr lang="en-US" sz="2800" b="0" i="0" dirty="0">
                <a:solidFill>
                  <a:srgbClr val="212F62"/>
                </a:solidFill>
                <a:effectLst/>
                <a:latin typeface="Mulish"/>
              </a:rPr>
              <a:t>X-Ray consolidates information about an application’s architecture into a Service Map, which also includes connections to components and a dependency tree. It enables easier root cause analysis by highlighting the part of the application that is problematic, offering request details such as latency, HTTP response status, and the number of errors. Some of the key features of Xray are: </a:t>
            </a:r>
          </a:p>
          <a:p>
            <a:pPr marL="514350" indent="-514350">
              <a:buAutoNum type="arabicPeriod"/>
            </a:pPr>
            <a:r>
              <a:rPr lang="en-US" sz="2800" b="0" i="0" dirty="0">
                <a:solidFill>
                  <a:srgbClr val="212F62"/>
                </a:solidFill>
                <a:effectLst/>
                <a:latin typeface="Mulish"/>
              </a:rPr>
              <a:t>Analyze and debug performance of distributed applications</a:t>
            </a:r>
          </a:p>
          <a:p>
            <a:pPr marL="342900" indent="-342900">
              <a:buAutoNum type="arabicPeriod"/>
            </a:pPr>
            <a:r>
              <a:rPr lang="en-US" sz="1800" b="0" i="0" dirty="0">
                <a:solidFill>
                  <a:srgbClr val="333333"/>
                </a:solidFill>
                <a:effectLst/>
                <a:latin typeface="AmazonEmber" panose="020B0603020204020204" pitchFamily="34" charset="0"/>
              </a:rPr>
              <a:t>    Identify specific user impact across your applications</a:t>
            </a:r>
          </a:p>
          <a:p>
            <a:endParaRPr lang="en-US" sz="1800" b="0" i="0" dirty="0">
              <a:solidFill>
                <a:srgbClr val="333333"/>
              </a:solidFill>
              <a:effectLst/>
              <a:latin typeface="AmazonEmber" panose="020B0603020204020204" pitchFamily="34" charset="0"/>
            </a:endParaRPr>
          </a:p>
          <a:p>
            <a:r>
              <a:rPr lang="en-US" sz="2800" b="0" i="0" dirty="0">
                <a:solidFill>
                  <a:srgbClr val="333333"/>
                </a:solidFill>
                <a:effectLst/>
                <a:latin typeface="AmazonEmber" panose="020B0603020204020204" pitchFamily="34" charset="0"/>
              </a:rPr>
              <a:t>Customers use X-Ray to monitor application traces, including the performance of calls to other downstream components or services, in either cloud-hosted applications or from their own machines during </a:t>
            </a:r>
            <a:r>
              <a:rPr lang="en-US" sz="2800" b="0" i="0" dirty="0" err="1">
                <a:solidFill>
                  <a:srgbClr val="333333"/>
                </a:solidFill>
                <a:effectLst/>
                <a:latin typeface="AmazonEmber" panose="020B0603020204020204" pitchFamily="34" charset="0"/>
              </a:rPr>
              <a:t>developmen</a:t>
            </a:r>
            <a:endParaRPr lang="en-US" sz="1800" b="0" dirty="0">
              <a:effectLst/>
              <a:latin typeface="Roboto" panose="02000000000000000000" pitchFamily="2" charset="0"/>
            </a:endParaRP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How does AWS X-Ray help?</a:t>
            </a:r>
            <a:endParaRPr lang="en-US" sz="1800" dirty="0">
              <a:solidFill>
                <a:schemeClr val="accent1"/>
              </a:solidFill>
            </a:endParaRPr>
          </a:p>
          <a:p>
            <a:pPr marL="342900" indent="-342900">
              <a:buFont typeface="Arial" panose="020B0604020202020204" pitchFamily="34" charset="0"/>
              <a:buChar char="•"/>
            </a:pPr>
            <a:r>
              <a:rPr lang="en-US" sz="1800" dirty="0">
                <a:solidFill>
                  <a:schemeClr val="accent1"/>
                </a:solidFill>
              </a:rPr>
              <a:t>Analyze and debug</a:t>
            </a:r>
            <a:r>
              <a:rPr lang="en-US" sz="1800" dirty="0">
                <a:solidFill>
                  <a:srgbClr val="FFC000"/>
                </a:solidFill>
              </a:rPr>
              <a:t> </a:t>
            </a:r>
            <a:r>
              <a:rPr lang="en-US" sz="1800" dirty="0"/>
              <a:t>performance of your distributed applications.</a:t>
            </a:r>
          </a:p>
          <a:p>
            <a:pPr marL="342900" indent="-342900">
              <a:buFont typeface="Arial" charset="0"/>
              <a:buChar char="•"/>
            </a:pPr>
            <a:r>
              <a:rPr lang="en-US" sz="1800" dirty="0"/>
              <a:t>View latency distribution and pinpoint </a:t>
            </a:r>
            <a:r>
              <a:rPr lang="en-US" sz="1800" dirty="0">
                <a:solidFill>
                  <a:schemeClr val="accent1"/>
                </a:solidFill>
              </a:rPr>
              <a:t>performance bottlenecks</a:t>
            </a:r>
            <a:r>
              <a:rPr lang="en-US" sz="1800" dirty="0"/>
              <a:t>.</a:t>
            </a:r>
          </a:p>
          <a:p>
            <a:pPr marL="342900" indent="-342900">
              <a:buFont typeface="Arial" charset="0"/>
              <a:buChar char="•"/>
            </a:pPr>
            <a:r>
              <a:rPr lang="en-US" sz="1800" dirty="0"/>
              <a:t>Identify specific </a:t>
            </a:r>
            <a:r>
              <a:rPr lang="en-US" sz="1800" dirty="0">
                <a:solidFill>
                  <a:schemeClr val="accent1"/>
                </a:solidFill>
              </a:rPr>
              <a:t>user impact </a:t>
            </a:r>
            <a:r>
              <a:rPr lang="en-US" sz="1800" dirty="0"/>
              <a:t>across your applications.</a:t>
            </a:r>
          </a:p>
          <a:p>
            <a:pPr marL="342900" indent="-342900">
              <a:buFont typeface="Arial" charset="0"/>
              <a:buChar char="•"/>
            </a:pPr>
            <a:r>
              <a:rPr lang="en-US" sz="1800" dirty="0"/>
              <a:t>Works across different AWS and </a:t>
            </a:r>
            <a:r>
              <a:rPr lang="en-US" sz="1800" dirty="0">
                <a:solidFill>
                  <a:schemeClr val="accent1"/>
                </a:solidFill>
              </a:rPr>
              <a:t>non-AWS services</a:t>
            </a:r>
            <a:r>
              <a:rPr lang="en-US" sz="1800" dirty="0">
                <a:solidFill>
                  <a:srgbClr val="FFC000"/>
                </a:solidFill>
              </a:rPr>
              <a:t>.</a:t>
            </a:r>
          </a:p>
          <a:p>
            <a:pPr marL="342900" indent="-342900">
              <a:buFont typeface="Arial" charset="0"/>
              <a:buChar char="•"/>
            </a:pPr>
            <a:r>
              <a:rPr lang="en-US" sz="1800" dirty="0"/>
              <a:t>Ready to use in production with </a:t>
            </a:r>
            <a:r>
              <a:rPr lang="en-US" sz="1800" dirty="0">
                <a:solidFill>
                  <a:schemeClr val="accent1"/>
                </a:solidFill>
              </a:rPr>
              <a:t>low latency</a:t>
            </a:r>
            <a:r>
              <a:rPr lang="en-US" sz="1800" dirty="0">
                <a:solidFill>
                  <a:srgbClr val="FFC000"/>
                </a:solidFill>
              </a:rPr>
              <a:t> </a:t>
            </a:r>
            <a:r>
              <a:rPr lang="en-US" sz="1800" dirty="0"/>
              <a:t>in </a:t>
            </a:r>
            <a:r>
              <a:rPr lang="en-US" sz="1800" dirty="0">
                <a:solidFill>
                  <a:schemeClr val="accent1"/>
                </a:solidFill>
              </a:rPr>
              <a:t>real-time</a:t>
            </a:r>
            <a:r>
              <a:rPr lang="en-US" sz="1800" dirty="0"/>
              <a:t>. </a:t>
            </a:r>
          </a:p>
          <a:p>
            <a:pPr marL="342900" indent="-342900">
              <a:buFont typeface="Arial" charset="0"/>
              <a:buChar char="•"/>
            </a:pPr>
            <a:endParaRPr lang="en-US" sz="1800" dirty="0"/>
          </a:p>
          <a:p>
            <a:pPr marL="342900" indent="-342900">
              <a:buFont typeface="Arial" charset="0"/>
              <a:buChar char="•"/>
            </a:pPr>
            <a:r>
              <a:rPr lang="en-US" sz="2800" b="0" i="0" dirty="0">
                <a:solidFill>
                  <a:srgbClr val="16191F"/>
                </a:solidFill>
                <a:effectLst/>
                <a:latin typeface="Amazon Ember" panose="020B0603020204020204" pitchFamily="34" charset="0"/>
              </a:rPr>
              <a:t>AWS X-Ray integrates with Amazon Simple Queue Service (Amazon SQS) to trace messages that are passed through an Amazon SQS queue. If a service traces requests by using the X-Ray SDK, Amazon SQS can send the tracing header and continue to propagate the original trace from the sender to the consumer with a consistent trace ID. Trace continuity enables users to track, analyze, and debug throughout downstream services.</a:t>
            </a:r>
            <a:r>
              <a:rPr lang="en-US" sz="1800" b="0" i="0" dirty="0">
                <a:solidFill>
                  <a:srgbClr val="16191F"/>
                </a:solidFill>
                <a:effectLst/>
                <a:latin typeface="Amazon Ember" panose="020B0603020204020204" pitchFamily="34" charset="0"/>
              </a:rPr>
              <a:t> </a:t>
            </a:r>
            <a:r>
              <a:rPr lang="en-US" sz="2800" b="0" i="0" dirty="0">
                <a:solidFill>
                  <a:srgbClr val="16191F"/>
                </a:solidFill>
                <a:effectLst/>
                <a:latin typeface="Amazon Ember" panose="020B0603020204020204" pitchFamily="34" charset="0"/>
              </a:rPr>
              <a:t>The X-Ray SDK automatically populates the trace header as an HTTP header when you call Amazon SQS through the AWS SDK. The default trace header is carried by </a:t>
            </a:r>
            <a:r>
              <a:rPr lang="en-US" sz="2800" dirty="0"/>
              <a:t>X-</a:t>
            </a:r>
            <a:r>
              <a:rPr lang="en-US" sz="2800" dirty="0" err="1"/>
              <a:t>Amzn</a:t>
            </a:r>
            <a:r>
              <a:rPr lang="en-US" sz="2800" dirty="0"/>
              <a:t>-Trace-Id</a:t>
            </a:r>
            <a:r>
              <a:rPr lang="en-US" sz="2800" b="0" i="0" dirty="0">
                <a:solidFill>
                  <a:srgbClr val="16191F"/>
                </a:solidFill>
                <a:effectLst/>
                <a:latin typeface="Amazon Ember" panose="020B0603020204020204" pitchFamily="34" charset="0"/>
              </a:rPr>
              <a:t> and corresponds to all messages included in a </a:t>
            </a:r>
            <a:r>
              <a:rPr lang="en-US" sz="2800" b="0" i="0" u="none" strike="noStrike" dirty="0">
                <a:effectLst/>
                <a:latin typeface="Amazon Ember" panose="020B0603020204020204" pitchFamily="34" charset="0"/>
                <a:hlinkClick r:id="rId4"/>
              </a:rPr>
              <a:t>SendMessage</a:t>
            </a:r>
            <a:r>
              <a:rPr lang="en-US" sz="2800" b="0" i="0" dirty="0">
                <a:solidFill>
                  <a:srgbClr val="16191F"/>
                </a:solidFill>
                <a:effectLst/>
                <a:latin typeface="Amazon Ember" panose="020B0603020204020204" pitchFamily="34" charset="0"/>
              </a:rPr>
              <a:t> or </a:t>
            </a:r>
            <a:r>
              <a:rPr lang="en-US" sz="2800" b="0" i="0" u="none" strike="noStrike" dirty="0">
                <a:effectLst/>
                <a:latin typeface="Amazon Ember" panose="020B0603020204020204" pitchFamily="34" charset="0"/>
                <a:hlinkClick r:id="rId5"/>
              </a:rPr>
              <a:t>SendMessageBatch</a:t>
            </a:r>
            <a:r>
              <a:rPr lang="en-US" sz="2800" b="0" i="0" dirty="0">
                <a:solidFill>
                  <a:srgbClr val="16191F"/>
                </a:solidFill>
                <a:effectLst/>
                <a:latin typeface="Amazon Ember" panose="020B0603020204020204" pitchFamily="34" charset="0"/>
              </a:rPr>
              <a:t> request.</a:t>
            </a:r>
            <a:endParaRPr lang="en-US" sz="1800" dirty="0"/>
          </a:p>
          <a:p>
            <a:endParaRPr lang="en-US" sz="1800" dirty="0"/>
          </a:p>
          <a:p>
            <a:pPr algn="l"/>
            <a:r>
              <a:rPr lang="en-US" sz="2800" b="0" i="0" dirty="0">
                <a:solidFill>
                  <a:srgbClr val="16191F"/>
                </a:solidFill>
                <a:effectLst/>
                <a:latin typeface="Amazon Ember" panose="020B0603020204020204" pitchFamily="34" charset="0"/>
              </a:rPr>
              <a:t>When your application makes </a:t>
            </a:r>
            <a:r>
              <a:rPr lang="en-US" sz="2800" b="0" i="0" kern="1200" dirty="0">
                <a:solidFill>
                  <a:srgbClr val="16191F"/>
                </a:solidFill>
                <a:effectLst/>
                <a:latin typeface="Amazon Ember" panose="020B0603020204020204" pitchFamily="34" charset="0"/>
                <a:ea typeface="+mn-ea"/>
                <a:cs typeface="+mn-cs"/>
              </a:rPr>
              <a:t>calls to AWS services to store data, write to a queue, or send notifications, the X-Ray SDK for .NET tracks the calls downstream in </a:t>
            </a:r>
            <a:r>
              <a:rPr lang="en-US" sz="2800" b="0" i="0" kern="1200" dirty="0">
                <a:solidFill>
                  <a:srgbClr val="16191F"/>
                </a:solidFill>
                <a:effectLst/>
                <a:latin typeface="Amazon Ember" panose="020B0603020204020204" pitchFamily="34" charset="0"/>
                <a:ea typeface="+mn-ea"/>
                <a:cs typeface="+mn-cs"/>
                <a:hlinkClick r:id="rId6">
                  <a:extLst>
                    <a:ext uri="{A12FA001-AC4F-418D-AE19-62706E023703}">
                      <ahyp:hlinkClr xmlns:ahyp="http://schemas.microsoft.com/office/drawing/2018/hyperlinkcolor" val="tx"/>
                    </a:ext>
                  </a:extLst>
                </a:hlinkClick>
              </a:rPr>
              <a:t>subsegments</a:t>
            </a:r>
            <a:r>
              <a:rPr lang="en-US" sz="2800" b="0" i="0" kern="1200" dirty="0">
                <a:solidFill>
                  <a:srgbClr val="16191F"/>
                </a:solidFill>
                <a:effectLst/>
                <a:latin typeface="Amazon Ember" panose="020B0603020204020204" pitchFamily="34" charset="0"/>
                <a:ea typeface="+mn-ea"/>
                <a:cs typeface="+mn-cs"/>
              </a:rPr>
              <a:t>. Traced </a:t>
            </a:r>
            <a:r>
              <a:rPr lang="en-US" sz="2800" b="0" i="0" dirty="0">
                <a:solidFill>
                  <a:srgbClr val="16191F"/>
                </a:solidFill>
                <a:effectLst/>
                <a:latin typeface="Amazon Ember" panose="020B0603020204020204" pitchFamily="34" charset="0"/>
              </a:rPr>
              <a:t>AWS services and resources that you access within those services (for example, an Amazon S3 bucket or Amazon SQS queue), appear as downstream nodes on the service map in the X-Ray console.</a:t>
            </a:r>
          </a:p>
          <a:p>
            <a:pPr algn="l"/>
            <a:r>
              <a:rPr lang="en-US" sz="2800" b="0" i="0" dirty="0">
                <a:solidFill>
                  <a:srgbClr val="16191F"/>
                </a:solidFill>
                <a:effectLst/>
                <a:latin typeface="Amazon Ember" panose="020B0603020204020204" pitchFamily="34" charset="0"/>
              </a:rPr>
              <a:t>You can instrument all of your AWS SDK for .NET clients by calling </a:t>
            </a:r>
            <a:r>
              <a:rPr lang="en-US" sz="2800" b="0" i="0" dirty="0" err="1">
                <a:solidFill>
                  <a:srgbClr val="16191F"/>
                </a:solidFill>
                <a:effectLst/>
                <a:latin typeface="Amazon Ember" panose="020B0603020204020204" pitchFamily="34" charset="0"/>
              </a:rPr>
              <a:t>RegisterXRayForAllServices</a:t>
            </a:r>
            <a:r>
              <a:rPr lang="en-US" sz="2800" b="0" i="0" dirty="0">
                <a:solidFill>
                  <a:srgbClr val="16191F"/>
                </a:solidFill>
                <a:effectLst/>
                <a:latin typeface="Amazon Ember" panose="020B0603020204020204" pitchFamily="34" charset="0"/>
              </a:rPr>
              <a:t> before you create them.</a:t>
            </a:r>
          </a:p>
          <a:p>
            <a:endParaRPr lang="en-US" sz="1800" dirty="0"/>
          </a:p>
          <a:p>
            <a:endParaRPr lang="en-US" sz="1800" dirty="0"/>
          </a:p>
          <a:p>
            <a:pPr>
              <a:spcAft>
                <a:spcPts val="600"/>
              </a:spcAft>
            </a:pPr>
            <a:r>
              <a:rPr lang="en-US" sz="1800" dirty="0">
                <a:solidFill>
                  <a:schemeClr val="accent1"/>
                </a:solidFill>
              </a:rPr>
              <a:t>Enables you to get started quickly without having to manually instrument your application code to log metadata about requests</a:t>
            </a:r>
          </a:p>
          <a:p>
            <a:r>
              <a:rPr lang="en-US" sz="2800" b="0" dirty="0">
                <a:effectLst/>
                <a:latin typeface="Roboto" panose="02000000000000000000" pitchFamily="2" charset="0"/>
              </a:rPr>
              <a:t>Let's navigate to AWS X-Ray now.</a:t>
            </a:r>
          </a:p>
          <a:p>
            <a:r>
              <a:rPr lang="en-US" sz="2800" b="0" dirty="0">
                <a:effectLst/>
                <a:latin typeface="Roboto" panose="02000000000000000000" pitchFamily="2" charset="0"/>
              </a:rPr>
              <a:t>With AWS X-Ray, you can use traces collected  from your AWS resources and managed services  </a:t>
            </a:r>
          </a:p>
          <a:p>
            <a:r>
              <a:rPr lang="en-US" sz="2800" b="0" dirty="0">
                <a:effectLst/>
                <a:latin typeface="Roboto" panose="02000000000000000000" pitchFamily="2" charset="0"/>
              </a:rPr>
              <a:t>to pinpoint and debug any issues,  identify bottlenecks, and more. </a:t>
            </a:r>
          </a:p>
          <a:p>
            <a:r>
              <a:rPr lang="en-US" sz="2800" b="0" dirty="0">
                <a:effectLst/>
                <a:latin typeface="Roboto" panose="02000000000000000000" pitchFamily="2" charset="0"/>
              </a:rPr>
              <a:t>To demonstrate the simple, automated,  out-of-the-box experience of sending traces to X-Ray,</a:t>
            </a:r>
          </a:p>
          <a:p>
            <a:pPr>
              <a:spcAft>
                <a:spcPts val="600"/>
              </a:spcAft>
            </a:pPr>
            <a:endParaRPr lang="en-US" sz="1800" dirty="0">
              <a:solidFill>
                <a:schemeClr val="accent1"/>
              </a:solidFill>
            </a:endParaRP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3682819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40</a:t>
            </a:fld>
            <a:endParaRPr lang="en-US" dirty="0"/>
          </a:p>
        </p:txBody>
      </p:sp>
    </p:spTree>
    <p:extLst>
      <p:ext uri="{BB962C8B-B14F-4D97-AF65-F5344CB8AC3E}">
        <p14:creationId xmlns:p14="http://schemas.microsoft.com/office/powerpoint/2010/main" val="42099286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indent="0">
              <a:buNone/>
            </a:pPr>
            <a:r>
              <a:rPr lang="en-US" sz="1200" dirty="0">
                <a:latin typeface="Amazon Ember Bold" panose="020B0703020204020204" pitchFamily="34" charset="0"/>
                <a:ea typeface="Amazon Ember Bold" panose="020B0703020204020204" pitchFamily="34" charset="0"/>
                <a:cs typeface="Amazon Ember Bold" panose="020B0703020204020204" pitchFamily="34" charset="0"/>
              </a:rPr>
              <a:t>Analyze and debug production, distributed applications</a:t>
            </a:r>
          </a:p>
          <a:p>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Identify performance bottlenecks</a:t>
            </a:r>
          </a:p>
          <a:p>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Troubleshoot root cause </a:t>
            </a:r>
          </a:p>
          <a:p>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Trace user requests </a:t>
            </a:r>
          </a:p>
          <a:p>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For simple &amp; complex applications</a:t>
            </a:r>
          </a:p>
          <a:p>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b="0" dirty="0">
                <a:effectLst/>
                <a:latin typeface="Roboto" panose="02000000000000000000" pitchFamily="2" charset="0"/>
              </a:rPr>
              <a:t>not just one big monolith now it's many different systems talking to each other and that means when you're trying to reconstruct a chain of events to actually figure out where the error that the user saw came from or why the the page was slow when it loaded that's becoming harder and harder to do</a:t>
            </a:r>
          </a:p>
          <a:p>
            <a:r>
              <a:rPr lang="en-US" b="0" dirty="0">
                <a:effectLst/>
                <a:latin typeface="Roboto" panose="02000000000000000000" pitchFamily="2" charset="0"/>
              </a:rPr>
              <a:t>the more distributed our systems are becoming uh so for example logging uh</a:t>
            </a:r>
          </a:p>
          <a:p>
            <a:r>
              <a:rPr lang="en-US" b="0" dirty="0">
                <a:effectLst/>
                <a:latin typeface="Roboto" panose="02000000000000000000" pitchFamily="2" charset="0"/>
              </a:rPr>
              <a:t>all of these systems produce logs we're all used to looking at log data but if you try to reconstruct one of these big distributed transactions uh out of your logging system it becomes really difficult to do because you have to find and filter to just get the logs that were in your particular transaction and if you had a something like a transaction id</a:t>
            </a:r>
          </a:p>
          <a:p>
            <a:r>
              <a:rPr lang="en-US" b="0" dirty="0">
                <a:effectLst/>
                <a:latin typeface="Roboto" panose="02000000000000000000" pitchFamily="2" charset="0"/>
              </a:rPr>
              <a:t>or as we'll call in a moment a trace id attached to all of these logs then you'd be able to do a query which</a:t>
            </a:r>
          </a:p>
          <a:p>
            <a:r>
              <a:rPr lang="en-US" b="0" dirty="0">
                <a:effectLst/>
                <a:latin typeface="Roboto" panose="02000000000000000000" pitchFamily="2" charset="0"/>
              </a:rPr>
              <a:t>3:46</a:t>
            </a:r>
          </a:p>
          <a:p>
            <a:r>
              <a:rPr lang="en-US" b="0" dirty="0">
                <a:effectLst/>
                <a:latin typeface="Roboto" panose="02000000000000000000" pitchFamily="2" charset="0"/>
              </a:rPr>
              <a:t>is find all the other logs that are in this transaction but with the traditional logging tool you don't have that because you don't</a:t>
            </a:r>
          </a:p>
          <a:p>
            <a:r>
              <a:rPr lang="en-US" b="0" dirty="0">
                <a:effectLst/>
                <a:latin typeface="Roboto" panose="02000000000000000000" pitchFamily="2" charset="0"/>
              </a:rPr>
              <a:t>have that kind of </a:t>
            </a:r>
            <a:r>
              <a:rPr lang="en-US" b="0" dirty="0" err="1">
                <a:effectLst/>
                <a:latin typeface="Roboto" panose="02000000000000000000" pitchFamily="2" charset="0"/>
              </a:rPr>
              <a:t>contex</a:t>
            </a:r>
            <a:endParaRPr lang="en-US" b="0" dirty="0">
              <a:effectLst/>
              <a:latin typeface="Roboto" panose="02000000000000000000" pitchFamily="2" charset="0"/>
            </a:endParaRPr>
          </a:p>
          <a:p>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CloudWatch</a:t>
            </a:r>
          </a:p>
          <a:p>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Monitor applications</a:t>
            </a:r>
          </a:p>
          <a:p>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Respond to performance changes</a:t>
            </a:r>
          </a:p>
          <a:p>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Optimize resource utilization</a:t>
            </a:r>
          </a:p>
          <a:p>
            <a:r>
              <a:rPr lang="en-US" sz="1200" dirty="0">
                <a:latin typeface="Amazon Ember Light" panose="020B0403020204020204" pitchFamily="34" charset="0"/>
                <a:ea typeface="Amazon Ember Light" panose="020B0403020204020204" pitchFamily="34" charset="0"/>
                <a:cs typeface="Amazon Ember Light" panose="020B0403020204020204" pitchFamily="34" charset="0"/>
              </a:rPr>
              <a:t>Get a unified view of operational health</a:t>
            </a:r>
            <a:endParaRPr lang="en-CA"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sz="1200"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31757457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Alarms and Events</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42</a:t>
            </a:fld>
            <a:endParaRPr lang="en-US" dirty="0"/>
          </a:p>
        </p:txBody>
      </p:sp>
    </p:spTree>
    <p:extLst>
      <p:ext uri="{BB962C8B-B14F-4D97-AF65-F5344CB8AC3E}">
        <p14:creationId xmlns:p14="http://schemas.microsoft.com/office/powerpoint/2010/main" val="19587926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algn="l"/>
            <a:r>
              <a:rPr lang="en-US" b="0" i="0" dirty="0" err="1">
                <a:solidFill>
                  <a:srgbClr val="0F1419"/>
                </a:solidFill>
                <a:effectLst/>
                <a:latin typeface="BerninaSans"/>
              </a:rPr>
              <a:t>OTel</a:t>
            </a:r>
            <a:r>
              <a:rPr lang="en-US" b="0" i="0" dirty="0">
                <a:solidFill>
                  <a:srgbClr val="0F1419"/>
                </a:solidFill>
                <a:effectLst/>
                <a:latin typeface="BerninaSans"/>
              </a:rPr>
              <a:t> provides a de facto standard for adding observable instrumentation to </a:t>
            </a:r>
            <a:r>
              <a:rPr lang="en-US" b="0" i="0" u="sng" dirty="0">
                <a:solidFill>
                  <a:srgbClr val="2583EE"/>
                </a:solidFill>
                <a:effectLst/>
                <a:latin typeface="BerninaSans"/>
                <a:hlinkClick r:id="rId3"/>
              </a:rPr>
              <a:t>cloud-native applications</a:t>
            </a:r>
            <a:r>
              <a:rPr lang="en-US" b="0" i="0" dirty="0">
                <a:solidFill>
                  <a:srgbClr val="0F1419"/>
                </a:solidFill>
                <a:effectLst/>
                <a:latin typeface="BerninaSans"/>
              </a:rPr>
              <a:t>. This means companies don’t need to spend valuable time developing a mechanism for collecting critical application data and can spend more time delivering new features instead.</a:t>
            </a:r>
          </a:p>
          <a:p>
            <a:pPr algn="l"/>
            <a:r>
              <a:rPr lang="en-US" b="0" i="0" dirty="0">
                <a:solidFill>
                  <a:srgbClr val="0F1419"/>
                </a:solidFill>
                <a:effectLst/>
                <a:latin typeface="BerninaSans"/>
              </a:rPr>
              <a:t>It’s akin to how Kubernetes became the standard for container orchestration.</a:t>
            </a:r>
          </a:p>
          <a:p>
            <a:endParaRPr lang="en-US" dirty="0"/>
          </a:p>
        </p:txBody>
      </p:sp>
      <p:sp>
        <p:nvSpPr>
          <p:cNvPr id="4" name="Slide Number Placeholder 3"/>
          <p:cNvSpPr>
            <a:spLocks noGrp="1"/>
          </p:cNvSpPr>
          <p:nvPr>
            <p:ph type="sldNum" sz="quarter" idx="5"/>
          </p:nvPr>
        </p:nvSpPr>
        <p:spPr/>
        <p:txBody>
          <a:bodyPr/>
          <a:lstStyle/>
          <a:p>
            <a:fld id="{A3D89E5F-BEEF-42A1-A57B-E5A736D51194}" type="slidenum">
              <a:rPr lang="en-US" smtClean="0"/>
              <a:pPr/>
              <a:t>43</a:t>
            </a:fld>
            <a:endParaRPr lang="en-US" dirty="0"/>
          </a:p>
        </p:txBody>
      </p:sp>
    </p:spTree>
    <p:extLst>
      <p:ext uri="{BB962C8B-B14F-4D97-AF65-F5344CB8AC3E}">
        <p14:creationId xmlns:p14="http://schemas.microsoft.com/office/powerpoint/2010/main" val="122273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So if you’ve made the move to microservices, you’ll probably find this kind of architecture pretty familiar.</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Micro-services start simple. This is a standard synchronous API-based service. In this case when a client makes a request to the order service, it has to make a downstream request to the Invoice service, and once it gets a successful response, it can respond back to the client with a success message, provide a confirmation number, and the customer is happy. And this works great when you’ve got a nice, simple system like this.</a:t>
            </a:r>
          </a:p>
          <a:p>
            <a:endParaRPr lang="en-US" dirty="0"/>
          </a:p>
          <a:p>
            <a:endParaRPr lang="en-US" dirty="0"/>
          </a:p>
          <a:p>
            <a:r>
              <a:rPr lang="en-US" dirty="0"/>
              <a:t>And this works great when you’ve got a nice, simple system like this.</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11/14/22 7:02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340106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b="1" dirty="0"/>
              <a:t>AWS offers multiple managed services to implement distributed architecture</a:t>
            </a:r>
          </a:p>
          <a:p>
            <a:r>
              <a:rPr lang="en-US" b="1" dirty="0"/>
              <a:t>AWS .NET SDK offers capabilities to integrate with managed integration services</a:t>
            </a:r>
          </a:p>
          <a:p>
            <a:r>
              <a:rPr lang="en-US" b="1" dirty="0"/>
              <a:t>Tracing and Logging are critical components of distributed architecture</a:t>
            </a:r>
          </a:p>
          <a:p>
            <a:endParaRPr dirty="0"/>
          </a:p>
        </p:txBody>
      </p:sp>
    </p:spTree>
    <p:extLst>
      <p:ext uri="{BB962C8B-B14F-4D97-AF65-F5344CB8AC3E}">
        <p14:creationId xmlns:p14="http://schemas.microsoft.com/office/powerpoint/2010/main" val="33169778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Here are the links to further your knowledge..</a:t>
            </a:r>
          </a:p>
        </p:txBody>
      </p:sp>
      <p:sp>
        <p:nvSpPr>
          <p:cNvPr id="4" name="Slide Number Placeholder 3"/>
          <p:cNvSpPr>
            <a:spLocks noGrp="1"/>
          </p:cNvSpPr>
          <p:nvPr>
            <p:ph type="sldNum" sz="quarter" idx="5"/>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7147791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143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AA1041-9B3C-439E-B0CD-6B58F9A3AC8B}" type="slidenum">
              <a:rPr lang="en-US" smtClean="0"/>
              <a:pPr/>
              <a:t>46</a:t>
            </a:fld>
            <a:endParaRPr lang="en-US" dirty="0"/>
          </a:p>
        </p:txBody>
      </p:sp>
    </p:spTree>
    <p:extLst>
      <p:ext uri="{BB962C8B-B14F-4D97-AF65-F5344CB8AC3E}">
        <p14:creationId xmlns:p14="http://schemas.microsoft.com/office/powerpoint/2010/main" val="513192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Owner: Ashish</a:t>
            </a: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But what happens when you start adding more services to the e-commerce system e.g. invoice, fulfillment and forecasting service. As you can see, order service is acting as an orchestrator and communicating with all these different services.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Well there’s nothing wrong with having a lot of systems that are interested in the data from this order service. What is problematic is that in a API-oriented design, the order service needs to know about all these other boxes. </a:t>
            </a:r>
          </a:p>
          <a:p>
            <a:endParaRPr lang="en-US" dirty="0"/>
          </a:p>
          <a:p>
            <a:endParaRPr lang="en-US" dirty="0"/>
          </a:p>
          <a:p>
            <a:r>
              <a:rPr lang="en-US" dirty="0"/>
              <a:t> in that to integrate with the order service example, the system has evolved and order service now needs to integrate with</a:t>
            </a:r>
          </a:p>
          <a:p>
            <a:r>
              <a:rPr lang="en-US" dirty="0"/>
              <a:t>We talk a lot about how great microservices are because they are “decoupled”, but the order service still needs to know how to locate these other endpoints, it needs to understand how to make the appropriate API calls, what to do if one of those calls fails, it needs to have the appropriate retry logic and error handling and all that other stuff baked in for each of the services it talks to.</a:t>
            </a:r>
          </a:p>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11/14/22 7:02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440060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In an API oriented design, the architecture poses challenges such as:  </a:t>
            </a:r>
          </a:p>
          <a:p>
            <a:pPr marL="228600" marR="0" lvl="0" indent="-228600" algn="l" defTabSz="914400" rtl="0" eaLnBrk="1" fontAlgn="auto" latinLnBrk="0" hangingPunct="1">
              <a:lnSpc>
                <a:spcPct val="100000"/>
              </a:lnSpc>
              <a:spcBef>
                <a:spcPts val="0"/>
              </a:spcBef>
              <a:spcAft>
                <a:spcPts val="300"/>
              </a:spcAft>
              <a:buClrTx/>
              <a:buSzTx/>
              <a:buFontTx/>
              <a:buAutoNum type="arabicPeriod"/>
              <a:tabLst/>
              <a:defRPr/>
            </a:pPr>
            <a:r>
              <a:rPr lang="en-US" dirty="0"/>
              <a:t>Tight coupling between producers and consumers. Order service is acting as an orchestrator and need to know about all downstream services. It is also a single point of failure</a:t>
            </a:r>
          </a:p>
          <a:p>
            <a:pPr marL="228600" marR="0" lvl="0" indent="-228600" algn="l" defTabSz="914400" rtl="0" eaLnBrk="1" fontAlgn="auto" latinLnBrk="0" hangingPunct="1">
              <a:lnSpc>
                <a:spcPct val="100000"/>
              </a:lnSpc>
              <a:spcBef>
                <a:spcPts val="0"/>
              </a:spcBef>
              <a:spcAft>
                <a:spcPts val="300"/>
              </a:spcAft>
              <a:buClrTx/>
              <a:buSzTx/>
              <a:buFontTx/>
              <a:buAutoNum type="arabicPeriod"/>
              <a:tabLst/>
              <a:defRPr/>
            </a:pPr>
            <a:r>
              <a:rPr lang="en-US" dirty="0"/>
              <a:t>If we have to add a new service e.g. notifying customers when a new service is added, we have to make changes to the producer. This makes it difficult to keep order services in sync as other services keep on evolving </a:t>
            </a:r>
          </a:p>
          <a:p>
            <a:pPr marL="228600" marR="0" lvl="0" indent="-228600" algn="l" defTabSz="914400" rtl="0" eaLnBrk="1" fontAlgn="auto" latinLnBrk="0" hangingPunct="1">
              <a:lnSpc>
                <a:spcPct val="100000"/>
              </a:lnSpc>
              <a:spcBef>
                <a:spcPts val="0"/>
              </a:spcBef>
              <a:spcAft>
                <a:spcPts val="300"/>
              </a:spcAft>
              <a:buClrTx/>
              <a:buSzTx/>
              <a:buFontTx/>
              <a:buAutoNum type="arabicPeriod"/>
              <a:tabLst/>
              <a:defRPr/>
            </a:pPr>
            <a:r>
              <a:rPr lang="en-US" dirty="0"/>
              <a:t>Order service need to make appropriate API calls and SDK integration. If one of those calls fails, it needs to have the appropriate retry logic and error handling </a:t>
            </a:r>
          </a:p>
          <a:p>
            <a:r>
              <a:rPr lang="en-US" dirty="0"/>
              <a:t>4.  One of the limitations here is that the downstream services must keep up with the order service workload. What happens if your application suddenly gets a real massive burst in traffic and app is unable to process the data fast enough. With this architecture, API call will fail and data will be lost e.g. orders.</a:t>
            </a:r>
          </a:p>
          <a:p>
            <a:endParaRPr lang="en-US" dirty="0"/>
          </a:p>
          <a:p>
            <a:r>
              <a:rPr lang="en-US" dirty="0"/>
              <a:t> Now, this data could well it simply fails and the data gets lost and you lose whatever that information is i.e. could be orders, could be something critical to your business we can solve these issues with a decoupled integration</a:t>
            </a:r>
          </a:p>
          <a:p>
            <a:endParaRPr lang="en-US" dirty="0"/>
          </a:p>
          <a:p>
            <a:r>
              <a:rPr lang="en-US" dirty="0"/>
              <a:t>Component connectivity also define your system essential properties:</a:t>
            </a:r>
          </a:p>
          <a:p>
            <a:pPr marL="171450" indent="-171450">
              <a:buFontTx/>
              <a:buChar char="-"/>
            </a:pPr>
            <a:r>
              <a:rPr lang="en-US" dirty="0"/>
              <a:t>Can each component scale and fail independently?</a:t>
            </a:r>
          </a:p>
          <a:p>
            <a:pPr marL="171450" indent="-171450">
              <a:buFontTx/>
              <a:buChar char="-"/>
            </a:pPr>
            <a:r>
              <a:rPr lang="en-US" dirty="0"/>
              <a:t>How do you handle failures and retries?</a:t>
            </a:r>
          </a:p>
          <a:p>
            <a:pPr marL="171450" indent="-171450">
              <a:buFontTx/>
              <a:buChar char="-"/>
            </a:pPr>
            <a:r>
              <a:rPr lang="en-US" dirty="0"/>
              <a:t>Any upstream systems waiting on slow responses from downstream ones</a:t>
            </a:r>
          </a:p>
          <a:p>
            <a:pPr marL="171450" indent="-171450">
              <a:buFontTx/>
              <a:buChar char="-"/>
            </a:pPr>
            <a:endParaRPr lang="en-US" dirty="0"/>
          </a:p>
          <a:p>
            <a:r>
              <a:rPr lang="en-US" dirty="0"/>
              <a:t>Well there’s nothing wrong with having a lot of systems that are interested in the data from this order service. What is problematic is that in a API-oriented design, the order service needs to know about all these other boxes. </a:t>
            </a:r>
          </a:p>
          <a:p>
            <a:endParaRPr lang="en-US" dirty="0"/>
          </a:p>
          <a:p>
            <a:pPr marL="228600" indent="-228600">
              <a:buAutoNum type="arabicPeriod"/>
            </a:pPr>
            <a:r>
              <a:rPr lang="en-US" dirty="0"/>
              <a:t>Need to know how to locate these other endpoints</a:t>
            </a:r>
          </a:p>
          <a:p>
            <a:pPr marL="228600" indent="-228600">
              <a:buAutoNum type="arabicPeriod"/>
            </a:pPr>
            <a:r>
              <a:rPr lang="en-US" dirty="0"/>
              <a:t>How to make appropriate API calls. If one of those calls fails, it needs to have the appropriate retry logic and error handling</a:t>
            </a:r>
          </a:p>
          <a:p>
            <a:pPr marL="228600" indent="-228600">
              <a:buAutoNum type="arabicPeriod"/>
            </a:pPr>
            <a:r>
              <a:rPr lang="en-US" dirty="0"/>
              <a:t>It needs to have SDK</a:t>
            </a:r>
          </a:p>
          <a:p>
            <a:pPr marL="228600" indent="-228600">
              <a:buAutoNum type="arabicPeriod"/>
            </a:pPr>
            <a:r>
              <a:rPr lang="en-US" dirty="0"/>
              <a:t>Difficult to keep order service in sync as other services keep on evolving</a:t>
            </a:r>
          </a:p>
          <a:p>
            <a:pPr marL="228600" indent="-228600">
              <a:buAutoNum type="arabicPeriod"/>
            </a:pPr>
            <a:endParaRPr lang="en-US" dirty="0"/>
          </a:p>
          <a:p>
            <a:pPr marL="228600" indent="-228600">
              <a:buAutoNum type="arabicPeriod"/>
            </a:pPr>
            <a:endParaRPr lang="en-US" dirty="0"/>
          </a:p>
          <a:p>
            <a:r>
              <a:rPr lang="en-US" dirty="0"/>
              <a:t>We talk a lot about how great microservices are because they are “decoupled”, but the order service still needs to know how to locate these other endpoints, it needs to understand how to make the appropriate API calls, what to do if one of those calls fails, it needs to have the appropriate retry logic and error handling and all that other stuff baked in for each of the services it talks to.</a:t>
            </a:r>
          </a:p>
          <a:p>
            <a:endParaRPr lang="en-US" dirty="0"/>
          </a:p>
          <a:p>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Now this order service is taking on a lot of responsibilities. Even if each of these downstream services publishes a really nice API, the order service is still responsible for talking to each of them. It needs to understand the retry semantics it’s supposed to use for each of these services, it has to bundle in an SDK for each of them. In addition, it becomes increasingly challenging to keep order service in sync as the other services evolve and make changes to the interface. </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dirty="0"/>
              <a:t>Alt: And there’s nothing wrong with having a lot of systems that are interested in the data from this order service. What is problematic is that in a API-oriented design, the order service needs to know about all these </a:t>
            </a:r>
          </a:p>
          <a:p>
            <a:endParaRPr lang="en-US" dirty="0"/>
          </a:p>
          <a:p>
            <a:pPr marL="380985" indent="-380985"/>
            <a:r>
              <a:rPr lang="en-US" dirty="0"/>
              <a:t>Can each component scale and fail independently?</a:t>
            </a:r>
          </a:p>
          <a:p>
            <a:pPr marL="380985" indent="-380985"/>
            <a:r>
              <a:rPr lang="en-US" dirty="0"/>
              <a:t>Are upstream systems waiting on slow responses from downstream ones?</a:t>
            </a:r>
          </a:p>
          <a:p>
            <a:pPr marL="380985" indent="-380985"/>
            <a:r>
              <a:rPr lang="en-US" dirty="0"/>
              <a:t>Do interdependent teams need to tightly coordinate to launch new features?</a:t>
            </a:r>
          </a:p>
          <a:p>
            <a:pPr marL="380985" indent="-380985"/>
            <a:r>
              <a:rPr lang="en-US" dirty="0"/>
              <a:t>How do you handle failures and retries?</a:t>
            </a:r>
          </a:p>
          <a:p>
            <a:pPr marL="380985" indent="-380985"/>
            <a:r>
              <a:rPr lang="en-US" dirty="0"/>
              <a:t>How do you integrate SaaS application events?</a:t>
            </a:r>
          </a:p>
          <a:p>
            <a:endParaRPr lang="en-US" dirty="0"/>
          </a:p>
          <a:p>
            <a:r>
              <a:rPr lang="en-US" dirty="0"/>
              <a:t>other boxes. </a:t>
            </a:r>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11/14/22 7:02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905101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How do we solve the challenges. One of the option is through pub..sub or event router pattern..</a:t>
            </a:r>
          </a:p>
          <a:p>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Publish-subscribe pattern, is a messaging pattern in software architecture where a publisher creates a message and sends it to a predetermined location for one or more subscribers to consume. Consumer will subscribe to topics of interest and will get notified when a message arrives.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As you can see, this architecture breaks the tight coupling. Order service is abstracted out from downstream services. We can evolve the architecture i.e. new services can be added to enhance the business process without making changes to order service. Also, we can make changes to any existing service and no changes are required to the order service as it is abstracted out from the implementation details.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To look at it from the consumer’s perspective, a consumer would subscribe to a topic of interest and when the publisher publishes a message to the topic, the consumer and any other subscribed consumers would receive the message.</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By. Applying a fanout pattern and event router, we can break the tight coupling. In this example, we introduced event router as a reliable way of publishing events from our order service and making sure that they are reliably processed by all of the downstream services.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The predetermined location has different names and has differing structures in different systems. However, in this tutorial we will refer to that predetermined location as a “topic”. </a:t>
            </a:r>
            <a:endParaRPr lang="en-US" dirty="0"/>
          </a:p>
          <a:p>
            <a:endParaRPr lang="en-US" dirty="0"/>
          </a:p>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11/14/22 7:02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59211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r>
              <a:rPr lang="en-US" dirty="0"/>
              <a:t>Lets look at how we can decouple systems and solve the challenges that we observed compared to direct integration. </a:t>
            </a:r>
          </a:p>
          <a:p>
            <a:endParaRPr lang="en-US" dirty="0"/>
          </a:p>
          <a:p>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One of the option is through pub..sub or event router pattern.. In the next section, I will walk through the 3 most common patterns to solve the architecture challenges that we discussed with API based integration.</a:t>
            </a:r>
          </a:p>
          <a:p>
            <a:endParaRPr lang="en-US" dirty="0"/>
          </a:p>
          <a:p>
            <a:endParaRPr lang="en-US" dirty="0"/>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Publish-subscribe pattern, is a messaging pattern in software architecture where a publisher creates a message and sends it to a predetermined location for one or more subscribers to consume. Consumer will subscribe to topics of interest and will get notified when a message arrives.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As you can see, this architecture breaks the tight coupling. Order service is abstracted out from downstream services. We can evolve the architecture i.e. new services can be added to enhance the business process without making changes to order service. Also, we can make changes to any existing service and no changes are required to the order service as it is abstracted out from the implementation details.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To look at it from the consumer’s perspective, a consumer would subscribe to a topic of interest and when the publisher publishes a message to the topic, the consumer and any other subscribed consumers would receive the message.</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By. Applying a fanout pattern and event router, we can break the tight coupling. In this example, we introduced event router as a reliable way of publishing events from our order service and making sure that they are reliably processed by all of the downstream services.</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lang="en-US" sz="1200" b="0" i="0" kern="1200" dirty="0">
                <a:solidFill>
                  <a:schemeClr val="tx1"/>
                </a:solidFill>
                <a:effectLst/>
                <a:latin typeface="+mn-lt"/>
                <a:ea typeface="+mn-ea"/>
                <a:cs typeface="+mn-cs"/>
              </a:rPr>
              <a:t>The predetermined location has different names and has differing structures in different systems. However, in this tutorial we will refer to that predetermined location as a “topic”. </a:t>
            </a:r>
            <a:endParaRPr lang="en-US" dirty="0"/>
          </a:p>
          <a:p>
            <a:endParaRPr lang="en-US" dirty="0"/>
          </a:p>
          <a:p>
            <a:endParaRPr lang="en-US" dirty="0"/>
          </a:p>
        </p:txBody>
      </p:sp>
      <p:sp>
        <p:nvSpPr>
          <p:cNvPr id="4" name="Header Placeholder 3"/>
          <p:cNvSpPr>
            <a:spLocks noGrp="1"/>
          </p:cNvSpPr>
          <p:nvPr>
            <p:ph type="hdr" sz="quarter"/>
          </p:nvPr>
        </p:nvSpPr>
        <p:spPr/>
        <p:txBody>
          <a:bodyPr/>
          <a:lstStyle/>
          <a:p>
            <a:r>
              <a:rPr lang="en-US" dirty="0"/>
              <a:t>ReInvent 2018</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CA8E1BB1-B036-4140-B110-296DC0701D04}" type="datetime8">
              <a:rPr lang="en-US" smtClean="0"/>
              <a:pPr/>
              <a:t>11/14/22 7:02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01440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lang="en-US" dirty="0"/>
              <a:t>Lets look at how we can decouple systems and solve the challenges that we observed compared to direct integration when building distributed systems</a:t>
            </a:r>
          </a:p>
          <a:p>
            <a:r>
              <a:rPr lang="en-US" dirty="0"/>
              <a:t>First pattern is Async point to point using a queue</a:t>
            </a:r>
          </a:p>
        </p:txBody>
      </p:sp>
      <p:sp>
        <p:nvSpPr>
          <p:cNvPr id="4" name="Slide Number Placeholder 3"/>
          <p:cNvSpPr>
            <a:spLocks noGrp="1"/>
          </p:cNvSpPr>
          <p:nvPr>
            <p:ph type="sldNum" sz="quarter" idx="5"/>
          </p:nvPr>
        </p:nvSpPr>
        <p:spPr/>
        <p:txBody>
          <a:bodyPr/>
          <a:lstStyle/>
          <a:p>
            <a:fld id="{A3D89E5F-BEEF-42A1-A57B-E5A736D51194}" type="slidenum">
              <a:rPr lang="en-US" smtClean="0"/>
              <a:pPr/>
              <a:t>10</a:t>
            </a:fld>
            <a:endParaRPr lang="en-US" dirty="0"/>
          </a:p>
        </p:txBody>
      </p:sp>
    </p:spTree>
    <p:extLst>
      <p:ext uri="{BB962C8B-B14F-4D97-AF65-F5344CB8AC3E}">
        <p14:creationId xmlns:p14="http://schemas.microsoft.com/office/powerpoint/2010/main" val="13318812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7874C-2CDD-4094-B5E6-68A5D6F84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411"/>
            <a:ext cx="12192000" cy="6859411"/>
          </a:xfrm>
          <a:prstGeom prst="rect">
            <a:avLst/>
          </a:prstGeom>
        </p:spPr>
      </p:pic>
      <p:pic>
        <p:nvPicPr>
          <p:cNvPr id="2" name="Picture 1">
            <a:extLst>
              <a:ext uri="{FF2B5EF4-FFF2-40B4-BE49-F238E27FC236}">
                <a16:creationId xmlns:a16="http://schemas.microsoft.com/office/drawing/2014/main" id="{A3066D3A-C2E2-4BCF-ADD7-8C4E52097B89}"/>
              </a:ext>
            </a:extLst>
          </p:cNvPr>
          <p:cNvPicPr>
            <a:picLocks noChangeAspect="1"/>
          </p:cNvPicPr>
          <p:nvPr userDrawn="1"/>
        </p:nvPicPr>
        <p:blipFill>
          <a:blip r:embed="rId3"/>
          <a:stretch>
            <a:fillRect/>
          </a:stretch>
        </p:blipFill>
        <p:spPr>
          <a:xfrm>
            <a:off x="474202" y="1558740"/>
            <a:ext cx="3741492" cy="1078334"/>
          </a:xfrm>
          <a:prstGeom prst="rect">
            <a:avLst/>
          </a:prstGeom>
        </p:spPr>
      </p:pic>
    </p:spTree>
    <p:extLst>
      <p:ext uri="{BB962C8B-B14F-4D97-AF65-F5344CB8AC3E}">
        <p14:creationId xmlns:p14="http://schemas.microsoft.com/office/powerpoint/2010/main" val="293074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73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20D64C-347D-4308-9EE0-AAC38B6F0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09327573-0BA7-4721-BCAD-217CEB3B592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2"/>
          <a:stretch/>
        </p:blipFill>
        <p:spPr>
          <a:xfrm>
            <a:off x="6265334" y="0"/>
            <a:ext cx="5926666" cy="6857999"/>
          </a:xfrm>
          <a:prstGeom prst="rect">
            <a:avLst/>
          </a:prstGeom>
        </p:spPr>
      </p:pic>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381000" y="304800"/>
            <a:ext cx="5562601" cy="120032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828800"/>
            <a:ext cx="5562601" cy="44196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lstStyle>
            <a:lvl1pPr marL="0" indent="0" algn="ctr">
              <a:buNone/>
              <a:defRPr/>
            </a:lvl1pPr>
          </a:lstStyle>
          <a:p>
            <a:r>
              <a:rPr lang="en-US" dirty="0"/>
              <a:t>Click (or paste) to insert picture</a:t>
            </a:r>
          </a:p>
        </p:txBody>
      </p:sp>
      <p:pic>
        <p:nvPicPr>
          <p:cNvPr id="8" name="Picture 7">
            <a:extLst>
              <a:ext uri="{FF2B5EF4-FFF2-40B4-BE49-F238E27FC236}">
                <a16:creationId xmlns:a16="http://schemas.microsoft.com/office/drawing/2014/main" id="{EF05C454-8479-46E2-B74B-C59644F4BFEC}"/>
              </a:ext>
            </a:extLst>
          </p:cNvPr>
          <p:cNvPicPr>
            <a:picLocks noChangeAspect="1"/>
          </p:cNvPicPr>
          <p:nvPr userDrawn="1"/>
        </p:nvPicPr>
        <p:blipFill>
          <a:blip r:embed="rId4"/>
          <a:stretch>
            <a:fillRect/>
          </a:stretch>
        </p:blipFill>
        <p:spPr>
          <a:xfrm>
            <a:off x="0" y="1"/>
            <a:ext cx="80304" cy="6858000"/>
          </a:xfrm>
          <a:prstGeom prst="rect">
            <a:avLst/>
          </a:prstGeom>
        </p:spPr>
      </p:pic>
      <p:pic>
        <p:nvPicPr>
          <p:cNvPr id="9" name="Picture 8">
            <a:extLst>
              <a:ext uri="{FF2B5EF4-FFF2-40B4-BE49-F238E27FC236}">
                <a16:creationId xmlns:a16="http://schemas.microsoft.com/office/drawing/2014/main" id="{0322CD22-BB9B-4E45-90B1-271AC48FAA1A}"/>
              </a:ext>
            </a:extLst>
          </p:cNvPr>
          <p:cNvPicPr>
            <a:picLocks noChangeAspect="1"/>
          </p:cNvPicPr>
          <p:nvPr userDrawn="1"/>
        </p:nvPicPr>
        <p:blipFill>
          <a:blip r:embed="rId5"/>
          <a:srcRect/>
          <a:stretch/>
        </p:blipFill>
        <p:spPr>
          <a:xfrm>
            <a:off x="402173" y="6412705"/>
            <a:ext cx="404768" cy="228600"/>
          </a:xfrm>
          <a:prstGeom prst="rect">
            <a:avLst/>
          </a:prstGeom>
        </p:spPr>
      </p:pic>
      <p:sp>
        <p:nvSpPr>
          <p:cNvPr id="10" name="TextBox 3">
            <a:extLst>
              <a:ext uri="{FF2B5EF4-FFF2-40B4-BE49-F238E27FC236}">
                <a16:creationId xmlns:a16="http://schemas.microsoft.com/office/drawing/2014/main" id="{C63EB274-BDBE-4F1A-836A-F3CA9C7FEE7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17291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419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942CBB3C-A513-466E-B53F-E5E5781263EA}"/>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4164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Title, subtitle, and bulleted content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C73DDF9C-7004-4F4E-8707-3F8553760CA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409417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guide id="2" orient="horz" pos="1152" userDrawn="1">
          <p15:clr>
            <a:srgbClr val="9FCC3B"/>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481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subtitle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1800"/>
              </a:spcAft>
              <a:buNone/>
              <a:defRPr/>
            </a:lvl1pPr>
            <a:lvl2pPr marL="285750" indent="0">
              <a:spcAft>
                <a:spcPts val="1800"/>
              </a:spcAft>
              <a:buNone/>
              <a:defRPr/>
            </a:lvl2pPr>
            <a:lvl3pPr marL="628650" indent="0">
              <a:spcAft>
                <a:spcPts val="1800"/>
              </a:spcAft>
              <a:buNone/>
              <a:defRPr/>
            </a:lvl3pPr>
            <a:lvl4pPr marL="914400" indent="0">
              <a:spcAft>
                <a:spcPts val="1800"/>
              </a:spcAft>
              <a:buNone/>
              <a:defRPr/>
            </a:lvl4pPr>
            <a:lvl5pPr marL="1143000" indent="0">
              <a:spcAft>
                <a:spcPts val="1800"/>
              </a:spcAft>
              <a:buNone/>
              <a:defRPr/>
            </a:lvl5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D29D7037-6014-41C7-AAA4-041F7B6E5108}"/>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29854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762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subtitle, bullets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848919E-8A8C-4C90-854E-20FDD2FCCD9E}"/>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92114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orient="horz" pos="864" userDrawn="1">
          <p15:clr>
            <a:srgbClr val="9FCC3B"/>
          </p15:clr>
        </p15:guide>
        <p15:guide id="3" orient="horz" pos="1152" userDrawn="1">
          <p15:clr>
            <a:srgbClr val="9FCC3B"/>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p:txBody>
          <a:bodyPr/>
          <a:lstStyle>
            <a:lvl1pPr>
              <a:defRPr/>
            </a:lvl1pPr>
          </a:lstStyle>
          <a:p>
            <a:r>
              <a:rPr lang="en-US" dirty="0"/>
              <a:t>Code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380999" y="1485900"/>
            <a:ext cx="11429999"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3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D5152E-5DDA-4015-B4DD-4CFBC0D720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lvl="0"/>
            <a:r>
              <a:rPr lang="en-US" dirty="0"/>
              <a:t>Enter Session ID</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381000" y="4622800"/>
            <a:ext cx="9144000" cy="406400"/>
          </a:xfrm>
        </p:spPr>
        <p:txBody>
          <a:bodyPr wrap="square"/>
          <a:lstStyle>
            <a:lvl1pPr marL="0" indent="0">
              <a:spcAft>
                <a:spcPts val="0"/>
              </a:spcAft>
              <a:buNone/>
              <a:defRPr sz="2000" b="0" i="0" cap="none" spc="0" baseline="0"/>
            </a:lvl1pPr>
          </a:lstStyle>
          <a:p>
            <a:pPr lvl="0"/>
            <a:r>
              <a:rPr lang="en-US" dirty="0"/>
              <a:t>Speaker name (pronouns)</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91440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pic>
        <p:nvPicPr>
          <p:cNvPr id="11" name="Picture 10">
            <a:extLst>
              <a:ext uri="{FF2B5EF4-FFF2-40B4-BE49-F238E27FC236}">
                <a16:creationId xmlns:a16="http://schemas.microsoft.com/office/drawing/2014/main" id="{FF68DBCB-B250-4212-8DDA-2D859DDF2572}"/>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3" name="TextBox 3">
            <a:extLst>
              <a:ext uri="{FF2B5EF4-FFF2-40B4-BE49-F238E27FC236}">
                <a16:creationId xmlns:a16="http://schemas.microsoft.com/office/drawing/2014/main" id="{9C8C484E-55A1-40C4-A717-E6EEFD44A78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10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guide id="2" pos="6000" userDrawn="1">
          <p15:clr>
            <a:srgbClr val="FBAE40"/>
          </p15:clr>
        </p15:guide>
        <p15:guide id="3" orient="horz" pos="2904" userDrawn="1">
          <p15:clr>
            <a:srgbClr val="FBAE40"/>
          </p15:clr>
        </p15:guide>
        <p15:guide id="4" orient="horz" pos="163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4C8A-667C-40C7-9A6D-BA3F977C5FDD}"/>
              </a:ext>
            </a:extLst>
          </p:cNvPr>
          <p:cNvSpPr>
            <a:spLocks noGrp="1"/>
          </p:cNvSpPr>
          <p:nvPr>
            <p:ph type="title" hasCustomPrompt="1"/>
          </p:nvPr>
        </p:nvSpPr>
        <p:spPr/>
        <p:txBody>
          <a:bodyPr/>
          <a:lstStyle>
            <a:lvl1pPr>
              <a:defRPr/>
            </a:lvl1pPr>
          </a:lstStyle>
          <a:p>
            <a:r>
              <a:rPr lang="en-US" dirty="0"/>
              <a:t>Two-column code layout</a:t>
            </a:r>
          </a:p>
        </p:txBody>
      </p:sp>
      <p:sp>
        <p:nvSpPr>
          <p:cNvPr id="3" name="Content Placeholder 2">
            <a:extLst>
              <a:ext uri="{FF2B5EF4-FFF2-40B4-BE49-F238E27FC236}">
                <a16:creationId xmlns:a16="http://schemas.microsoft.com/office/drawing/2014/main" id="{9B10331E-4F8F-4DEC-91C1-F631560E6601}"/>
              </a:ext>
            </a:extLst>
          </p:cNvPr>
          <p:cNvSpPr>
            <a:spLocks noGrp="1"/>
          </p:cNvSpPr>
          <p:nvPr>
            <p:ph sz="half" idx="1" hasCustomPrompt="1"/>
          </p:nvPr>
        </p:nvSpPr>
        <p:spPr>
          <a:xfrm>
            <a:off x="380999"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CF72257F-5E84-444A-B9C4-CCB856025EB2}"/>
              </a:ext>
            </a:extLst>
          </p:cNvPr>
          <p:cNvSpPr>
            <a:spLocks noGrp="1"/>
          </p:cNvSpPr>
          <p:nvPr>
            <p:ph sz="half" idx="2" hasCustomPrompt="1"/>
          </p:nvPr>
        </p:nvSpPr>
        <p:spPr>
          <a:xfrm>
            <a:off x="6334124" y="1485900"/>
            <a:ext cx="5476875" cy="4762500"/>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code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531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11BB17-E0EA-4258-9CA9-222E5E94B2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1117ECE-DA96-4373-B8B2-4E847C5ACBA3}"/>
              </a:ext>
            </a:extLst>
          </p:cNvPr>
          <p:cNvSpPr>
            <a:spLocks noGrp="1"/>
          </p:cNvSpPr>
          <p:nvPr>
            <p:ph type="title" hasCustomPrompt="1"/>
          </p:nvPr>
        </p:nvSpPr>
        <p:spPr>
          <a:xfrm>
            <a:off x="698202" y="1991937"/>
            <a:ext cx="9004300" cy="2086725"/>
          </a:xfrm>
        </p:spPr>
        <p:txBody>
          <a:bodyPr anchor="b" anchorCtr="0"/>
          <a:lstStyle>
            <a:lvl1pPr>
              <a:defRPr sz="4800"/>
            </a:lvl1pPr>
          </a:lstStyle>
          <a:p>
            <a:r>
              <a:rPr lang="en-US" dirty="0"/>
              <a:t>Enter quote here. Reposition quote mark graphics to frame the quote.</a:t>
            </a:r>
          </a:p>
        </p:txBody>
      </p:sp>
      <p:sp>
        <p:nvSpPr>
          <p:cNvPr id="9" name="Text Placeholder 8">
            <a:extLst>
              <a:ext uri="{FF2B5EF4-FFF2-40B4-BE49-F238E27FC236}">
                <a16:creationId xmlns:a16="http://schemas.microsoft.com/office/drawing/2014/main" id="{2CC38951-92FB-41A4-A9D4-F3B7D3577EC9}"/>
              </a:ext>
            </a:extLst>
          </p:cNvPr>
          <p:cNvSpPr>
            <a:spLocks noGrp="1"/>
          </p:cNvSpPr>
          <p:nvPr>
            <p:ph type="body" sz="quarter" idx="15" hasCustomPrompt="1"/>
          </p:nvPr>
        </p:nvSpPr>
        <p:spPr>
          <a:xfrm>
            <a:off x="698202" y="4622800"/>
            <a:ext cx="9004300" cy="424732"/>
          </a:xfrm>
        </p:spPr>
        <p:txBody>
          <a:bodyPr/>
          <a:lstStyle>
            <a:lvl1pPr marL="0" indent="0">
              <a:spcAft>
                <a:spcPts val="0"/>
              </a:spcAft>
              <a:buNone/>
              <a:defRPr b="1"/>
            </a:lvl1pPr>
          </a:lstStyle>
          <a:p>
            <a:pPr lvl="0"/>
            <a:r>
              <a:rPr lang="en-US" dirty="0"/>
              <a:t>Quoted person’s name</a:t>
            </a:r>
          </a:p>
        </p:txBody>
      </p:sp>
      <p:sp>
        <p:nvSpPr>
          <p:cNvPr id="11" name="Text Placeholder 10">
            <a:extLst>
              <a:ext uri="{FF2B5EF4-FFF2-40B4-BE49-F238E27FC236}">
                <a16:creationId xmlns:a16="http://schemas.microsoft.com/office/drawing/2014/main" id="{3C436BC0-B224-4E6F-99AF-155A3657C058}"/>
              </a:ext>
            </a:extLst>
          </p:cNvPr>
          <p:cNvSpPr>
            <a:spLocks noGrp="1"/>
          </p:cNvSpPr>
          <p:nvPr>
            <p:ph type="body" sz="quarter" idx="16" hasCustomPrompt="1"/>
          </p:nvPr>
        </p:nvSpPr>
        <p:spPr>
          <a:xfrm>
            <a:off x="698202" y="5087204"/>
            <a:ext cx="9004300" cy="341632"/>
          </a:xfrm>
        </p:spPr>
        <p:txBody>
          <a:bodyPr/>
          <a:lstStyle>
            <a:lvl1pPr marL="0" indent="0">
              <a:buNone/>
              <a:defRPr sz="1800"/>
            </a:lvl1pPr>
          </a:lstStyle>
          <a:p>
            <a:pPr lvl="0"/>
            <a:r>
              <a:rPr lang="en-US" dirty="0"/>
              <a:t>Quoted person’s affiliation</a:t>
            </a:r>
          </a:p>
        </p:txBody>
      </p:sp>
      <p:pic>
        <p:nvPicPr>
          <p:cNvPr id="10" name="Picture 9">
            <a:extLst>
              <a:ext uri="{FF2B5EF4-FFF2-40B4-BE49-F238E27FC236}">
                <a16:creationId xmlns:a16="http://schemas.microsoft.com/office/drawing/2014/main" id="{478C2817-0F51-4266-8B55-FD44893C1CA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2" name="TextBox 3">
            <a:extLst>
              <a:ext uri="{FF2B5EF4-FFF2-40B4-BE49-F238E27FC236}">
                <a16:creationId xmlns:a16="http://schemas.microsoft.com/office/drawing/2014/main" id="{9DF47FC4-241F-4E92-8538-B563354D3E91}"/>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
        <p:nvSpPr>
          <p:cNvPr id="23" name="Picture Placeholder 22">
            <a:extLst>
              <a:ext uri="{FF2B5EF4-FFF2-40B4-BE49-F238E27FC236}">
                <a16:creationId xmlns:a16="http://schemas.microsoft.com/office/drawing/2014/main" id="{544773D3-9693-43F1-AB54-22E05A188AD1}"/>
              </a:ext>
            </a:extLst>
          </p:cNvPr>
          <p:cNvSpPr>
            <a:spLocks noGrp="1"/>
          </p:cNvSpPr>
          <p:nvPr>
            <p:ph type="pic" sz="quarter" idx="20"/>
          </p:nvPr>
        </p:nvSpPr>
        <p:spPr>
          <a:xfrm>
            <a:off x="388639" y="1981200"/>
            <a:ext cx="309563" cy="309563"/>
          </a:xfrm>
          <a:blipFill dpi="0" rotWithShape="1">
            <a:blip r:embed="rId4">
              <a:extLst>
                <a:ext uri="{28A0092B-C50C-407E-A947-70E740481C1C}">
                  <a14:useLocalDpi xmlns:a14="http://schemas.microsoft.com/office/drawing/2010/main" val="0"/>
                </a:ext>
              </a:extLst>
            </a:blip>
            <a:srcRect/>
            <a:tile tx="-1289050" ty="-1289050" sx="35000" sy="35000" flip="none" algn="ctr"/>
          </a:blipFill>
        </p:spPr>
        <p:txBody>
          <a:bodyPr/>
          <a:lstStyle>
            <a:lvl1pPr marL="0" indent="0">
              <a:buNone/>
              <a:defRPr>
                <a:noFill/>
              </a:defRPr>
            </a:lvl1pPr>
          </a:lstStyle>
          <a:p>
            <a:r>
              <a:rPr lang="en-US" dirty="0"/>
              <a:t>Click icon to add picture</a:t>
            </a:r>
          </a:p>
        </p:txBody>
      </p:sp>
      <p:sp>
        <p:nvSpPr>
          <p:cNvPr id="29" name="Picture Placeholder 28">
            <a:extLst>
              <a:ext uri="{FF2B5EF4-FFF2-40B4-BE49-F238E27FC236}">
                <a16:creationId xmlns:a16="http://schemas.microsoft.com/office/drawing/2014/main" id="{0BA8BABF-B0F1-4409-8061-BAE6D0CCE738}"/>
              </a:ext>
            </a:extLst>
          </p:cNvPr>
          <p:cNvSpPr>
            <a:spLocks noGrp="1"/>
          </p:cNvSpPr>
          <p:nvPr>
            <p:ph type="pic" sz="quarter" idx="21"/>
          </p:nvPr>
        </p:nvSpPr>
        <p:spPr>
          <a:xfrm flipH="1" flipV="1">
            <a:off x="3602573" y="3357776"/>
            <a:ext cx="309563" cy="309563"/>
          </a:xfrm>
          <a:blipFill>
            <a:blip r:embed="rId4">
              <a:extLst>
                <a:ext uri="{28A0092B-C50C-407E-A947-70E740481C1C}">
                  <a14:useLocalDpi xmlns:a14="http://schemas.microsoft.com/office/drawing/2010/main" val="0"/>
                </a:ext>
              </a:extLst>
            </a:blip>
            <a:tile tx="-1289050" ty="-1289050" sx="35000" sy="35000" flip="none" algn="ctr"/>
          </a:blipFill>
        </p:spPr>
        <p:txBody>
          <a:bodyPr/>
          <a:lstStyle>
            <a:lvl1pPr marL="0" indent="0">
              <a:buNone/>
              <a:defRPr>
                <a:noFill/>
              </a:defRPr>
            </a:lvl1pPr>
          </a:lstStyle>
          <a:p>
            <a:r>
              <a:rPr lang="en-US" dirty="0"/>
              <a:t>Click icon to add picture</a:t>
            </a:r>
          </a:p>
        </p:txBody>
      </p:sp>
    </p:spTree>
    <p:extLst>
      <p:ext uri="{BB962C8B-B14F-4D97-AF65-F5344CB8AC3E}">
        <p14:creationId xmlns:p14="http://schemas.microsoft.com/office/powerpoint/2010/main" val="20087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18944A-83F7-4084-B42C-B939787EAD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718036"/>
            <a:ext cx="7658100" cy="1421928"/>
          </a:xfrm>
        </p:spPr>
        <p:txBody>
          <a:bodyPr anchor="ctr" anchorCtr="0"/>
          <a:lstStyle>
            <a:lvl1pPr>
              <a:defRPr sz="4800"/>
            </a:lvl1pPr>
          </a:lstStyle>
          <a:p>
            <a:r>
              <a:rPr lang="en-US" dirty="0"/>
              <a:t>Section layout: Enter section name here</a:t>
            </a:r>
          </a:p>
        </p:txBody>
      </p:sp>
      <p:pic>
        <p:nvPicPr>
          <p:cNvPr id="5" name="Picture 4">
            <a:extLst>
              <a:ext uri="{FF2B5EF4-FFF2-40B4-BE49-F238E27FC236}">
                <a16:creationId xmlns:a16="http://schemas.microsoft.com/office/drawing/2014/main" id="{892E0B11-0F08-4EEE-BF0E-88DC126DC036}"/>
              </a:ext>
            </a:extLst>
          </p:cNvPr>
          <p:cNvPicPr>
            <a:picLocks noChangeAspect="1"/>
          </p:cNvPicPr>
          <p:nvPr userDrawn="1"/>
        </p:nvPicPr>
        <p:blipFill>
          <a:blip r:embed="rId3"/>
          <a:srcRect/>
          <a:stretch/>
        </p:blipFill>
        <p:spPr>
          <a:xfrm>
            <a:off x="402173" y="6412705"/>
            <a:ext cx="404768" cy="228600"/>
          </a:xfrm>
          <a:prstGeom prst="rect">
            <a:avLst/>
          </a:prstGeom>
        </p:spPr>
      </p:pic>
      <p:sp>
        <p:nvSpPr>
          <p:cNvPr id="6" name="TextBox 3">
            <a:extLst>
              <a:ext uri="{FF2B5EF4-FFF2-40B4-BE49-F238E27FC236}">
                <a16:creationId xmlns:a16="http://schemas.microsoft.com/office/drawing/2014/main" id="{5674C105-84AA-4619-9DA0-E908FE1A9D82}"/>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mn-lt"/>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398074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or Demo 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2B7929-22D1-4D7C-8F29-A92C89B6B4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402173" y="2385638"/>
            <a:ext cx="7658100" cy="2086725"/>
          </a:xfrm>
        </p:spPr>
        <p:txBody>
          <a:bodyPr anchor="ctr" anchorCtr="0"/>
          <a:lstStyle>
            <a:lvl1pPr>
              <a:defRPr sz="4800"/>
            </a:lvl1pPr>
          </a:lstStyle>
          <a:p>
            <a:r>
              <a:rPr lang="en-US" dirty="0"/>
              <a:t>Video or demo divider: Enter “Video” or “Demo” here</a:t>
            </a:r>
          </a:p>
        </p:txBody>
      </p:sp>
      <p:pic>
        <p:nvPicPr>
          <p:cNvPr id="3" name="Picture 2">
            <a:extLst>
              <a:ext uri="{FF2B5EF4-FFF2-40B4-BE49-F238E27FC236}">
                <a16:creationId xmlns:a16="http://schemas.microsoft.com/office/drawing/2014/main" id="{BD5E92EE-7370-467D-BB56-511566726164}"/>
              </a:ext>
            </a:extLst>
          </p:cNvPr>
          <p:cNvPicPr>
            <a:picLocks noChangeAspect="1"/>
          </p:cNvPicPr>
          <p:nvPr userDrawn="1"/>
        </p:nvPicPr>
        <p:blipFill>
          <a:blip r:embed="rId3"/>
          <a:srcRect/>
          <a:stretch/>
        </p:blipFill>
        <p:spPr>
          <a:xfrm>
            <a:off x="402173" y="6412705"/>
            <a:ext cx="404768" cy="228600"/>
          </a:xfrm>
          <a:prstGeom prst="rect">
            <a:avLst/>
          </a:prstGeom>
        </p:spPr>
      </p:pic>
      <p:sp>
        <p:nvSpPr>
          <p:cNvPr id="4" name="TextBox 3">
            <a:extLst>
              <a:ext uri="{FF2B5EF4-FFF2-40B4-BE49-F238E27FC236}">
                <a16:creationId xmlns:a16="http://schemas.microsoft.com/office/drawing/2014/main" id="{9DB2A83E-DA94-4B97-9C9C-683B928E743E}"/>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2874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3ECB39F-2F84-4019-9770-704A8A84EDB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Media Placeholder 6">
            <a:extLst>
              <a:ext uri="{FF2B5EF4-FFF2-40B4-BE49-F238E27FC236}">
                <a16:creationId xmlns:a16="http://schemas.microsoft.com/office/drawing/2014/main" id="{6100FBD5-D226-4B79-8009-A3AA42458FC8}"/>
              </a:ext>
            </a:extLst>
          </p:cNvPr>
          <p:cNvSpPr>
            <a:spLocks noGrp="1"/>
          </p:cNvSpPr>
          <p:nvPr>
            <p:ph type="media" sz="quarter" idx="10" hasCustomPrompt="1"/>
          </p:nvPr>
        </p:nvSpPr>
        <p:spPr>
          <a:xfrm>
            <a:off x="0" y="0"/>
            <a:ext cx="12192000" cy="6858000"/>
          </a:xfrm>
        </p:spPr>
        <p:txBody>
          <a:bodyPr lIns="548640" anchor="ctr">
            <a:noAutofit/>
          </a:bodyPr>
          <a:lstStyle>
            <a:lvl1pPr marL="0" indent="0">
              <a:buNone/>
              <a:defRPr/>
            </a:lvl1pPr>
          </a:lstStyle>
          <a:p>
            <a:r>
              <a:rPr lang="en-US" dirty="0"/>
              <a:t>Click icon to add video</a:t>
            </a:r>
          </a:p>
        </p:txBody>
      </p:sp>
      <p:pic>
        <p:nvPicPr>
          <p:cNvPr id="8" name="Picture 7">
            <a:extLst>
              <a:ext uri="{FF2B5EF4-FFF2-40B4-BE49-F238E27FC236}">
                <a16:creationId xmlns:a16="http://schemas.microsoft.com/office/drawing/2014/main" id="{1C300D94-E16B-4268-9D8D-053D71D5DCA2}"/>
              </a:ext>
            </a:extLst>
          </p:cNvPr>
          <p:cNvPicPr>
            <a:picLocks noChangeAspect="1"/>
          </p:cNvPicPr>
          <p:nvPr userDrawn="1"/>
        </p:nvPicPr>
        <p:blipFill>
          <a:blip r:embed="rId3"/>
          <a:stretch>
            <a:fillRect/>
          </a:stretch>
        </p:blipFill>
        <p:spPr>
          <a:xfrm>
            <a:off x="4994672" y="2327672"/>
            <a:ext cx="2202656" cy="2202656"/>
          </a:xfrm>
          <a:prstGeom prst="rect">
            <a:avLst/>
          </a:prstGeom>
        </p:spPr>
      </p:pic>
      <p:pic>
        <p:nvPicPr>
          <p:cNvPr id="6" name="Picture 5">
            <a:extLst>
              <a:ext uri="{FF2B5EF4-FFF2-40B4-BE49-F238E27FC236}">
                <a16:creationId xmlns:a16="http://schemas.microsoft.com/office/drawing/2014/main" id="{4CC47802-45EA-47E4-BC12-5237E848131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AD3A91D1-3946-4354-A250-2D9D3FD268EC}"/>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27290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D51-461F-4BF3-B83C-3319F4FEFF79}"/>
              </a:ext>
            </a:extLst>
          </p:cNvPr>
          <p:cNvSpPr>
            <a:spLocks noGrp="1"/>
          </p:cNvSpPr>
          <p:nvPr>
            <p:ph type="title" hasCustomPrompt="1"/>
          </p:nvPr>
        </p:nvSpPr>
        <p:spPr>
          <a:xfrm>
            <a:off x="381000" y="304800"/>
            <a:ext cx="11430000" cy="646331"/>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BC1CA65A-3F20-4CCD-AE7B-297E975BC0E8}"/>
              </a:ext>
            </a:extLst>
          </p:cNvPr>
          <p:cNvSpPr>
            <a:spLocks noGrp="1"/>
          </p:cNvSpPr>
          <p:nvPr>
            <p:ph type="body" idx="1" hasCustomPrompt="1"/>
          </p:nvPr>
        </p:nvSpPr>
        <p:spPr>
          <a:xfrm>
            <a:off x="381000" y="1594568"/>
            <a:ext cx="5476874"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4" name="Content Placeholder 3">
            <a:extLst>
              <a:ext uri="{FF2B5EF4-FFF2-40B4-BE49-F238E27FC236}">
                <a16:creationId xmlns:a16="http://schemas.microsoft.com/office/drawing/2014/main" id="{1DBED614-1324-4FC8-94DC-2BB58446A188}"/>
              </a:ext>
            </a:extLst>
          </p:cNvPr>
          <p:cNvSpPr>
            <a:spLocks noGrp="1"/>
          </p:cNvSpPr>
          <p:nvPr>
            <p:ph sz="half" idx="2" hasCustomPrompt="1"/>
          </p:nvPr>
        </p:nvSpPr>
        <p:spPr>
          <a:xfrm>
            <a:off x="380999"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BCE1A54-1330-4A91-B63D-5CFA63F9FFDF}"/>
              </a:ext>
            </a:extLst>
          </p:cNvPr>
          <p:cNvSpPr>
            <a:spLocks noGrp="1"/>
          </p:cNvSpPr>
          <p:nvPr>
            <p:ph type="body" sz="quarter" idx="3" hasCustomPrompt="1"/>
          </p:nvPr>
        </p:nvSpPr>
        <p:spPr>
          <a:xfrm>
            <a:off x="6334124" y="1594568"/>
            <a:ext cx="5476875" cy="424732"/>
          </a:xfrm>
        </p:spPr>
        <p:txBody>
          <a:bodyPr anchor="b"/>
          <a:lstStyle>
            <a:lvl1pPr marL="0" indent="0">
              <a:buNone/>
              <a:defRPr sz="2400" b="1">
                <a:solidFill>
                  <a:srgbClr val="31C8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 here</a:t>
            </a:r>
          </a:p>
        </p:txBody>
      </p:sp>
      <p:sp>
        <p:nvSpPr>
          <p:cNvPr id="6" name="Content Placeholder 5">
            <a:extLst>
              <a:ext uri="{FF2B5EF4-FFF2-40B4-BE49-F238E27FC236}">
                <a16:creationId xmlns:a16="http://schemas.microsoft.com/office/drawing/2014/main" id="{8249DC76-96C3-408F-9627-4D642BE1BDD7}"/>
              </a:ext>
            </a:extLst>
          </p:cNvPr>
          <p:cNvSpPr>
            <a:spLocks noGrp="1"/>
          </p:cNvSpPr>
          <p:nvPr>
            <p:ph sz="quarter" idx="4" hasCustomPrompt="1"/>
          </p:nvPr>
        </p:nvSpPr>
        <p:spPr>
          <a:xfrm>
            <a:off x="6334124" y="2133600"/>
            <a:ext cx="5476875" cy="4114800"/>
          </a:xfrm>
        </p:spPr>
        <p:txBody>
          <a:bodyPr/>
          <a:lstStyle>
            <a:lvl1pPr>
              <a:defRPr/>
            </a:lvl1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4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44"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310970"/>
            <a:ext cx="5600700" cy="593742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381000" y="1725611"/>
            <a:ext cx="5600700" cy="4522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C643E-9D53-435F-9BF5-216545CC17ED}"/>
              </a:ext>
            </a:extLst>
          </p:cNvPr>
          <p:cNvSpPr>
            <a:spLocks noGrp="1"/>
          </p:cNvSpPr>
          <p:nvPr>
            <p:ph type="title" hasCustomPrompt="1"/>
          </p:nvPr>
        </p:nvSpPr>
        <p:spPr>
          <a:xfrm>
            <a:off x="381000" y="304800"/>
            <a:ext cx="5600700" cy="1200329"/>
          </a:xfrm>
        </p:spPr>
        <p:txBody>
          <a:bodyPr anchor="t" anchorCtr="0"/>
          <a:lstStyle>
            <a:lvl1pPr>
              <a:defRPr sz="4000"/>
            </a:lvl1pPr>
          </a:lstStyle>
          <a:p>
            <a:r>
              <a:rPr lang="en-US" dirty="0"/>
              <a:t>Image with caption layout</a:t>
            </a:r>
          </a:p>
        </p:txBody>
      </p:sp>
      <p:sp>
        <p:nvSpPr>
          <p:cNvPr id="3" name="Picture Placeholder 2">
            <a:extLst>
              <a:ext uri="{FF2B5EF4-FFF2-40B4-BE49-F238E27FC236}">
                <a16:creationId xmlns:a16="http://schemas.microsoft.com/office/drawing/2014/main" id="{170FD460-44A4-4368-BEE3-4B57384F2DAD}"/>
              </a:ext>
            </a:extLst>
          </p:cNvPr>
          <p:cNvSpPr>
            <a:spLocks noGrp="1"/>
          </p:cNvSpPr>
          <p:nvPr>
            <p:ph type="pic" idx="1"/>
          </p:nvPr>
        </p:nvSpPr>
        <p:spPr>
          <a:xfrm>
            <a:off x="6210300" y="310970"/>
            <a:ext cx="5600700" cy="59374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6F8F45C-51B3-4A66-AF8A-1A15D1257108}"/>
              </a:ext>
            </a:extLst>
          </p:cNvPr>
          <p:cNvSpPr>
            <a:spLocks noGrp="1"/>
          </p:cNvSpPr>
          <p:nvPr>
            <p:ph type="body" sz="half" idx="2" hasCustomPrompt="1"/>
          </p:nvPr>
        </p:nvSpPr>
        <p:spPr>
          <a:xfrm>
            <a:off x="381000" y="1725611"/>
            <a:ext cx="5600700" cy="4522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18296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017224"/>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017224"/>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017224"/>
          </a:xfrm>
        </p:spPr>
        <p:txBody>
          <a:bodyPr/>
          <a:lstStyle>
            <a:lvl1pPr marL="0" indent="0">
              <a:spcAft>
                <a:spcPts val="600"/>
              </a:spcAft>
              <a:buNone/>
              <a:defRPr sz="1600"/>
            </a:lvl1pPr>
          </a:lstStyle>
          <a:p>
            <a:pPr lvl="0"/>
            <a:r>
              <a:rPr lang="en-US" dirty="0"/>
              <a:t>Speaker contact info (email or socials)</a:t>
            </a:r>
          </a:p>
        </p:txBody>
      </p:sp>
      <p:grpSp>
        <p:nvGrpSpPr>
          <p:cNvPr id="2" name="Group 1">
            <a:extLst>
              <a:ext uri="{FF2B5EF4-FFF2-40B4-BE49-F238E27FC236}">
                <a16:creationId xmlns:a16="http://schemas.microsoft.com/office/drawing/2014/main" id="{7D30FC8B-9AAE-4284-B98F-CB416C1B6218}"/>
              </a:ext>
            </a:extLst>
          </p:cNvPr>
          <p:cNvGrpSpPr/>
          <p:nvPr userDrawn="1"/>
        </p:nvGrpSpPr>
        <p:grpSpPr>
          <a:xfrm>
            <a:off x="7232650" y="5135009"/>
            <a:ext cx="4961114" cy="1039336"/>
            <a:chOff x="7232650" y="5135009"/>
            <a:chExt cx="4961114" cy="1039336"/>
          </a:xfrm>
        </p:grpSpPr>
        <p:sp>
          <p:nvSpPr>
            <p:cNvPr id="21" name="Oval 20">
              <a:extLst>
                <a:ext uri="{FF2B5EF4-FFF2-40B4-BE49-F238E27FC236}">
                  <a16:creationId xmlns:a16="http://schemas.microsoft.com/office/drawing/2014/main" id="{63D9199B-8459-6C49-9361-CDC0DCA3CC3E}"/>
                </a:ext>
              </a:extLst>
            </p:cNvPr>
            <p:cNvSpPr/>
            <p:nvPr userDrawn="1"/>
          </p:nvSpPr>
          <p:spPr bwMode="auto">
            <a:xfrm>
              <a:off x="7232650" y="5238248"/>
              <a:ext cx="832859" cy="832859"/>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40" rIns="0" bIns="0" anchor="ctr"/>
            <a:lstStyle/>
            <a:p>
              <a:pPr algn="ctr" defTabSz="932472" eaLnBrk="1" hangingPunct="1">
                <a:lnSpc>
                  <a:spcPct val="90000"/>
                </a:lnSpc>
                <a:defRPr/>
              </a:pPr>
              <a:endParaRPr lang="en-US" sz="5400" b="1" dirty="0">
                <a:solidFill>
                  <a:schemeClr val="tx1"/>
                </a:solidFill>
                <a:ea typeface="Amazon Ember" panose="020B0603020204020204" pitchFamily="34" charset="0"/>
                <a:cs typeface="Amazon Ember" panose="020B0603020204020204" pitchFamily="34" charset="0"/>
              </a:endParaRPr>
            </a:p>
          </p:txBody>
        </p:sp>
        <p:sp>
          <p:nvSpPr>
            <p:cNvPr id="19" name="Rectangle 18">
              <a:extLst>
                <a:ext uri="{FF2B5EF4-FFF2-40B4-BE49-F238E27FC236}">
                  <a16:creationId xmlns:a16="http://schemas.microsoft.com/office/drawing/2014/main" id="{BF59AEA9-F522-0B4E-9599-1AE75F09B6FB}"/>
                </a:ext>
              </a:extLst>
            </p:cNvPr>
            <p:cNvSpPr/>
            <p:nvPr userDrawn="1"/>
          </p:nvSpPr>
          <p:spPr>
            <a:xfrm>
              <a:off x="7637646" y="5238248"/>
              <a:ext cx="4556118" cy="832859"/>
            </a:xfrm>
            <a:prstGeom prst="rect">
              <a:avLst/>
            </a:prstGeom>
            <a:gradFill flip="none" rotWithShape="1">
              <a:gsLst>
                <a:gs pos="16000">
                  <a:schemeClr val="accent5"/>
                </a:gs>
                <a:gs pos="81000">
                  <a:schemeClr val="accent1"/>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lvl="0">
                <a:lnSpc>
                  <a:spcPct val="80000"/>
                </a:lnSpc>
              </a:pPr>
              <a:endParaRPr lang="en-US" sz="1600" dirty="0">
                <a:solidFill>
                  <a:schemeClr val="bg1"/>
                </a:solidFill>
                <a:cs typeface="Amazon Ember" panose="020B0603020204020204" pitchFamily="34" charset="0"/>
              </a:endParaRPr>
            </a:p>
          </p:txBody>
        </p:sp>
        <p:sp>
          <p:nvSpPr>
            <p:cNvPr id="22" name="TextBox 21">
              <a:extLst>
                <a:ext uri="{FF2B5EF4-FFF2-40B4-BE49-F238E27FC236}">
                  <a16:creationId xmlns:a16="http://schemas.microsoft.com/office/drawing/2014/main" id="{02EACC32-0B94-2E41-9921-D8CC5D26FF64}"/>
                </a:ext>
              </a:extLst>
            </p:cNvPr>
            <p:cNvSpPr txBox="1"/>
            <p:nvPr userDrawn="1"/>
          </p:nvSpPr>
          <p:spPr>
            <a:xfrm>
              <a:off x="8670926" y="5285345"/>
              <a:ext cx="3394181" cy="738664"/>
            </a:xfrm>
            <a:prstGeom prst="rect">
              <a:avLst/>
            </a:prstGeom>
            <a:noFill/>
          </p:spPr>
          <p:txBody>
            <a:bodyPr wrap="square" lIns="182880" tIns="146304" rIns="182880" bIns="146304" rtlCol="0">
              <a:spAutoFit/>
            </a:bodyPr>
            <a:lstStyle/>
            <a:p>
              <a:pPr algn="l">
                <a:lnSpc>
                  <a:spcPct val="90000"/>
                </a:lnSpc>
                <a:spcAft>
                  <a:spcPts val="1800"/>
                </a:spcAft>
              </a:pPr>
              <a:r>
                <a:rPr lang="en-US" sz="1600"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 in the </a:t>
              </a:r>
              <a:r>
                <a:rPr lang="en-US" sz="1600" b="1" u="none" dirty="0">
                  <a:solidFill>
                    <a:schemeClr val="bg1"/>
                  </a:solidFill>
                  <a:latin typeface="Amazon Ember Display" panose="020F0603020204020204" pitchFamily="34" charset="0"/>
                  <a:ea typeface="Amazon Ember Display" panose="020F0603020204020204" pitchFamily="34" charset="0"/>
                  <a:cs typeface="Amazon Ember Display" panose="020F0603020204020204" pitchFamily="34" charset="0"/>
                </a:rPr>
                <a:t>mobile app</a:t>
              </a:r>
            </a:p>
          </p:txBody>
        </p:sp>
        <p:pic>
          <p:nvPicPr>
            <p:cNvPr id="23" name="Graphic 22">
              <a:extLst>
                <a:ext uri="{FF2B5EF4-FFF2-40B4-BE49-F238E27FC236}">
                  <a16:creationId xmlns:a16="http://schemas.microsoft.com/office/drawing/2014/main" id="{3E40C947-26C2-3F42-B274-0E8D4DB812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588009" y="5135009"/>
              <a:ext cx="1039336" cy="1039336"/>
            </a:xfrm>
            <a:prstGeom prst="rect">
              <a:avLst/>
            </a:prstGeom>
          </p:spPr>
        </p:pic>
      </p:grpSp>
    </p:spTree>
    <p:extLst>
      <p:ext uri="{BB962C8B-B14F-4D97-AF65-F5344CB8AC3E}">
        <p14:creationId xmlns:p14="http://schemas.microsoft.com/office/powerpoint/2010/main" val="45170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BB89BD6-E679-4C7B-96C2-7C36AE29EA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79E63AF4-E728-4CAB-AB13-4A7CB952B48F}"/>
              </a:ext>
            </a:extLst>
          </p:cNvPr>
          <p:cNvSpPr txBox="1"/>
          <p:nvPr userDrawn="1"/>
        </p:nvSpPr>
        <p:spPr bwMode="white">
          <a:xfrm>
            <a:off x="200025" y="1854200"/>
            <a:ext cx="8470901" cy="1587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eaLnBrk="1" fontAlgn="auto" hangingPunct="1">
              <a:spcAft>
                <a:spcPts val="0"/>
              </a:spcAft>
              <a:defRPr/>
            </a:pPr>
            <a:r>
              <a:rPr sz="9600" b="1" i="0" spc="-300" dirty="0">
                <a:solidFill>
                  <a:schemeClr val="tx1"/>
                </a:solidFill>
                <a:latin typeface="+mn-lt"/>
                <a:ea typeface="Amazon Ember Heavy" panose="020B0603020204020204" pitchFamily="34" charset="0"/>
                <a:cs typeface="Amazon Ember Heavy" panose="020B0603020204020204" pitchFamily="34" charset="0"/>
              </a:rPr>
              <a:t>Thank you!</a:t>
            </a:r>
          </a:p>
        </p:txBody>
      </p:sp>
      <p:sp>
        <p:nvSpPr>
          <p:cNvPr id="8" name="Text Placeholder 7">
            <a:extLst>
              <a:ext uri="{FF2B5EF4-FFF2-40B4-BE49-F238E27FC236}">
                <a16:creationId xmlns:a16="http://schemas.microsoft.com/office/drawing/2014/main" id="{F1FFA190-394C-4586-A84A-BA2A67703000}"/>
              </a:ext>
            </a:extLst>
          </p:cNvPr>
          <p:cNvSpPr>
            <a:spLocks noGrp="1"/>
          </p:cNvSpPr>
          <p:nvPr>
            <p:ph type="body" sz="quarter" idx="10" hasCustomPrompt="1"/>
          </p:nvPr>
        </p:nvSpPr>
        <p:spPr>
          <a:xfrm>
            <a:off x="374650" y="3593068"/>
            <a:ext cx="3308350" cy="369332"/>
          </a:xfrm>
        </p:spPr>
        <p:txBody>
          <a:bodyPr anchor="b" anchorCtr="0"/>
          <a:lstStyle>
            <a:lvl1pPr marL="0" indent="0">
              <a:buNone/>
              <a:defRPr sz="2000"/>
            </a:lvl1pPr>
          </a:lstStyle>
          <a:p>
            <a:pPr lvl="0"/>
            <a:r>
              <a:rPr lang="en-US" dirty="0"/>
              <a:t>Speaker name</a:t>
            </a:r>
          </a:p>
        </p:txBody>
      </p:sp>
      <p:sp>
        <p:nvSpPr>
          <p:cNvPr id="10" name="Text Placeholder 9">
            <a:extLst>
              <a:ext uri="{FF2B5EF4-FFF2-40B4-BE49-F238E27FC236}">
                <a16:creationId xmlns:a16="http://schemas.microsoft.com/office/drawing/2014/main" id="{B682D70F-F9C4-4C4C-A916-589EA4438C2E}"/>
              </a:ext>
            </a:extLst>
          </p:cNvPr>
          <p:cNvSpPr>
            <a:spLocks noGrp="1"/>
          </p:cNvSpPr>
          <p:nvPr>
            <p:ph type="body" sz="quarter" idx="11" hasCustomPrompt="1"/>
          </p:nvPr>
        </p:nvSpPr>
        <p:spPr>
          <a:xfrm>
            <a:off x="374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1" name="Text Placeholder 7">
            <a:extLst>
              <a:ext uri="{FF2B5EF4-FFF2-40B4-BE49-F238E27FC236}">
                <a16:creationId xmlns:a16="http://schemas.microsoft.com/office/drawing/2014/main" id="{393A1250-E885-4935-B98D-9C62E4E51F4E}"/>
              </a:ext>
            </a:extLst>
          </p:cNvPr>
          <p:cNvSpPr>
            <a:spLocks noGrp="1"/>
          </p:cNvSpPr>
          <p:nvPr>
            <p:ph type="body" sz="quarter" idx="12" hasCustomPrompt="1"/>
          </p:nvPr>
        </p:nvSpPr>
        <p:spPr>
          <a:xfrm>
            <a:off x="3803650" y="3593068"/>
            <a:ext cx="3308350" cy="369332"/>
          </a:xfrm>
        </p:spPr>
        <p:txBody>
          <a:bodyPr anchor="b" anchorCtr="0"/>
          <a:lstStyle>
            <a:lvl1pPr marL="0" indent="0">
              <a:buNone/>
              <a:defRPr sz="2000"/>
            </a:lvl1pPr>
          </a:lstStyle>
          <a:p>
            <a:pPr lvl="0"/>
            <a:r>
              <a:rPr lang="en-US" dirty="0"/>
              <a:t>Speaker name</a:t>
            </a:r>
          </a:p>
        </p:txBody>
      </p:sp>
      <p:sp>
        <p:nvSpPr>
          <p:cNvPr id="12" name="Text Placeholder 9">
            <a:extLst>
              <a:ext uri="{FF2B5EF4-FFF2-40B4-BE49-F238E27FC236}">
                <a16:creationId xmlns:a16="http://schemas.microsoft.com/office/drawing/2014/main" id="{DF7E9957-AB07-4CE6-BD9E-3631EF6ED53B}"/>
              </a:ext>
            </a:extLst>
          </p:cNvPr>
          <p:cNvSpPr>
            <a:spLocks noGrp="1"/>
          </p:cNvSpPr>
          <p:nvPr>
            <p:ph type="body" sz="quarter" idx="13" hasCustomPrompt="1"/>
          </p:nvPr>
        </p:nvSpPr>
        <p:spPr>
          <a:xfrm>
            <a:off x="3803650" y="3962400"/>
            <a:ext cx="3308350" cy="1270000"/>
          </a:xfrm>
        </p:spPr>
        <p:txBody>
          <a:bodyPr/>
          <a:lstStyle>
            <a:lvl1pPr marL="0" indent="0">
              <a:spcAft>
                <a:spcPts val="600"/>
              </a:spcAft>
              <a:buNone/>
              <a:defRPr sz="1600"/>
            </a:lvl1pPr>
          </a:lstStyle>
          <a:p>
            <a:pPr lvl="0"/>
            <a:r>
              <a:rPr lang="en-US" dirty="0"/>
              <a:t>Speaker contact info (email or socials)</a:t>
            </a:r>
          </a:p>
        </p:txBody>
      </p:sp>
      <p:sp>
        <p:nvSpPr>
          <p:cNvPr id="13" name="Text Placeholder 7">
            <a:extLst>
              <a:ext uri="{FF2B5EF4-FFF2-40B4-BE49-F238E27FC236}">
                <a16:creationId xmlns:a16="http://schemas.microsoft.com/office/drawing/2014/main" id="{E064B62F-5416-46A2-BBC6-945C362C63DE}"/>
              </a:ext>
            </a:extLst>
          </p:cNvPr>
          <p:cNvSpPr>
            <a:spLocks noGrp="1"/>
          </p:cNvSpPr>
          <p:nvPr>
            <p:ph type="body" sz="quarter" idx="14" hasCustomPrompt="1"/>
          </p:nvPr>
        </p:nvSpPr>
        <p:spPr>
          <a:xfrm>
            <a:off x="7232650" y="3593068"/>
            <a:ext cx="3308350" cy="369332"/>
          </a:xfrm>
        </p:spPr>
        <p:txBody>
          <a:bodyPr anchor="b" anchorCtr="0"/>
          <a:lstStyle>
            <a:lvl1pPr marL="0" indent="0">
              <a:buNone/>
              <a:defRPr sz="2000"/>
            </a:lvl1pPr>
          </a:lstStyle>
          <a:p>
            <a:pPr lvl="0"/>
            <a:r>
              <a:rPr lang="en-US" dirty="0"/>
              <a:t>Speaker name</a:t>
            </a:r>
          </a:p>
        </p:txBody>
      </p:sp>
      <p:sp>
        <p:nvSpPr>
          <p:cNvPr id="14" name="Text Placeholder 9">
            <a:extLst>
              <a:ext uri="{FF2B5EF4-FFF2-40B4-BE49-F238E27FC236}">
                <a16:creationId xmlns:a16="http://schemas.microsoft.com/office/drawing/2014/main" id="{4BBE44B1-E140-4E35-AF0B-41A3CDA5CA27}"/>
              </a:ext>
            </a:extLst>
          </p:cNvPr>
          <p:cNvSpPr>
            <a:spLocks noGrp="1"/>
          </p:cNvSpPr>
          <p:nvPr>
            <p:ph type="body" sz="quarter" idx="15" hasCustomPrompt="1"/>
          </p:nvPr>
        </p:nvSpPr>
        <p:spPr>
          <a:xfrm>
            <a:off x="7232650" y="3962400"/>
            <a:ext cx="3308350" cy="1270000"/>
          </a:xfrm>
        </p:spPr>
        <p:txBody>
          <a:bodyPr/>
          <a:lstStyle>
            <a:lvl1pPr marL="0" indent="0">
              <a:spcAft>
                <a:spcPts val="600"/>
              </a:spcAft>
              <a:buNone/>
              <a:defRPr sz="1600"/>
            </a:lvl1pPr>
          </a:lstStyle>
          <a:p>
            <a:pPr lvl="0"/>
            <a:r>
              <a:rPr lang="en-US" dirty="0"/>
              <a:t>Speaker contact info (email or socials)</a:t>
            </a:r>
          </a:p>
        </p:txBody>
      </p:sp>
      <p:pic>
        <p:nvPicPr>
          <p:cNvPr id="15" name="Picture 14">
            <a:extLst>
              <a:ext uri="{FF2B5EF4-FFF2-40B4-BE49-F238E27FC236}">
                <a16:creationId xmlns:a16="http://schemas.microsoft.com/office/drawing/2014/main" id="{432F842A-70BA-4077-9AA4-5FBE998F76B3}"/>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6" name="TextBox 15">
            <a:extLst>
              <a:ext uri="{FF2B5EF4-FFF2-40B4-BE49-F238E27FC236}">
                <a16:creationId xmlns:a16="http://schemas.microsoft.com/office/drawing/2014/main" id="{94B2E977-0BA2-4215-8526-FC70A8510B55}"/>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charset="0"/>
                <a:ea typeface="Amazon Ember" charset="0"/>
                <a:cs typeface="Amazon Ember" charset="0"/>
              </a:rPr>
              <a:t>© 2022, Amazon Web Services, Inc. or its affiliates. All rights reserved.</a:t>
            </a:r>
          </a:p>
        </p:txBody>
      </p:sp>
    </p:spTree>
    <p:extLst>
      <p:ext uri="{BB962C8B-B14F-4D97-AF65-F5344CB8AC3E}">
        <p14:creationId xmlns:p14="http://schemas.microsoft.com/office/powerpoint/2010/main" val="159671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DEFD35B-362D-4717-8C9F-A3B0026296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4762500" y="4622800"/>
            <a:ext cx="4025900" cy="369332"/>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4762500" y="5029200"/>
            <a:ext cx="4025900"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03CF9C00-615C-4B3B-B347-65EB730F78F5}"/>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3" name="Text Placeholder 7">
            <a:extLst>
              <a:ext uri="{FF2B5EF4-FFF2-40B4-BE49-F238E27FC236}">
                <a16:creationId xmlns:a16="http://schemas.microsoft.com/office/drawing/2014/main" id="{149523DA-4A51-497E-92C7-CF95A7A66EA1}"/>
              </a:ext>
            </a:extLst>
          </p:cNvPr>
          <p:cNvSpPr>
            <a:spLocks noGrp="1"/>
          </p:cNvSpPr>
          <p:nvPr>
            <p:ph type="body" sz="quarter" idx="10" hasCustomPrompt="1"/>
          </p:nvPr>
        </p:nvSpPr>
        <p:spPr>
          <a:xfrm>
            <a:off x="381000" y="4622800"/>
            <a:ext cx="4025900"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6" name="Picture 15">
            <a:extLst>
              <a:ext uri="{FF2B5EF4-FFF2-40B4-BE49-F238E27FC236}">
                <a16:creationId xmlns:a16="http://schemas.microsoft.com/office/drawing/2014/main" id="{2049FCF4-841F-4D40-944B-E091B5ECA590}"/>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7" name="TextBox 3">
            <a:extLst>
              <a:ext uri="{FF2B5EF4-FFF2-40B4-BE49-F238E27FC236}">
                <a16:creationId xmlns:a16="http://schemas.microsoft.com/office/drawing/2014/main" id="{632B2CD1-6F2D-4A24-9735-19B2978C4440}"/>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48469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p15:clr>
            <a:srgbClr val="FBAE40"/>
          </p15:clr>
        </p15:guide>
        <p15:guide id="4" orient="horz" pos="1632">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urve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CB83E6-EECC-4421-BF33-7F4228A07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Oval 5">
            <a:extLst>
              <a:ext uri="{FF2B5EF4-FFF2-40B4-BE49-F238E27FC236}">
                <a16:creationId xmlns:a16="http://schemas.microsoft.com/office/drawing/2014/main" id="{8488008C-F8DD-4766-9D22-0BD8EB664406}"/>
              </a:ext>
            </a:extLst>
          </p:cNvPr>
          <p:cNvSpPr/>
          <p:nvPr userDrawn="1"/>
        </p:nvSpPr>
        <p:spPr bwMode="auto">
          <a:xfrm>
            <a:off x="5299710" y="1445839"/>
            <a:ext cx="1592580" cy="159258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365760" rIns="182880" bIns="146304" anchor="ctr"/>
          <a:lstStyle/>
          <a:p>
            <a:pPr algn="ctr" defTabSz="932472" eaLnBrk="1" hangingPunct="1">
              <a:lnSpc>
                <a:spcPct val="90000"/>
              </a:lnSpc>
              <a:defRPr/>
            </a:pPr>
            <a:r>
              <a:rPr lang="en-US" sz="11500" b="1"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rPr>
              <a:t>!</a:t>
            </a:r>
          </a:p>
        </p:txBody>
      </p:sp>
      <p:sp>
        <p:nvSpPr>
          <p:cNvPr id="7" name="TextBox 6">
            <a:extLst>
              <a:ext uri="{FF2B5EF4-FFF2-40B4-BE49-F238E27FC236}">
                <a16:creationId xmlns:a16="http://schemas.microsoft.com/office/drawing/2014/main" id="{8847A47B-DDE2-474D-B13F-D1BBF5429302}"/>
              </a:ext>
            </a:extLst>
          </p:cNvPr>
          <p:cNvSpPr txBox="1"/>
          <p:nvPr userDrawn="1"/>
        </p:nvSpPr>
        <p:spPr>
          <a:xfrm>
            <a:off x="3378200" y="3178119"/>
            <a:ext cx="5435600" cy="1625060"/>
          </a:xfrm>
          <a:prstGeom prst="rect">
            <a:avLst/>
          </a:prstGeom>
          <a:noFill/>
        </p:spPr>
        <p:txBody>
          <a:bodyPr wrap="square" lIns="182880" tIns="146304" rIns="182880" bIns="146304" rtlCol="0">
            <a:spAutoFit/>
          </a:bodyPr>
          <a:lstStyle/>
          <a:p>
            <a:pPr algn="ctr">
              <a:lnSpc>
                <a:spcPct val="90000"/>
              </a:lnSpc>
              <a:spcAft>
                <a:spcPts val="1800"/>
              </a:spcAft>
            </a:pPr>
            <a:r>
              <a:rPr lang="en-US" sz="48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a:t>
            </a:r>
          </a:p>
        </p:txBody>
      </p:sp>
      <p:pic>
        <p:nvPicPr>
          <p:cNvPr id="5" name="Picture 4">
            <a:extLst>
              <a:ext uri="{FF2B5EF4-FFF2-40B4-BE49-F238E27FC236}">
                <a16:creationId xmlns:a16="http://schemas.microsoft.com/office/drawing/2014/main" id="{274DDC1E-A28F-4C80-BA77-657C428E6D8C}"/>
              </a:ext>
            </a:extLst>
          </p:cNvPr>
          <p:cNvPicPr>
            <a:picLocks noChangeAspect="1"/>
          </p:cNvPicPr>
          <p:nvPr userDrawn="1"/>
        </p:nvPicPr>
        <p:blipFill>
          <a:blip r:embed="rId3"/>
          <a:srcRect/>
          <a:stretch/>
        </p:blipFill>
        <p:spPr>
          <a:xfrm>
            <a:off x="402173" y="6412705"/>
            <a:ext cx="404768" cy="228600"/>
          </a:xfrm>
          <a:prstGeom prst="rect">
            <a:avLst/>
          </a:prstGeom>
        </p:spPr>
      </p:pic>
      <p:sp>
        <p:nvSpPr>
          <p:cNvPr id="8" name="TextBox 7">
            <a:extLst>
              <a:ext uri="{FF2B5EF4-FFF2-40B4-BE49-F238E27FC236}">
                <a16:creationId xmlns:a16="http://schemas.microsoft.com/office/drawing/2014/main" id="{B439693D-63B1-47C5-9C14-E6B55A2D41E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10003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4731D4-24B7-407D-A119-09109E0E0D80}"/>
              </a:ext>
            </a:extLst>
          </p:cNvPr>
          <p:cNvSpPr txBox="1"/>
          <p:nvPr userDrawn="1"/>
        </p:nvSpPr>
        <p:spPr>
          <a:xfrm>
            <a:off x="3486150" y="2512370"/>
            <a:ext cx="7353300" cy="1874103"/>
          </a:xfrm>
          <a:prstGeom prst="rect">
            <a:avLst/>
          </a:prstGeom>
          <a:noFill/>
        </p:spPr>
        <p:txBody>
          <a:bodyPr wrap="square" rtlCol="0">
            <a:spAutoFit/>
          </a:bodyPr>
          <a:lstStyle/>
          <a:p>
            <a:pPr algn="l">
              <a:lnSpc>
                <a:spcPct val="80000"/>
              </a:lnSpc>
            </a:pPr>
            <a:r>
              <a:rPr lang="en-US" sz="6000" b="1" dirty="0">
                <a:latin typeface="+mj-lt"/>
              </a:rPr>
              <a:t>Do not use layouts after this slide.</a:t>
            </a:r>
            <a:br>
              <a:rPr lang="en-US" sz="6000" dirty="0">
                <a:latin typeface="+mj-lt"/>
              </a:rPr>
            </a:br>
            <a:r>
              <a:rPr lang="en-US" sz="2000" dirty="0">
                <a:latin typeface="+mj-lt"/>
              </a:rPr>
              <a:t>They are not part of the official template.</a:t>
            </a:r>
            <a:endParaRPr lang="en-US" sz="6000" dirty="0">
              <a:latin typeface="+mj-lt"/>
            </a:endParaRPr>
          </a:p>
        </p:txBody>
      </p:sp>
      <p:pic>
        <p:nvPicPr>
          <p:cNvPr id="7" name="Graphic 6" descr="Stop sign">
            <a:extLst>
              <a:ext uri="{FF2B5EF4-FFF2-40B4-BE49-F238E27FC236}">
                <a16:creationId xmlns:a16="http://schemas.microsoft.com/office/drawing/2014/main" id="{2E1D490C-0B7A-44B5-A2CC-9750483112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8" name="Rectangle 7">
            <a:extLst>
              <a:ext uri="{FF2B5EF4-FFF2-40B4-BE49-F238E27FC236}">
                <a16:creationId xmlns:a16="http://schemas.microsoft.com/office/drawing/2014/main" id="{A56A91D7-A142-41A9-9775-90FA8A0EC8F4}"/>
              </a:ext>
            </a:extLst>
          </p:cNvPr>
          <p:cNvSpPr/>
          <p:nvPr userDrawn="1"/>
        </p:nvSpPr>
        <p:spPr>
          <a:xfrm>
            <a:off x="381000" y="6337300"/>
            <a:ext cx="3657600" cy="520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5" name="Picture 4">
            <a:extLst>
              <a:ext uri="{FF2B5EF4-FFF2-40B4-BE49-F238E27FC236}">
                <a16:creationId xmlns:a16="http://schemas.microsoft.com/office/drawing/2014/main" id="{DD9C9795-A7DE-44AB-86EB-C31F4FF745CC}"/>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8">
            <a:extLst>
              <a:ext uri="{FF2B5EF4-FFF2-40B4-BE49-F238E27FC236}">
                <a16:creationId xmlns:a16="http://schemas.microsoft.com/office/drawing/2014/main" id="{6FD10465-9422-4481-A798-38FF69E38D1A}"/>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159904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EE417D-56DE-4CCF-A80E-1B815E6174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381000" y="2608370"/>
            <a:ext cx="9144000" cy="1524571"/>
          </a:xfrm>
        </p:spPr>
        <p:txBody>
          <a:bodyPr wrap="square" anchor="t" anchorCtr="0"/>
          <a:lstStyle>
            <a:lvl1pPr algn="l">
              <a:defRPr sz="4800" b="1">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Enter presentation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381000" y="1981200"/>
            <a:ext cx="9144000" cy="258532"/>
          </a:xfrm>
        </p:spPr>
        <p:txBody>
          <a:bodyPr wrap="square"/>
          <a:lstStyle>
            <a:lvl1pPr marL="0" indent="0" algn="l">
              <a:spcAft>
                <a:spcPts val="0"/>
              </a:spcAft>
              <a:buFont typeface="Arial" panose="020B0604020202020204" pitchFamily="34" charset="0"/>
              <a:buNone/>
              <a:defRPr sz="1200" b="1" i="0" cap="all" spc="300" baseline="0">
                <a:solidFill>
                  <a:srgbClr val="31C8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info placeholder (editor use only)</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3810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7" name="Text Placeholder 9">
            <a:extLst>
              <a:ext uri="{FF2B5EF4-FFF2-40B4-BE49-F238E27FC236}">
                <a16:creationId xmlns:a16="http://schemas.microsoft.com/office/drawing/2014/main" id="{9A53608C-BC1B-4230-9749-DCC8F65E283A}"/>
              </a:ext>
            </a:extLst>
          </p:cNvPr>
          <p:cNvSpPr>
            <a:spLocks noGrp="1"/>
          </p:cNvSpPr>
          <p:nvPr>
            <p:ph type="body" sz="quarter" idx="13" hasCustomPrompt="1"/>
          </p:nvPr>
        </p:nvSpPr>
        <p:spPr>
          <a:xfrm>
            <a:off x="345440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9" name="Text Placeholder 11">
            <a:extLst>
              <a:ext uri="{FF2B5EF4-FFF2-40B4-BE49-F238E27FC236}">
                <a16:creationId xmlns:a16="http://schemas.microsoft.com/office/drawing/2014/main" id="{DF8E2DE9-BE11-42F7-9EF2-9F9BECFEF913}"/>
              </a:ext>
            </a:extLst>
          </p:cNvPr>
          <p:cNvSpPr>
            <a:spLocks noGrp="1"/>
          </p:cNvSpPr>
          <p:nvPr>
            <p:ph type="body" sz="quarter" idx="14" hasCustomPrompt="1"/>
          </p:nvPr>
        </p:nvSpPr>
        <p:spPr>
          <a:xfrm>
            <a:off x="345440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 Placeholder 9">
            <a:extLst>
              <a:ext uri="{FF2B5EF4-FFF2-40B4-BE49-F238E27FC236}">
                <a16:creationId xmlns:a16="http://schemas.microsoft.com/office/drawing/2014/main" id="{92EA97E1-FCDC-4CCD-B17F-956E335BB664}"/>
              </a:ext>
            </a:extLst>
          </p:cNvPr>
          <p:cNvSpPr>
            <a:spLocks noGrp="1"/>
          </p:cNvSpPr>
          <p:nvPr>
            <p:ph type="body" sz="quarter" idx="15" hasCustomPrompt="1"/>
          </p:nvPr>
        </p:nvSpPr>
        <p:spPr>
          <a:xfrm>
            <a:off x="6534150" y="4622801"/>
            <a:ext cx="2986088" cy="406400"/>
          </a:xfrm>
        </p:spPr>
        <p:txBody>
          <a:bodyPr wrap="square"/>
          <a:lstStyle>
            <a:lvl1pPr marL="0" indent="0">
              <a:spcAft>
                <a:spcPts val="0"/>
              </a:spcAft>
              <a:buNone/>
              <a:defRPr sz="2000"/>
            </a:lvl1pPr>
          </a:lstStyle>
          <a:p>
            <a:pPr lvl="0"/>
            <a:r>
              <a:rPr lang="en-US" dirty="0"/>
              <a:t>Speaker name (pronouns)</a:t>
            </a:r>
          </a:p>
        </p:txBody>
      </p:sp>
      <p:sp>
        <p:nvSpPr>
          <p:cNvPr id="13" name="Text Placeholder 11">
            <a:extLst>
              <a:ext uri="{FF2B5EF4-FFF2-40B4-BE49-F238E27FC236}">
                <a16:creationId xmlns:a16="http://schemas.microsoft.com/office/drawing/2014/main" id="{0AC0D4D7-101C-4254-8AC8-372BE24FCC12}"/>
              </a:ext>
            </a:extLst>
          </p:cNvPr>
          <p:cNvSpPr>
            <a:spLocks noGrp="1"/>
          </p:cNvSpPr>
          <p:nvPr>
            <p:ph type="body" sz="quarter" idx="16" hasCustomPrompt="1"/>
          </p:nvPr>
        </p:nvSpPr>
        <p:spPr>
          <a:xfrm>
            <a:off x="6534150" y="5029200"/>
            <a:ext cx="2986088"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4" name="Text Placeholder 9">
            <a:extLst>
              <a:ext uri="{FF2B5EF4-FFF2-40B4-BE49-F238E27FC236}">
                <a16:creationId xmlns:a16="http://schemas.microsoft.com/office/drawing/2014/main" id="{C344CD4C-DA6E-48BA-A4DB-CF5CFDA0AA59}"/>
              </a:ext>
            </a:extLst>
          </p:cNvPr>
          <p:cNvSpPr>
            <a:spLocks noGrp="1"/>
          </p:cNvSpPr>
          <p:nvPr>
            <p:ph type="body" sz="quarter" idx="11" hasCustomPrompt="1"/>
          </p:nvPr>
        </p:nvSpPr>
        <p:spPr>
          <a:xfrm>
            <a:off x="381001" y="1491342"/>
            <a:ext cx="9144000" cy="258532"/>
          </a:xfrm>
        </p:spPr>
        <p:txBody>
          <a:bodyPr wrap="square"/>
          <a:lstStyle>
            <a:lvl1pPr marL="0" indent="0">
              <a:spcAft>
                <a:spcPts val="0"/>
              </a:spcAft>
              <a:buNone/>
              <a:defRPr sz="1200" b="1" i="0" cap="all" spc="300" baseline="0">
                <a:solidFill>
                  <a:srgbClr val="31C8FF"/>
                </a:solidFill>
              </a:defRPr>
            </a:lvl1pPr>
          </a:lstStyle>
          <a:p>
            <a:pPr lvl="0"/>
            <a:r>
              <a:rPr lang="en-US" dirty="0"/>
              <a:t>Enter Session ID</a:t>
            </a:r>
          </a:p>
        </p:txBody>
      </p:sp>
      <p:sp>
        <p:nvSpPr>
          <p:cNvPr id="15" name="Text Placeholder 7">
            <a:extLst>
              <a:ext uri="{FF2B5EF4-FFF2-40B4-BE49-F238E27FC236}">
                <a16:creationId xmlns:a16="http://schemas.microsoft.com/office/drawing/2014/main" id="{4A4962B8-F430-410C-AD89-B65843C5D73D}"/>
              </a:ext>
            </a:extLst>
          </p:cNvPr>
          <p:cNvSpPr>
            <a:spLocks noGrp="1"/>
          </p:cNvSpPr>
          <p:nvPr>
            <p:ph type="body" sz="quarter" idx="10" hasCustomPrompt="1"/>
          </p:nvPr>
        </p:nvSpPr>
        <p:spPr>
          <a:xfrm>
            <a:off x="381000" y="4622800"/>
            <a:ext cx="2986088" cy="406400"/>
          </a:xfrm>
        </p:spPr>
        <p:txBody>
          <a:bodyPr wrap="square"/>
          <a:lstStyle>
            <a:lvl1pPr marL="0" indent="0">
              <a:spcAft>
                <a:spcPts val="0"/>
              </a:spcAft>
              <a:buNone/>
              <a:defRPr sz="2000" b="0" i="0" cap="none" spc="0" baseline="0"/>
            </a:lvl1pPr>
          </a:lstStyle>
          <a:p>
            <a:pPr lvl="0"/>
            <a:r>
              <a:rPr lang="en-US" dirty="0"/>
              <a:t>Speaker name (pronouns)</a:t>
            </a:r>
          </a:p>
        </p:txBody>
      </p:sp>
      <p:pic>
        <p:nvPicPr>
          <p:cNvPr id="18" name="Picture 17">
            <a:extLst>
              <a:ext uri="{FF2B5EF4-FFF2-40B4-BE49-F238E27FC236}">
                <a16:creationId xmlns:a16="http://schemas.microsoft.com/office/drawing/2014/main" id="{6FCADF9B-2585-440C-BD1E-DB98F1D0B5DF}"/>
              </a:ext>
            </a:extLst>
          </p:cNvPr>
          <p:cNvPicPr>
            <a:picLocks noChangeAspect="1"/>
          </p:cNvPicPr>
          <p:nvPr userDrawn="1"/>
        </p:nvPicPr>
        <p:blipFill>
          <a:blip r:embed="rId3"/>
          <a:srcRect/>
          <a:stretch/>
        </p:blipFill>
        <p:spPr>
          <a:xfrm>
            <a:off x="402173" y="6412705"/>
            <a:ext cx="404768" cy="228600"/>
          </a:xfrm>
          <a:prstGeom prst="rect">
            <a:avLst/>
          </a:prstGeom>
        </p:spPr>
      </p:pic>
      <p:sp>
        <p:nvSpPr>
          <p:cNvPr id="19" name="TextBox 3">
            <a:extLst>
              <a:ext uri="{FF2B5EF4-FFF2-40B4-BE49-F238E27FC236}">
                <a16:creationId xmlns:a16="http://schemas.microsoft.com/office/drawing/2014/main" id="{E63126D1-F088-4FBF-9456-8E6FB0B1BC07}"/>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51734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48">
          <p15:clr>
            <a:srgbClr val="FBAE40"/>
          </p15:clr>
        </p15:guide>
        <p15:guide id="2" pos="6000">
          <p15:clr>
            <a:srgbClr val="FBAE40"/>
          </p15:clr>
        </p15:guide>
        <p15:guide id="3" orient="horz" pos="2904" userDrawn="1">
          <p15:clr>
            <a:srgbClr val="FBAE40"/>
          </p15:clr>
        </p15:guide>
        <p15:guide id="4" orient="horz" pos="163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91CB6-D820-4A96-8204-600D7D956821}"/>
              </a:ext>
            </a:extLst>
          </p:cNvPr>
          <p:cNvSpPr>
            <a:spLocks noGrp="1"/>
          </p:cNvSpPr>
          <p:nvPr>
            <p:ph type="title" hasCustomPrompt="1"/>
          </p:nvPr>
        </p:nvSpPr>
        <p:spPr/>
        <p:txBody>
          <a:bodyPr/>
          <a:lstStyle>
            <a:lvl1pPr>
              <a:defRPr/>
            </a:lvl1pPr>
          </a:lstStyle>
          <a:p>
            <a:r>
              <a:rPr lang="en-US" dirty="0"/>
              <a:t>Agenda layout</a:t>
            </a:r>
          </a:p>
        </p:txBody>
      </p:sp>
      <p:sp>
        <p:nvSpPr>
          <p:cNvPr id="7" name="Text Placeholder 6">
            <a:extLst>
              <a:ext uri="{FF2B5EF4-FFF2-40B4-BE49-F238E27FC236}">
                <a16:creationId xmlns:a16="http://schemas.microsoft.com/office/drawing/2014/main" id="{11750401-572B-4B45-BF07-5D528B05F88A}"/>
              </a:ext>
            </a:extLst>
          </p:cNvPr>
          <p:cNvSpPr>
            <a:spLocks noGrp="1"/>
          </p:cNvSpPr>
          <p:nvPr>
            <p:ph type="body" sz="quarter" idx="10" hasCustomPrompt="1"/>
          </p:nvPr>
        </p:nvSpPr>
        <p:spPr>
          <a:xfrm>
            <a:off x="381000" y="1485900"/>
            <a:ext cx="11430000" cy="4762500"/>
          </a:xfrm>
        </p:spPr>
        <p:txBody>
          <a:bodyPr/>
          <a:lstStyle>
            <a:lvl1pPr marL="0" indent="0">
              <a:spcAft>
                <a:spcPts val="3000"/>
              </a:spcAft>
              <a:buNone/>
              <a:defRPr sz="2400"/>
            </a:lvl1pPr>
            <a:lvl2pPr marL="0" indent="0">
              <a:spcAft>
                <a:spcPts val="3000"/>
              </a:spcAft>
              <a:buNone/>
              <a:defRPr sz="2400"/>
            </a:lvl2pPr>
            <a:lvl3pPr marL="0" indent="0">
              <a:spcAft>
                <a:spcPts val="3000"/>
              </a:spcAft>
              <a:buNone/>
              <a:defRPr sz="2400"/>
            </a:lvl3pPr>
            <a:lvl4pPr marL="0" indent="0">
              <a:spcAft>
                <a:spcPts val="3000"/>
              </a:spcAft>
              <a:buNone/>
              <a:defRPr sz="2400"/>
            </a:lvl4pPr>
            <a:lvl5pPr marL="0" indent="0">
              <a:spcAft>
                <a:spcPts val="3000"/>
              </a:spcAft>
              <a:buNone/>
              <a:defRPr sz="2400"/>
            </a:lvl5pPr>
          </a:lstStyle>
          <a:p>
            <a:pPr lvl="0"/>
            <a:r>
              <a:rPr lang="en-US" dirty="0"/>
              <a:t>Enter high-level agenda items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a:t>
            </a:r>
          </a:p>
        </p:txBody>
      </p:sp>
    </p:spTree>
    <p:extLst>
      <p:ext uri="{BB962C8B-B14F-4D97-AF65-F5344CB8AC3E}">
        <p14:creationId xmlns:p14="http://schemas.microsoft.com/office/powerpoint/2010/main" val="142579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BEE133-5D17-45D1-9DD7-8A373C1AB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p:txBody>
          <a:bodyPr/>
          <a:lstStyle>
            <a:lvl1pPr>
              <a:defRPr/>
            </a:lvl1pPr>
          </a:lstStyle>
          <a:p>
            <a:r>
              <a:rPr lang="en-US" dirty="0"/>
              <a:t>Title only layout with art</a:t>
            </a:r>
          </a:p>
        </p:txBody>
      </p:sp>
      <p:pic>
        <p:nvPicPr>
          <p:cNvPr id="7" name="Picture 6">
            <a:extLst>
              <a:ext uri="{FF2B5EF4-FFF2-40B4-BE49-F238E27FC236}">
                <a16:creationId xmlns:a16="http://schemas.microsoft.com/office/drawing/2014/main" id="{1D610BC5-035A-45BD-94E6-8833F60E8FC3}"/>
              </a:ext>
            </a:extLst>
          </p:cNvPr>
          <p:cNvPicPr>
            <a:picLocks noChangeAspect="1"/>
          </p:cNvPicPr>
          <p:nvPr userDrawn="1"/>
        </p:nvPicPr>
        <p:blipFill>
          <a:blip r:embed="rId3"/>
          <a:stretch>
            <a:fillRect/>
          </a:stretch>
        </p:blipFill>
        <p:spPr>
          <a:xfrm>
            <a:off x="0" y="1"/>
            <a:ext cx="80304" cy="6858000"/>
          </a:xfrm>
          <a:prstGeom prst="rect">
            <a:avLst/>
          </a:prstGeom>
        </p:spPr>
      </p:pic>
      <p:pic>
        <p:nvPicPr>
          <p:cNvPr id="8" name="Picture 7">
            <a:extLst>
              <a:ext uri="{FF2B5EF4-FFF2-40B4-BE49-F238E27FC236}">
                <a16:creationId xmlns:a16="http://schemas.microsoft.com/office/drawing/2014/main" id="{F6725A0F-8E04-4CA3-B0C5-359B32CA51A9}"/>
              </a:ext>
            </a:extLst>
          </p:cNvPr>
          <p:cNvPicPr>
            <a:picLocks noChangeAspect="1"/>
          </p:cNvPicPr>
          <p:nvPr userDrawn="1"/>
        </p:nvPicPr>
        <p:blipFill>
          <a:blip r:embed="rId4"/>
          <a:srcRect/>
          <a:stretch/>
        </p:blipFill>
        <p:spPr>
          <a:xfrm>
            <a:off x="402173" y="6412705"/>
            <a:ext cx="404768" cy="228600"/>
          </a:xfrm>
          <a:prstGeom prst="rect">
            <a:avLst/>
          </a:prstGeom>
        </p:spPr>
      </p:pic>
      <p:sp>
        <p:nvSpPr>
          <p:cNvPr id="9" name="TextBox 3">
            <a:extLst>
              <a:ext uri="{FF2B5EF4-FFF2-40B4-BE49-F238E27FC236}">
                <a16:creationId xmlns:a16="http://schemas.microsoft.com/office/drawing/2014/main" id="{2B78B4ED-351E-4292-9E58-C6ECCFABC42B}"/>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31654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381000" y="304800"/>
            <a:ext cx="11430000" cy="646331"/>
          </a:xfrm>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466213DF-CEC6-4F46-9CD4-5ED4A416AF59}"/>
              </a:ext>
            </a:extLst>
          </p:cNvPr>
          <p:cNvSpPr>
            <a:spLocks noGrp="1"/>
          </p:cNvSpPr>
          <p:nvPr>
            <p:ph type="body" sz="quarter" idx="10" hasCustomPrompt="1"/>
          </p:nvPr>
        </p:nvSpPr>
        <p:spPr>
          <a:xfrm>
            <a:off x="381000" y="977900"/>
            <a:ext cx="11430000" cy="258532"/>
          </a:xfrm>
        </p:spPr>
        <p:txBody>
          <a:bodyPr/>
          <a:lstStyle>
            <a:lvl1pPr marL="0" indent="0">
              <a:buNone/>
              <a:defRPr sz="1200" b="1" i="0" cap="all" spc="300" baseline="0">
                <a:solidFill>
                  <a:srgbClr val="31C8FF"/>
                </a:solidFill>
              </a:defRPr>
            </a:lvl1pPr>
          </a:lstStyle>
          <a:p>
            <a:pPr lvl="0"/>
            <a:r>
              <a:rPr lang="en-US" dirty="0"/>
              <a:t>Enter subtitle</a:t>
            </a:r>
          </a:p>
        </p:txBody>
      </p:sp>
    </p:spTree>
    <p:extLst>
      <p:ext uri="{BB962C8B-B14F-4D97-AF65-F5344CB8AC3E}">
        <p14:creationId xmlns:p14="http://schemas.microsoft.com/office/powerpoint/2010/main" val="102420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64" userDrawn="1">
          <p15:clr>
            <a:srgbClr val="9FCC3B"/>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3.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4B9D35E-D40C-4379-9E3A-608F2B945674}"/>
              </a:ext>
            </a:extLst>
          </p:cNvPr>
          <p:cNvPicPr>
            <a:picLocks noChangeAspect="1"/>
          </p:cNvPicPr>
          <p:nvPr userDrawn="1"/>
        </p:nvPicPr>
        <p:blipFill>
          <a:blip r:embed="rId3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381000" y="304800"/>
            <a:ext cx="11430000" cy="6463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380999" y="1485900"/>
            <a:ext cx="11429999" cy="2009781"/>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818714-7893-4A3A-9130-79EF6BF69A14}" type="datetimeFigureOut">
              <a:rPr lang="en-US" smtClean="0"/>
              <a:pPr/>
              <a:t>11/14/22</a:t>
            </a:fld>
            <a:endParaRPr lang="en-US" dirty="0"/>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8610600" y="69532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B4B8DE2-A4E8-46E4-8BBF-D75455EFF32C}" type="slidenum">
              <a:rPr lang="en-US" smtClean="0"/>
              <a:pPr/>
              <a:t>‹#›</a:t>
            </a:fld>
            <a:endParaRPr lang="en-US" dirty="0"/>
          </a:p>
        </p:txBody>
      </p:sp>
      <p:pic>
        <p:nvPicPr>
          <p:cNvPr id="11" name="Picture 10">
            <a:extLst>
              <a:ext uri="{FF2B5EF4-FFF2-40B4-BE49-F238E27FC236}">
                <a16:creationId xmlns:a16="http://schemas.microsoft.com/office/drawing/2014/main" id="{EF48DEFA-F6EC-4A9C-98D7-BB1ADB81D55C}"/>
              </a:ext>
            </a:extLst>
          </p:cNvPr>
          <p:cNvPicPr>
            <a:picLocks noChangeAspect="1"/>
          </p:cNvPicPr>
          <p:nvPr userDrawn="1"/>
        </p:nvPicPr>
        <p:blipFill>
          <a:blip r:embed="rId34"/>
          <a:stretch>
            <a:fillRect/>
          </a:stretch>
        </p:blipFill>
        <p:spPr>
          <a:xfrm>
            <a:off x="0" y="1"/>
            <a:ext cx="80304" cy="6858000"/>
          </a:xfrm>
          <a:prstGeom prst="rect">
            <a:avLst/>
          </a:prstGeom>
        </p:spPr>
      </p:pic>
      <p:pic>
        <p:nvPicPr>
          <p:cNvPr id="14" name="Picture 13">
            <a:extLst>
              <a:ext uri="{FF2B5EF4-FFF2-40B4-BE49-F238E27FC236}">
                <a16:creationId xmlns:a16="http://schemas.microsoft.com/office/drawing/2014/main" id="{F22AA5C4-C6BB-435E-BF9E-B1A294871A16}"/>
              </a:ext>
            </a:extLst>
          </p:cNvPr>
          <p:cNvPicPr>
            <a:picLocks noChangeAspect="1"/>
          </p:cNvPicPr>
          <p:nvPr userDrawn="1"/>
        </p:nvPicPr>
        <p:blipFill>
          <a:blip r:embed="rId35"/>
          <a:srcRect/>
          <a:stretch/>
        </p:blipFill>
        <p:spPr>
          <a:xfrm>
            <a:off x="402173" y="6412705"/>
            <a:ext cx="404768" cy="228600"/>
          </a:xfrm>
          <a:prstGeom prst="rect">
            <a:avLst/>
          </a:prstGeom>
        </p:spPr>
      </p:pic>
      <p:sp>
        <p:nvSpPr>
          <p:cNvPr id="15" name="TextBox 3">
            <a:extLst>
              <a:ext uri="{FF2B5EF4-FFF2-40B4-BE49-F238E27FC236}">
                <a16:creationId xmlns:a16="http://schemas.microsoft.com/office/drawing/2014/main" id="{E3D5AC02-352C-43C8-9E46-87CBFCCFC644}"/>
              </a:ext>
            </a:extLst>
          </p:cNvPr>
          <p:cNvSpPr txBox="1">
            <a:spLocks noChangeArrowheads="1"/>
          </p:cNvSpPr>
          <p:nvPr userDrawn="1"/>
        </p:nvSpPr>
        <p:spPr bwMode="white">
          <a:xfrm>
            <a:off x="1124821" y="6474053"/>
            <a:ext cx="3962400" cy="107722"/>
          </a:xfrm>
          <a:prstGeom prst="rect">
            <a:avLst/>
          </a:prstGeom>
          <a:noFill/>
          <a:ln>
            <a:noFill/>
          </a:ln>
        </p:spPr>
        <p:txBody>
          <a:bodyPr lIns="0" tIns="0" rIns="0" bIns="0">
            <a:spAutoFit/>
          </a:bodyPr>
          <a:lstStyle>
            <a:lvl1pPr>
              <a:defRPr>
                <a:solidFill>
                  <a:schemeClr val="tx1"/>
                </a:solidFill>
                <a:latin typeface="Amazon Ember" panose="020B0603020204020204" pitchFamily="34" charset="0"/>
              </a:defRPr>
            </a:lvl1pPr>
            <a:lvl2pPr marL="742950" indent="-285750">
              <a:defRPr>
                <a:solidFill>
                  <a:schemeClr val="tx1"/>
                </a:solidFill>
                <a:latin typeface="Amazon Ember" panose="020B0603020204020204" pitchFamily="34" charset="0"/>
              </a:defRPr>
            </a:lvl2pPr>
            <a:lvl3pPr marL="1143000" indent="-228600">
              <a:defRPr>
                <a:solidFill>
                  <a:schemeClr val="tx1"/>
                </a:solidFill>
                <a:latin typeface="Amazon Ember" panose="020B0603020204020204" pitchFamily="34" charset="0"/>
              </a:defRPr>
            </a:lvl3pPr>
            <a:lvl4pPr marL="1600200" indent="-228600">
              <a:defRPr>
                <a:solidFill>
                  <a:schemeClr val="tx1"/>
                </a:solidFill>
                <a:latin typeface="Amazon Ember" panose="020B0603020204020204" pitchFamily="34" charset="0"/>
              </a:defRPr>
            </a:lvl4pPr>
            <a:lvl5pPr marL="2057400" indent="-228600">
              <a:defRPr>
                <a:solidFill>
                  <a:schemeClr val="tx1"/>
                </a:solidFill>
                <a:latin typeface="Amazon Ember" panose="020B0603020204020204" pitchFamily="34" charset="0"/>
              </a:defRPr>
            </a:lvl5pPr>
            <a:lvl6pPr marL="2514600" indent="-228600" defTabSz="457200" fontAlgn="base">
              <a:spcBef>
                <a:spcPct val="0"/>
              </a:spcBef>
              <a:spcAft>
                <a:spcPct val="0"/>
              </a:spcAft>
              <a:defRPr>
                <a:solidFill>
                  <a:schemeClr val="tx1"/>
                </a:solidFill>
                <a:latin typeface="Amazon Ember" panose="020B0603020204020204" pitchFamily="34" charset="0"/>
              </a:defRPr>
            </a:lvl6pPr>
            <a:lvl7pPr marL="2971800" indent="-228600" defTabSz="457200" fontAlgn="base">
              <a:spcBef>
                <a:spcPct val="0"/>
              </a:spcBef>
              <a:spcAft>
                <a:spcPct val="0"/>
              </a:spcAft>
              <a:defRPr>
                <a:solidFill>
                  <a:schemeClr val="tx1"/>
                </a:solidFill>
                <a:latin typeface="Amazon Ember" panose="020B0603020204020204" pitchFamily="34" charset="0"/>
              </a:defRPr>
            </a:lvl7pPr>
            <a:lvl8pPr marL="3429000" indent="-228600" defTabSz="457200" fontAlgn="base">
              <a:spcBef>
                <a:spcPct val="0"/>
              </a:spcBef>
              <a:spcAft>
                <a:spcPct val="0"/>
              </a:spcAft>
              <a:defRPr>
                <a:solidFill>
                  <a:schemeClr val="tx1"/>
                </a:solidFill>
                <a:latin typeface="Amazon Ember" panose="020B0603020204020204" pitchFamily="34" charset="0"/>
              </a:defRPr>
            </a:lvl8pPr>
            <a:lvl9pPr marL="3886200" indent="-228600" defTabSz="457200" fontAlgn="base">
              <a:spcBef>
                <a:spcPct val="0"/>
              </a:spcBef>
              <a:spcAft>
                <a:spcPct val="0"/>
              </a:spcAft>
              <a:defRPr>
                <a:solidFill>
                  <a:schemeClr val="tx1"/>
                </a:solidFill>
                <a:latin typeface="Amazon Ember" panose="020B0603020204020204" pitchFamily="34" charset="0"/>
              </a:defRPr>
            </a:lvl9pPr>
          </a:lstStyle>
          <a:p>
            <a:pPr algn="l" defTabSz="1097212" eaLnBrk="1" fontAlgn="auto" hangingPunct="1">
              <a:spcBef>
                <a:spcPts val="0"/>
              </a:spcBef>
              <a:spcAft>
                <a:spcPts val="0"/>
              </a:spcAft>
              <a:defRPr/>
            </a:pPr>
            <a:r>
              <a:rPr lang="en-US" altLang="x-none" sz="7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2022, Amazon Web Services, Inc. or its affiliates. All rights reserved.</a:t>
            </a:r>
          </a:p>
        </p:txBody>
      </p:sp>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58" r:id="rId1"/>
    <p:sldLayoutId id="2147483649" r:id="rId2"/>
    <p:sldLayoutId id="2147483659" r:id="rId3"/>
    <p:sldLayoutId id="2147483660" r:id="rId4"/>
    <p:sldLayoutId id="2147483661" r:id="rId5"/>
    <p:sldLayoutId id="2147483654" r:id="rId6"/>
    <p:sldLayoutId id="2147483662" r:id="rId7"/>
    <p:sldLayoutId id="2147483663" r:id="rId8"/>
    <p:sldLayoutId id="2147483655" r:id="rId9"/>
    <p:sldLayoutId id="2147483650" r:id="rId10"/>
    <p:sldLayoutId id="2147483665" r:id="rId11"/>
    <p:sldLayoutId id="2147483664" r:id="rId12"/>
    <p:sldLayoutId id="2147483666" r:id="rId13"/>
    <p:sldLayoutId id="2147483667" r:id="rId14"/>
    <p:sldLayoutId id="2147483668" r:id="rId15"/>
    <p:sldLayoutId id="2147483669" r:id="rId16"/>
    <p:sldLayoutId id="2147483652" r:id="rId17"/>
    <p:sldLayoutId id="2147483670" r:id="rId18"/>
    <p:sldLayoutId id="2147483671" r:id="rId19"/>
    <p:sldLayoutId id="2147483672" r:id="rId20"/>
    <p:sldLayoutId id="2147483673" r:id="rId21"/>
    <p:sldLayoutId id="2147483651" r:id="rId22"/>
    <p:sldLayoutId id="2147483674" r:id="rId23"/>
    <p:sldLayoutId id="2147483675" r:id="rId24"/>
    <p:sldLayoutId id="2147483653" r:id="rId25"/>
    <p:sldLayoutId id="2147483656" r:id="rId26"/>
    <p:sldLayoutId id="2147483657" r:id="rId27"/>
    <p:sldLayoutId id="2147483695" r:id="rId28"/>
    <p:sldLayoutId id="2147483676" r:id="rId29"/>
    <p:sldLayoutId id="2147483677" r:id="rId30"/>
    <p:sldLayoutId id="2147483678"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000" b="1"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0" userDrawn="1">
          <p15:clr>
            <a:srgbClr val="F26B43"/>
          </p15:clr>
        </p15:guide>
        <p15:guide id="2" pos="7440" userDrawn="1">
          <p15:clr>
            <a:srgbClr val="F26B43"/>
          </p15:clr>
        </p15:guide>
        <p15:guide id="3" orient="horz" pos="192" userDrawn="1">
          <p15:clr>
            <a:srgbClr val="F26B43"/>
          </p15:clr>
        </p15:guide>
        <p15:guide id="4" orient="horz" pos="3936" userDrawn="1">
          <p15:clr>
            <a:srgbClr val="F26B43"/>
          </p15:clr>
        </p15:guide>
        <p15:guide id="5" orient="horz" pos="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3.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 Id="rId9" Type="http://schemas.openxmlformats.org/officeDocument/2006/relationships/comments" Target="../comments/commen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9.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comments" Target="../comments/commen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32.png"/><Relationship Id="rId7" Type="http://schemas.openxmlformats.org/officeDocument/2006/relationships/image" Target="../media/image25.png"/><Relationship Id="rId12" Type="http://schemas.openxmlformats.org/officeDocument/2006/relationships/image" Target="../media/image39.sv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38.png"/><Relationship Id="rId5" Type="http://schemas.openxmlformats.org/officeDocument/2006/relationships/image" Target="../media/image34.png"/><Relationship Id="rId10" Type="http://schemas.openxmlformats.org/officeDocument/2006/relationships/image" Target="../media/image37.svg"/><Relationship Id="rId4" Type="http://schemas.openxmlformats.org/officeDocument/2006/relationships/image" Target="../media/image33.sv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40.png"/><Relationship Id="rId5" Type="http://schemas.openxmlformats.org/officeDocument/2006/relationships/image" Target="../media/image22.sv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2.sv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2.tiff"/><Relationship Id="rId5" Type="http://schemas.openxmlformats.org/officeDocument/2006/relationships/image" Target="../media/image22.sv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9.png"/><Relationship Id="rId7"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31.svg"/><Relationship Id="rId10" Type="http://schemas.openxmlformats.org/officeDocument/2006/relationships/image" Target="../media/image44.png"/><Relationship Id="rId4" Type="http://schemas.openxmlformats.org/officeDocument/2006/relationships/image" Target="../media/image30.png"/><Relationship Id="rId9" Type="http://schemas.openxmlformats.org/officeDocument/2006/relationships/image" Target="../media/image22.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8.png"/><Relationship Id="rId7" Type="http://schemas.openxmlformats.org/officeDocument/2006/relationships/image" Target="../media/image46.sv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4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8.png"/><Relationship Id="rId7" Type="http://schemas.openxmlformats.org/officeDocument/2006/relationships/image" Target="../media/image46.sv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22.svg"/><Relationship Id="rId10" Type="http://schemas.openxmlformats.org/officeDocument/2006/relationships/image" Target="../media/image49.png"/><Relationship Id="rId4" Type="http://schemas.openxmlformats.org/officeDocument/2006/relationships/image" Target="../media/image21.png"/><Relationship Id="rId9" Type="http://schemas.openxmlformats.org/officeDocument/2006/relationships/image" Target="../media/image48.sv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comments" Target="../comments/comment7.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9.png"/><Relationship Id="rId7"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22.svg"/><Relationship Id="rId11" Type="http://schemas.openxmlformats.org/officeDocument/2006/relationships/image" Target="../media/image51.png"/><Relationship Id="rId5" Type="http://schemas.openxmlformats.org/officeDocument/2006/relationships/image" Target="../media/image21.png"/><Relationship Id="rId10" Type="http://schemas.openxmlformats.org/officeDocument/2006/relationships/image" Target="../media/image48.svg"/><Relationship Id="rId4" Type="http://schemas.openxmlformats.org/officeDocument/2006/relationships/image" Target="../media/image18.png"/><Relationship Id="rId9"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tiff"/><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comments" Target="../comments/comment8.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18" Type="http://schemas.openxmlformats.org/officeDocument/2006/relationships/image" Target="../media/image73.svg"/><Relationship Id="rId3" Type="http://schemas.openxmlformats.org/officeDocument/2006/relationships/image" Target="../media/image58.png"/><Relationship Id="rId21" Type="http://schemas.openxmlformats.org/officeDocument/2006/relationships/image" Target="../media/image75.png"/><Relationship Id="rId7" Type="http://schemas.openxmlformats.org/officeDocument/2006/relationships/image" Target="../media/image62.png"/><Relationship Id="rId12" Type="http://schemas.openxmlformats.org/officeDocument/2006/relationships/image" Target="../media/image67.svg"/><Relationship Id="rId17" Type="http://schemas.openxmlformats.org/officeDocument/2006/relationships/image" Target="../media/image72.png"/><Relationship Id="rId2" Type="http://schemas.openxmlformats.org/officeDocument/2006/relationships/notesSlide" Target="../notesSlides/notesSlide35.xml"/><Relationship Id="rId16" Type="http://schemas.openxmlformats.org/officeDocument/2006/relationships/image" Target="../media/image71.svg"/><Relationship Id="rId20" Type="http://schemas.microsoft.com/office/2007/relationships/hdphoto" Target="../media/hdphoto1.wdp"/><Relationship Id="rId1" Type="http://schemas.openxmlformats.org/officeDocument/2006/relationships/slideLayout" Target="../slideLayouts/slideLayout8.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svg"/><Relationship Id="rId19" Type="http://schemas.openxmlformats.org/officeDocument/2006/relationships/image" Target="../media/image74.png"/><Relationship Id="rId4" Type="http://schemas.openxmlformats.org/officeDocument/2006/relationships/image" Target="../media/image59.svg"/><Relationship Id="rId9" Type="http://schemas.openxmlformats.org/officeDocument/2006/relationships/image" Target="../media/image64.png"/><Relationship Id="rId14" Type="http://schemas.openxmlformats.org/officeDocument/2006/relationships/image" Target="../media/image69.svg"/><Relationship Id="rId22" Type="http://schemas.openxmlformats.org/officeDocument/2006/relationships/image" Target="../media/image76.svg"/></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7.emf"/><Relationship Id="rId7" Type="http://schemas.openxmlformats.org/officeDocument/2006/relationships/image" Target="../media/image79.sv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78.png"/><Relationship Id="rId11" Type="http://schemas.openxmlformats.org/officeDocument/2006/relationships/comments" Target="../comments/comment9.xml"/><Relationship Id="rId5" Type="http://schemas.openxmlformats.org/officeDocument/2006/relationships/image" Target="../media/image54.svg"/><Relationship Id="rId10" Type="http://schemas.openxmlformats.org/officeDocument/2006/relationships/image" Target="../media/image82.tiff"/><Relationship Id="rId4" Type="http://schemas.openxmlformats.org/officeDocument/2006/relationships/image" Target="../media/image53.png"/><Relationship Id="rId9"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comments" Target="../comments/comment10.xml"/><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85.png"/><Relationship Id="rId7"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88.svg"/><Relationship Id="rId4" Type="http://schemas.openxmlformats.org/officeDocument/2006/relationships/image" Target="../media/image86.svg"/><Relationship Id="rId9" Type="http://schemas.openxmlformats.org/officeDocument/2006/relationships/image" Target="../media/image87.png"/></Relationships>
</file>

<file path=ppt/slides/_rels/slide45.xml.rels><?xml version="1.0" encoding="UTF-8" standalone="yes"?>
<Relationships xmlns="http://schemas.openxmlformats.org/package/2006/relationships"><Relationship Id="rId8" Type="http://schemas.openxmlformats.org/officeDocument/2006/relationships/hyperlink" Target="https://bit.ly/3h4SPYu" TargetMode="External"/><Relationship Id="rId3" Type="http://schemas.openxmlformats.org/officeDocument/2006/relationships/image" Target="../media/image89.png"/><Relationship Id="rId7" Type="http://schemas.openxmlformats.org/officeDocument/2006/relationships/hyperlink" Target="https://bit.ly/3T652cN"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hyperlink" Target="https://aws.amazon.com/event-driven-architecture/" TargetMode="External"/><Relationship Id="rId5" Type="http://schemas.openxmlformats.org/officeDocument/2006/relationships/image" Target="../media/image91.png"/><Relationship Id="rId10" Type="http://schemas.openxmlformats.org/officeDocument/2006/relationships/image" Target="../media/image92.jpg"/><Relationship Id="rId4" Type="http://schemas.openxmlformats.org/officeDocument/2006/relationships/image" Target="../media/image90.png"/><Relationship Id="rId9" Type="http://schemas.openxmlformats.org/officeDocument/2006/relationships/hyperlink" Target="https://bit.ly/3DJvwem" TargetMode="External"/></Relationships>
</file>

<file path=ppt/slides/_rels/slide46.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comments" Target="../comments/commen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 name="TextBox 147"/>
          <p:cNvSpPr txBox="1"/>
          <p:nvPr/>
        </p:nvSpPr>
        <p:spPr>
          <a:xfrm>
            <a:off x="2685693" y="886792"/>
            <a:ext cx="2029402" cy="1573444"/>
          </a:xfrm>
          <a:prstGeom prst="rect">
            <a:avLst/>
          </a:prstGeom>
          <a:noFill/>
        </p:spPr>
        <p:txBody>
          <a:bodyPr wrap="none" lIns="152400" tIns="121920" rIns="152400" bIns="121920" rtlCol="0">
            <a:spAutoFit/>
          </a:bodyPr>
          <a:lstStyle/>
          <a:p>
            <a:pPr>
              <a:lnSpc>
                <a:spcPct val="90000"/>
              </a:lnSpc>
              <a:spcAft>
                <a:spcPts val="1500"/>
              </a:spcAft>
            </a:pPr>
            <a:r>
              <a:rPr lang="en-US" sz="9583" dirty="0">
                <a:solidFill>
                  <a:schemeClr val="accent3"/>
                </a:solidFill>
                <a:latin typeface="Amazon Ember Heavy" panose="020B0803020204020204" pitchFamily="34" charset="0"/>
                <a:ea typeface="Amazon Ember Heavy" panose="020B0803020204020204" pitchFamily="34" charset="0"/>
                <a:cs typeface="Amazon Ember Heavy" panose="020B0803020204020204" pitchFamily="34" charset="0"/>
              </a:rPr>
              <a:t>Hi!</a:t>
            </a:r>
          </a:p>
        </p:txBody>
      </p:sp>
      <p:sp>
        <p:nvSpPr>
          <p:cNvPr id="149" name="Rectangle 148"/>
          <p:cNvSpPr/>
          <p:nvPr/>
        </p:nvSpPr>
        <p:spPr>
          <a:xfrm>
            <a:off x="2808821" y="2055151"/>
            <a:ext cx="2024913" cy="461729"/>
          </a:xfrm>
          <a:prstGeom prst="rect">
            <a:avLst/>
          </a:prstGeom>
        </p:spPr>
        <p:txBody>
          <a:bodyPr wrap="none">
            <a:spAutoFit/>
          </a:bodyPr>
          <a:lstStyle/>
          <a:p>
            <a:pPr>
              <a:lnSpc>
                <a:spcPct val="90000"/>
              </a:lnSpc>
              <a:spcAft>
                <a:spcPts val="1500"/>
              </a:spcAft>
            </a:pPr>
            <a:r>
              <a:rPr lang="en-US" sz="2667" dirty="0">
                <a:gradFill>
                  <a:gsLst>
                    <a:gs pos="2917">
                      <a:srgbClr val="FFFFFF"/>
                    </a:gs>
                    <a:gs pos="30000">
                      <a:srgbClr val="FFFFFF"/>
                    </a:gs>
                  </a:gsLst>
                  <a:lin ang="5400000" scaled="0"/>
                </a:gradFill>
              </a:rPr>
              <a:t>I’m Archana</a:t>
            </a:r>
          </a:p>
        </p:txBody>
      </p:sp>
      <p:sp>
        <p:nvSpPr>
          <p:cNvPr id="53" name="Rectangular Callout 230">
            <a:extLst>
              <a:ext uri="{FF2B5EF4-FFF2-40B4-BE49-F238E27FC236}">
                <a16:creationId xmlns:a16="http://schemas.microsoft.com/office/drawing/2014/main" id="{F06319B7-5950-409C-9D06-9BCAE9A93AF5}"/>
              </a:ext>
            </a:extLst>
          </p:cNvPr>
          <p:cNvSpPr/>
          <p:nvPr/>
        </p:nvSpPr>
        <p:spPr bwMode="auto">
          <a:xfrm>
            <a:off x="10219885" y="1319641"/>
            <a:ext cx="1688523" cy="835700"/>
          </a:xfrm>
          <a:prstGeom prst="wedgeRectCallout">
            <a:avLst>
              <a:gd name="adj1" fmla="val -35045"/>
              <a:gd name="adj2" fmla="val 79662"/>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lnSpc>
                <a:spcPct val="90000"/>
              </a:lnSpc>
              <a:spcBef>
                <a:spcPct val="0"/>
              </a:spcBef>
              <a:spcAft>
                <a:spcPct val="0"/>
              </a:spcAft>
            </a:pP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For more details, see the comments on the slides (</a:t>
            </a:r>
            <a:r>
              <a:rPr lang="en-US" sz="1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Review</a:t>
            </a: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tab &gt; </a:t>
            </a:r>
            <a:r>
              <a:rPr lang="en-US" sz="1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Show Comments</a:t>
            </a:r>
            <a:r>
              <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p>
        </p:txBody>
      </p:sp>
      <p:sp>
        <p:nvSpPr>
          <p:cNvPr id="50" name="TextBox 49">
            <a:extLst>
              <a:ext uri="{FF2B5EF4-FFF2-40B4-BE49-F238E27FC236}">
                <a16:creationId xmlns:a16="http://schemas.microsoft.com/office/drawing/2014/main" id="{0C9CEE1B-4A8D-4D38-A97D-1BA3AA6D5CFE}"/>
              </a:ext>
            </a:extLst>
          </p:cNvPr>
          <p:cNvSpPr txBox="1"/>
          <p:nvPr/>
        </p:nvSpPr>
        <p:spPr>
          <a:xfrm>
            <a:off x="352330" y="3048862"/>
            <a:ext cx="5378514" cy="2435026"/>
          </a:xfrm>
          <a:prstGeom prst="rect">
            <a:avLst/>
          </a:prstGeom>
          <a:noFill/>
        </p:spPr>
        <p:txBody>
          <a:bodyPr wrap="square" lIns="152400" tIns="121920" rIns="152400" bIns="121920" rtlCol="0">
            <a:spAutoFit/>
          </a:bodyPr>
          <a:lstStyle/>
          <a:p>
            <a:pPr>
              <a:lnSpc>
                <a:spcPct val="90000"/>
              </a:lnSpc>
              <a:spcAft>
                <a:spcPts val="1000"/>
              </a:spcAft>
            </a:pPr>
            <a:r>
              <a:rPr lang="en-US" sz="1100" dirty="0">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I’m the contracted technical editor who reviewed this presentation. My role is to ensure the AWS event content is accessible, appropriate, and accurate. To that end, I’ve made some edits throughout your slide deck.</a:t>
            </a:r>
          </a:p>
          <a:p>
            <a:pPr>
              <a:lnSpc>
                <a:spcPct val="90000"/>
              </a:lnSpc>
              <a:spcAft>
                <a:spcPts val="1000"/>
              </a:spcAft>
            </a:pPr>
            <a:r>
              <a:rPr lang="en-US" sz="11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See the summary on the right for details on the edits.</a:t>
            </a:r>
          </a:p>
          <a:p>
            <a:pPr>
              <a:lnSpc>
                <a:spcPct val="90000"/>
              </a:lnSpc>
              <a:spcAft>
                <a:spcPts val="1000"/>
              </a:spcAft>
            </a:pPr>
            <a:r>
              <a:rPr lang="en-US" sz="1100" dirty="0">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If you have any questions or feedback, please feel free to reach out to the Event Content Editing team (event-content-editing@amazon.com).</a:t>
            </a:r>
          </a:p>
          <a:p>
            <a:pPr>
              <a:lnSpc>
                <a:spcPct val="90000"/>
              </a:lnSpc>
              <a:spcAft>
                <a:spcPts val="1000"/>
              </a:spcAft>
            </a:pPr>
            <a:r>
              <a:rPr lang="en-US" sz="1100" dirty="0">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This edited version is the one approved to present. If you need to make changes to the deck before presenting, please schedule an onsite speaker ready room (SRR) editing appointment when the form opens. The technical editing team will review the changes and add them to the controlled version of the deck. </a:t>
            </a:r>
          </a:p>
          <a:p>
            <a:pPr>
              <a:lnSpc>
                <a:spcPct val="90000"/>
              </a:lnSpc>
              <a:spcAft>
                <a:spcPts val="1000"/>
              </a:spcAft>
            </a:pPr>
            <a:r>
              <a:rPr lang="en-US" sz="1100" dirty="0">
                <a:gradFill>
                  <a:gsLst>
                    <a:gs pos="2917">
                      <a:schemeClr val="tx1"/>
                    </a:gs>
                    <a:gs pos="30000">
                      <a:schemeClr val="tx1"/>
                    </a:gs>
                  </a:gsLst>
                  <a:lin ang="5400000" scaled="0"/>
                </a:gradFill>
                <a:latin typeface="Amazon Ember" panose="020B0603020204020204" pitchFamily="34" charset="0"/>
                <a:ea typeface="Amazon Ember" panose="020B0603020204020204" pitchFamily="34" charset="0"/>
                <a:cs typeface="Amazon Ember" panose="020B0603020204020204" pitchFamily="34" charset="0"/>
              </a:rPr>
              <a:t>Thank you!</a:t>
            </a:r>
          </a:p>
        </p:txBody>
      </p:sp>
      <p:sp>
        <p:nvSpPr>
          <p:cNvPr id="52" name="Rectangle 51">
            <a:extLst>
              <a:ext uri="{FF2B5EF4-FFF2-40B4-BE49-F238E27FC236}">
                <a16:creationId xmlns:a16="http://schemas.microsoft.com/office/drawing/2014/main" id="{F4C7342D-9469-4544-BE7C-449CBD4EF469}"/>
              </a:ext>
            </a:extLst>
          </p:cNvPr>
          <p:cNvSpPr/>
          <p:nvPr/>
        </p:nvSpPr>
        <p:spPr bwMode="auto">
          <a:xfrm>
            <a:off x="6096000" y="4700932"/>
            <a:ext cx="5645728" cy="1547469"/>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lnSpc>
                <a:spcPct val="90000"/>
              </a:lnSpc>
              <a:spcBef>
                <a:spcPct val="0"/>
              </a:spcBef>
              <a:spcAft>
                <a:spcPts val="500"/>
              </a:spcAft>
            </a:pPr>
            <a:r>
              <a:rPr lang="en-US"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Little changes</a:t>
            </a:r>
          </a:p>
          <a:p>
            <a:pPr marL="285739" indent="-285739"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Corrected spelling, grammar, and punctuation</a:t>
            </a:r>
          </a:p>
          <a:p>
            <a:pPr marL="285739" indent="-285739"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Ensured correct AWS service names</a:t>
            </a:r>
          </a:p>
          <a:p>
            <a:pPr marL="285739" indent="-285739"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Applied consistent capitalization (sentence case)</a:t>
            </a:r>
          </a:p>
          <a:p>
            <a:pPr marL="285739" indent="-285739"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Applied the updated template, colors, layouts, and fonts</a:t>
            </a:r>
          </a:p>
          <a:p>
            <a:pPr marL="285739" indent="-285739"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Adjusted line weights to the minimum standard (1.5 pt)</a:t>
            </a:r>
          </a:p>
          <a:p>
            <a:pPr marL="285739" indent="-285739"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Adjusted font sizes to the minimum standard (12 pt), where possible</a:t>
            </a:r>
          </a:p>
          <a:p>
            <a:pPr marL="285739" indent="-285739"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Minor edits for AWS style</a:t>
            </a:r>
          </a:p>
        </p:txBody>
      </p:sp>
      <p:sp>
        <p:nvSpPr>
          <p:cNvPr id="54" name="Rectangle 53">
            <a:extLst>
              <a:ext uri="{FF2B5EF4-FFF2-40B4-BE49-F238E27FC236}">
                <a16:creationId xmlns:a16="http://schemas.microsoft.com/office/drawing/2014/main" id="{667F87E6-3876-4C8C-8A0E-E21E0CF862AE}"/>
              </a:ext>
            </a:extLst>
          </p:cNvPr>
          <p:cNvSpPr/>
          <p:nvPr/>
        </p:nvSpPr>
        <p:spPr bwMode="auto">
          <a:xfrm>
            <a:off x="6096000" y="2265815"/>
            <a:ext cx="5645728" cy="2330517"/>
          </a:xfrm>
          <a:prstGeom prst="rect">
            <a:avLst/>
          </a:pr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defTabSz="777029" fontAlgn="base">
              <a:lnSpc>
                <a:spcPct val="90000"/>
              </a:lnSpc>
              <a:spcBef>
                <a:spcPct val="0"/>
              </a:spcBef>
              <a:spcAft>
                <a:spcPts val="500"/>
              </a:spcAft>
            </a:pPr>
            <a:r>
              <a:rPr lang="en-US" dirty="0">
                <a:solidFill>
                  <a:schemeClr val="accent3"/>
                </a:solidFill>
                <a:latin typeface="Amazon Ember" panose="020B0603020204020204" pitchFamily="34" charset="0"/>
                <a:ea typeface="Amazon Ember" panose="020B0603020204020204" pitchFamily="34" charset="0"/>
                <a:cs typeface="Amazon Ember" panose="020B0603020204020204" pitchFamily="34" charset="0"/>
              </a:rPr>
              <a:t>Big changes</a:t>
            </a:r>
          </a:p>
          <a:p>
            <a:pPr marL="285739" indent="-285739"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Slides 18, 26, 33, 43 – The AWS service names have been edited to match the Service Names wiki. Please review to confirm that the intended services have been referenced. </a:t>
            </a:r>
          </a:p>
          <a:p>
            <a:pPr marL="285739" indent="-285739"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Slide 4 – The slide title has been adjusted to avoid repetitiveness.</a:t>
            </a:r>
          </a:p>
          <a:p>
            <a:pPr marL="285739" indent="-285739"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Slide 7 – I removed the double emoticons on this slide. </a:t>
            </a:r>
          </a:p>
          <a:p>
            <a:pPr marL="285739" indent="-285739"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Slide 8 – I edited the quote/affiliation on this slide for accuracy. Please consider if you need to include this quote as part of your slide content (see comment). I have hidden the slide and created a duplicate without the quote pending confirmation that you would still like to use it. </a:t>
            </a:r>
          </a:p>
          <a:p>
            <a:pPr marL="285739" indent="-285739"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Slide 14 – Please review the minor language change on this slide. Additionally, please confirm that the diagram labels are in the correct order (see comment).</a:t>
            </a:r>
          </a:p>
          <a:p>
            <a:pPr marL="285739" indent="-285739" defTabSz="777029" fontAlgn="base">
              <a:lnSpc>
                <a:spcPct val="90000"/>
              </a:lnSpc>
              <a:spcBef>
                <a:spcPct val="0"/>
              </a:spcBef>
              <a:spcAft>
                <a:spcPct val="0"/>
              </a:spcAft>
              <a:buClr>
                <a:schemeClr val="tx1"/>
              </a:buClr>
              <a:buFont typeface="Amazon Ember" panose="020B0603020204020204" pitchFamily="34" charset="0"/>
              <a:buChar char="•"/>
            </a:pPr>
            <a:r>
              <a:rPr lang="en-US" sz="110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Slide 31, 37, 38 – Please review comment regarding font size for screenshots.</a:t>
            </a:r>
          </a:p>
          <a:p>
            <a:pPr defTabSz="777029" fontAlgn="base">
              <a:lnSpc>
                <a:spcPct val="90000"/>
              </a:lnSpc>
              <a:spcBef>
                <a:spcPct val="0"/>
              </a:spcBef>
              <a:spcAft>
                <a:spcPct val="0"/>
              </a:spcAft>
            </a:pPr>
            <a:endParaRPr lang="en-US" dirty="0">
              <a:gradFill>
                <a:gsLst>
                  <a:gs pos="0">
                    <a:srgbClr val="FFFFFF"/>
                  </a:gs>
                  <a:gs pos="100000">
                    <a:srgbClr val="FFFFFF"/>
                  </a:gs>
                </a:gsLst>
                <a:lin ang="5400000" scaled="0"/>
              </a:gra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49" name="Rectangle 48">
            <a:extLst>
              <a:ext uri="{FF2B5EF4-FFF2-40B4-BE49-F238E27FC236}">
                <a16:creationId xmlns:a16="http://schemas.microsoft.com/office/drawing/2014/main" id="{ED23E855-9443-4FE9-96CF-793754BEB60C}"/>
              </a:ext>
            </a:extLst>
          </p:cNvPr>
          <p:cNvSpPr/>
          <p:nvPr/>
        </p:nvSpPr>
        <p:spPr bwMode="auto">
          <a:xfrm>
            <a:off x="0" y="0"/>
            <a:ext cx="12192000" cy="2704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r>
              <a:rPr lang="en-US" sz="1600" dirty="0">
                <a:solidFill>
                  <a:schemeClr val="bg1"/>
                </a:solidFill>
                <a:ea typeface="Amazon Ember" panose="020B0603020204020204" pitchFamily="34" charset="0"/>
                <a:cs typeface="Amazon Ember" panose="020B0603020204020204" pitchFamily="34" charset="0"/>
              </a:rPr>
              <a:t>REMOVE THIS SLIDE BEFORE PRESENTING</a:t>
            </a:r>
          </a:p>
        </p:txBody>
      </p:sp>
      <p:grpSp>
        <p:nvGrpSpPr>
          <p:cNvPr id="45" name="Group 44">
            <a:extLst>
              <a:ext uri="{FF2B5EF4-FFF2-40B4-BE49-F238E27FC236}">
                <a16:creationId xmlns:a16="http://schemas.microsoft.com/office/drawing/2014/main" id="{A21773EA-CC7A-445A-87F6-CA7513433547}"/>
              </a:ext>
            </a:extLst>
          </p:cNvPr>
          <p:cNvGrpSpPr>
            <a:grpSpLocks noChangeAspect="1"/>
          </p:cNvGrpSpPr>
          <p:nvPr/>
        </p:nvGrpSpPr>
        <p:grpSpPr>
          <a:xfrm>
            <a:off x="392156" y="725257"/>
            <a:ext cx="2147729" cy="2148339"/>
            <a:chOff x="647700" y="319756"/>
            <a:chExt cx="7450528" cy="7452644"/>
          </a:xfrm>
        </p:grpSpPr>
        <p:sp>
          <p:nvSpPr>
            <p:cNvPr id="46" name="Circle 2">
              <a:extLst>
                <a:ext uri="{FF2B5EF4-FFF2-40B4-BE49-F238E27FC236}">
                  <a16:creationId xmlns:a16="http://schemas.microsoft.com/office/drawing/2014/main" id="{B3CBF442-BE5C-432F-9545-8E97377F3317}"/>
                </a:ext>
              </a:extLst>
            </p:cNvPr>
            <p:cNvSpPr/>
            <p:nvPr/>
          </p:nvSpPr>
          <p:spPr>
            <a:xfrm>
              <a:off x="647700" y="319756"/>
              <a:ext cx="7450528" cy="74505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7" name="Freeform: Shape 166">
              <a:extLst>
                <a:ext uri="{FF2B5EF4-FFF2-40B4-BE49-F238E27FC236}">
                  <a16:creationId xmlns:a16="http://schemas.microsoft.com/office/drawing/2014/main" id="{5C2FFE44-EC9B-43C3-9EAD-4465DBF76BF6}"/>
                </a:ext>
              </a:extLst>
            </p:cNvPr>
            <p:cNvSpPr/>
            <p:nvPr/>
          </p:nvSpPr>
          <p:spPr>
            <a:xfrm>
              <a:off x="2449264" y="4242224"/>
              <a:ext cx="4025643" cy="3530176"/>
            </a:xfrm>
            <a:custGeom>
              <a:avLst/>
              <a:gdLst>
                <a:gd name="connsiteX0" fmla="*/ 1660969 w 2918809"/>
                <a:gd name="connsiteY0" fmla="*/ 0 h 2559571"/>
                <a:gd name="connsiteX1" fmla="*/ 1770237 w 2918809"/>
                <a:gd name="connsiteY1" fmla="*/ 598098 h 2559571"/>
                <a:gd name="connsiteX2" fmla="*/ 2057784 w 2918809"/>
                <a:gd name="connsiteY2" fmla="*/ 701615 h 2559571"/>
                <a:gd name="connsiteX3" fmla="*/ 2437346 w 2918809"/>
                <a:gd name="connsiteY3" fmla="*/ 948906 h 2559571"/>
                <a:gd name="connsiteX4" fmla="*/ 2661633 w 2918809"/>
                <a:gd name="connsiteY4" fmla="*/ 1201947 h 2559571"/>
                <a:gd name="connsiteX5" fmla="*/ 2736396 w 2918809"/>
                <a:gd name="connsiteY5" fmla="*/ 1334219 h 2559571"/>
                <a:gd name="connsiteX6" fmla="*/ 2918809 w 2918809"/>
                <a:gd name="connsiteY6" fmla="*/ 2088523 h 2559571"/>
                <a:gd name="connsiteX7" fmla="*/ 2905761 w 2918809"/>
                <a:gd name="connsiteY7" fmla="*/ 2098280 h 2559571"/>
                <a:gd name="connsiteX8" fmla="*/ 1395595 w 2918809"/>
                <a:gd name="connsiteY8" fmla="*/ 2559571 h 2559571"/>
                <a:gd name="connsiteX9" fmla="*/ 851245 w 2918809"/>
                <a:gd name="connsiteY9" fmla="*/ 2504696 h 2559571"/>
                <a:gd name="connsiteX10" fmla="*/ 642711 w 2918809"/>
                <a:gd name="connsiteY10" fmla="*/ 2451076 h 2559571"/>
                <a:gd name="connsiteX11" fmla="*/ 36339 w 2918809"/>
                <a:gd name="connsiteY11" fmla="*/ 2189959 h 2559571"/>
                <a:gd name="connsiteX12" fmla="*/ 0 w 2918809"/>
                <a:gd name="connsiteY12" fmla="*/ 2167883 h 2559571"/>
                <a:gd name="connsiteX13" fmla="*/ 33452 w 2918809"/>
                <a:gd name="connsiteY13" fmla="*/ 1978325 h 2559571"/>
                <a:gd name="connsiteX14" fmla="*/ 85211 w 2918809"/>
                <a:gd name="connsiteY14" fmla="*/ 1570008 h 2559571"/>
                <a:gd name="connsiteX15" fmla="*/ 159973 w 2918809"/>
                <a:gd name="connsiteY15" fmla="*/ 1328468 h 2559571"/>
                <a:gd name="connsiteX16" fmla="*/ 292245 w 2918809"/>
                <a:gd name="connsiteY16" fmla="*/ 1104181 h 2559571"/>
                <a:gd name="connsiteX17" fmla="*/ 625799 w 2918809"/>
                <a:gd name="connsiteY17" fmla="*/ 897147 h 2559571"/>
                <a:gd name="connsiteX18" fmla="*/ 1097377 w 2918809"/>
                <a:gd name="connsiteY18" fmla="*/ 644106 h 2559571"/>
                <a:gd name="connsiteX19" fmla="*/ 1108879 w 2918809"/>
                <a:gd name="connsiteY19" fmla="*/ 218536 h 25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18809" h="2559571">
                  <a:moveTo>
                    <a:pt x="1660969" y="0"/>
                  </a:moveTo>
                  <a:lnTo>
                    <a:pt x="1770237" y="598098"/>
                  </a:lnTo>
                  <a:lnTo>
                    <a:pt x="2057784" y="701615"/>
                  </a:lnTo>
                  <a:lnTo>
                    <a:pt x="2437346" y="948906"/>
                  </a:lnTo>
                  <a:lnTo>
                    <a:pt x="2661633" y="1201947"/>
                  </a:lnTo>
                  <a:lnTo>
                    <a:pt x="2736396" y="1334219"/>
                  </a:lnTo>
                  <a:lnTo>
                    <a:pt x="2918809" y="2088523"/>
                  </a:lnTo>
                  <a:lnTo>
                    <a:pt x="2905761" y="2098280"/>
                  </a:lnTo>
                  <a:cubicBezTo>
                    <a:pt x="2474675" y="2389515"/>
                    <a:pt x="1954995" y="2559571"/>
                    <a:pt x="1395595" y="2559571"/>
                  </a:cubicBezTo>
                  <a:cubicBezTo>
                    <a:pt x="1209129" y="2559571"/>
                    <a:pt x="1027075" y="2540676"/>
                    <a:pt x="851245" y="2504696"/>
                  </a:cubicBezTo>
                  <a:lnTo>
                    <a:pt x="642711" y="2451076"/>
                  </a:lnTo>
                  <a:lnTo>
                    <a:pt x="36339" y="2189959"/>
                  </a:lnTo>
                  <a:lnTo>
                    <a:pt x="0" y="2167883"/>
                  </a:lnTo>
                  <a:lnTo>
                    <a:pt x="33452" y="1978325"/>
                  </a:lnTo>
                  <a:lnTo>
                    <a:pt x="85211" y="1570008"/>
                  </a:lnTo>
                  <a:lnTo>
                    <a:pt x="159973" y="1328468"/>
                  </a:lnTo>
                  <a:cubicBezTo>
                    <a:pt x="204064" y="1253706"/>
                    <a:pt x="196396" y="1200509"/>
                    <a:pt x="292245" y="1104181"/>
                  </a:cubicBezTo>
                  <a:lnTo>
                    <a:pt x="625799" y="897147"/>
                  </a:lnTo>
                  <a:cubicBezTo>
                    <a:pt x="795932" y="817113"/>
                    <a:pt x="953124" y="771585"/>
                    <a:pt x="1097377" y="644106"/>
                  </a:cubicBezTo>
                  <a:cubicBezTo>
                    <a:pt x="1122777" y="502249"/>
                    <a:pt x="1105045" y="360393"/>
                    <a:pt x="1108879" y="218536"/>
                  </a:cubicBezTo>
                  <a:close/>
                </a:path>
              </a:pathLst>
            </a:custGeom>
            <a:solidFill>
              <a:srgbClr val="B48F7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dirty="0"/>
            </a:p>
          </p:txBody>
        </p:sp>
        <p:sp>
          <p:nvSpPr>
            <p:cNvPr id="48" name="Face">
              <a:extLst>
                <a:ext uri="{FF2B5EF4-FFF2-40B4-BE49-F238E27FC236}">
                  <a16:creationId xmlns:a16="http://schemas.microsoft.com/office/drawing/2014/main" id="{8FE4764A-7020-405B-8F10-8B45F0CB1726}"/>
                </a:ext>
              </a:extLst>
            </p:cNvPr>
            <p:cNvSpPr/>
            <p:nvPr/>
          </p:nvSpPr>
          <p:spPr>
            <a:xfrm>
              <a:off x="3167615" y="1505775"/>
              <a:ext cx="2006729" cy="3171862"/>
            </a:xfrm>
            <a:custGeom>
              <a:avLst/>
              <a:gdLst>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31320 w 1449237"/>
                <a:gd name="connsiteY9" fmla="*/ 2221302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31320 w 1449237"/>
                <a:gd name="connsiteY9" fmla="*/ 2221302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31320 w 1449237"/>
                <a:gd name="connsiteY9" fmla="*/ 2221302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31320 w 1449237"/>
                <a:gd name="connsiteY9" fmla="*/ 2221302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31320 w 1449237"/>
                <a:gd name="connsiteY9" fmla="*/ 2221302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31320 w 1449237"/>
                <a:gd name="connsiteY9" fmla="*/ 2221302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31320 w 1449237"/>
                <a:gd name="connsiteY9" fmla="*/ 2221302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31320 w 1449237"/>
                <a:gd name="connsiteY9" fmla="*/ 2221302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31320 w 1449237"/>
                <a:gd name="connsiteY9" fmla="*/ 2221302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31320 w 1449237"/>
                <a:gd name="connsiteY9" fmla="*/ 2221302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45697 w 1449237"/>
                <a:gd name="connsiteY9" fmla="*/ 2235679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94094 w 1449237"/>
                <a:gd name="connsiteY1" fmla="*/ 616788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45697 w 1449237"/>
                <a:gd name="connsiteY9" fmla="*/ 2235679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76842 w 1449237"/>
                <a:gd name="connsiteY1" fmla="*/ 622539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45697 w 1449237"/>
                <a:gd name="connsiteY9" fmla="*/ 2235679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76842 w 1449237"/>
                <a:gd name="connsiteY1" fmla="*/ 622539 h 2298939"/>
                <a:gd name="connsiteX2" fmla="*/ 112143 w 1449237"/>
                <a:gd name="connsiteY2" fmla="*/ 953219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45697 w 1449237"/>
                <a:gd name="connsiteY9" fmla="*/ 2235679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76842 w 1449237"/>
                <a:gd name="connsiteY1" fmla="*/ 622539 h 2298939"/>
                <a:gd name="connsiteX2" fmla="*/ 103517 w 1449237"/>
                <a:gd name="connsiteY2" fmla="*/ 956095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45697 w 1449237"/>
                <a:gd name="connsiteY9" fmla="*/ 2235679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3105 w 1449237"/>
                <a:gd name="connsiteY0" fmla="*/ 258792 h 2298939"/>
                <a:gd name="connsiteX1" fmla="*/ 176842 w 1449237"/>
                <a:gd name="connsiteY1" fmla="*/ 622539 h 2298939"/>
                <a:gd name="connsiteX2" fmla="*/ 103517 w 1449237"/>
                <a:gd name="connsiteY2" fmla="*/ 956095 h 2298939"/>
                <a:gd name="connsiteX3" fmla="*/ 43132 w 1449237"/>
                <a:gd name="connsiteY3" fmla="*/ 1302588 h 2298939"/>
                <a:gd name="connsiteX4" fmla="*/ 0 w 1449237"/>
                <a:gd name="connsiteY4" fmla="*/ 1505309 h 2298939"/>
                <a:gd name="connsiteX5" fmla="*/ 0 w 1449237"/>
                <a:gd name="connsiteY5" fmla="*/ 1595887 h 2298939"/>
                <a:gd name="connsiteX6" fmla="*/ 0 w 1449237"/>
                <a:gd name="connsiteY6" fmla="*/ 1699404 h 2298939"/>
                <a:gd name="connsiteX7" fmla="*/ 30192 w 1449237"/>
                <a:gd name="connsiteY7" fmla="*/ 1807234 h 2298939"/>
                <a:gd name="connsiteX8" fmla="*/ 232913 w 1449237"/>
                <a:gd name="connsiteY8" fmla="*/ 2044460 h 2298939"/>
                <a:gd name="connsiteX9" fmla="*/ 445697 w 1449237"/>
                <a:gd name="connsiteY9" fmla="*/ 2235679 h 2298939"/>
                <a:gd name="connsiteX10" fmla="*/ 586596 w 1449237"/>
                <a:gd name="connsiteY10" fmla="*/ 2298939 h 2298939"/>
                <a:gd name="connsiteX11" fmla="*/ 884207 w 1449237"/>
                <a:gd name="connsiteY11" fmla="*/ 2221302 h 2298939"/>
                <a:gd name="connsiteX12" fmla="*/ 1143000 w 1449237"/>
                <a:gd name="connsiteY12" fmla="*/ 2061713 h 2298939"/>
                <a:gd name="connsiteX13" fmla="*/ 1298275 w 1449237"/>
                <a:gd name="connsiteY13" fmla="*/ 1906437 h 2298939"/>
                <a:gd name="connsiteX14" fmla="*/ 1414732 w 1449237"/>
                <a:gd name="connsiteY14" fmla="*/ 1617453 h 2298939"/>
                <a:gd name="connsiteX15" fmla="*/ 1449237 w 1449237"/>
                <a:gd name="connsiteY15" fmla="*/ 1186132 h 2298939"/>
                <a:gd name="connsiteX16" fmla="*/ 1341407 w 1449237"/>
                <a:gd name="connsiteY16" fmla="*/ 211347 h 2298939"/>
                <a:gd name="connsiteX17" fmla="*/ 858328 w 1449237"/>
                <a:gd name="connsiteY17" fmla="*/ 0 h 2298939"/>
                <a:gd name="connsiteX18" fmla="*/ 431320 w 1449237"/>
                <a:gd name="connsiteY18" fmla="*/ 138022 h 2298939"/>
                <a:gd name="connsiteX19" fmla="*/ 263105 w 1449237"/>
                <a:gd name="connsiteY19" fmla="*/ 258792 h 2298939"/>
                <a:gd name="connsiteX0" fmla="*/ 268856 w 1454988"/>
                <a:gd name="connsiteY0" fmla="*/ 258792 h 2298939"/>
                <a:gd name="connsiteX1" fmla="*/ 182593 w 1454988"/>
                <a:gd name="connsiteY1" fmla="*/ 622539 h 2298939"/>
                <a:gd name="connsiteX2" fmla="*/ 109268 w 1454988"/>
                <a:gd name="connsiteY2" fmla="*/ 956095 h 2298939"/>
                <a:gd name="connsiteX3" fmla="*/ 48883 w 1454988"/>
                <a:gd name="connsiteY3" fmla="*/ 1302588 h 2298939"/>
                <a:gd name="connsiteX4" fmla="*/ 5751 w 1454988"/>
                <a:gd name="connsiteY4" fmla="*/ 1505309 h 2298939"/>
                <a:gd name="connsiteX5" fmla="*/ 0 w 1454988"/>
                <a:gd name="connsiteY5" fmla="*/ 1595887 h 2298939"/>
                <a:gd name="connsiteX6" fmla="*/ 5751 w 1454988"/>
                <a:gd name="connsiteY6" fmla="*/ 1699404 h 2298939"/>
                <a:gd name="connsiteX7" fmla="*/ 35943 w 1454988"/>
                <a:gd name="connsiteY7" fmla="*/ 1807234 h 2298939"/>
                <a:gd name="connsiteX8" fmla="*/ 238664 w 1454988"/>
                <a:gd name="connsiteY8" fmla="*/ 2044460 h 2298939"/>
                <a:gd name="connsiteX9" fmla="*/ 451448 w 1454988"/>
                <a:gd name="connsiteY9" fmla="*/ 2235679 h 2298939"/>
                <a:gd name="connsiteX10" fmla="*/ 592347 w 1454988"/>
                <a:gd name="connsiteY10" fmla="*/ 2298939 h 2298939"/>
                <a:gd name="connsiteX11" fmla="*/ 889958 w 1454988"/>
                <a:gd name="connsiteY11" fmla="*/ 2221302 h 2298939"/>
                <a:gd name="connsiteX12" fmla="*/ 1148751 w 1454988"/>
                <a:gd name="connsiteY12" fmla="*/ 2061713 h 2298939"/>
                <a:gd name="connsiteX13" fmla="*/ 1304026 w 1454988"/>
                <a:gd name="connsiteY13" fmla="*/ 1906437 h 2298939"/>
                <a:gd name="connsiteX14" fmla="*/ 1420483 w 1454988"/>
                <a:gd name="connsiteY14" fmla="*/ 1617453 h 2298939"/>
                <a:gd name="connsiteX15" fmla="*/ 1454988 w 1454988"/>
                <a:gd name="connsiteY15" fmla="*/ 1186132 h 2298939"/>
                <a:gd name="connsiteX16" fmla="*/ 1347158 w 1454988"/>
                <a:gd name="connsiteY16" fmla="*/ 211347 h 2298939"/>
                <a:gd name="connsiteX17" fmla="*/ 864079 w 1454988"/>
                <a:gd name="connsiteY17" fmla="*/ 0 h 2298939"/>
                <a:gd name="connsiteX18" fmla="*/ 437071 w 1454988"/>
                <a:gd name="connsiteY18" fmla="*/ 138022 h 2298939"/>
                <a:gd name="connsiteX19" fmla="*/ 268856 w 1454988"/>
                <a:gd name="connsiteY19" fmla="*/ 258792 h 2298939"/>
                <a:gd name="connsiteX0" fmla="*/ 268856 w 1454988"/>
                <a:gd name="connsiteY0" fmla="*/ 258792 h 2299774"/>
                <a:gd name="connsiteX1" fmla="*/ 182593 w 1454988"/>
                <a:gd name="connsiteY1" fmla="*/ 622539 h 2299774"/>
                <a:gd name="connsiteX2" fmla="*/ 109268 w 1454988"/>
                <a:gd name="connsiteY2" fmla="*/ 956095 h 2299774"/>
                <a:gd name="connsiteX3" fmla="*/ 48883 w 1454988"/>
                <a:gd name="connsiteY3" fmla="*/ 1302588 h 2299774"/>
                <a:gd name="connsiteX4" fmla="*/ 5751 w 1454988"/>
                <a:gd name="connsiteY4" fmla="*/ 1505309 h 2299774"/>
                <a:gd name="connsiteX5" fmla="*/ 0 w 1454988"/>
                <a:gd name="connsiteY5" fmla="*/ 1595887 h 2299774"/>
                <a:gd name="connsiteX6" fmla="*/ 5751 w 1454988"/>
                <a:gd name="connsiteY6" fmla="*/ 1699404 h 2299774"/>
                <a:gd name="connsiteX7" fmla="*/ 35943 w 1454988"/>
                <a:gd name="connsiteY7" fmla="*/ 1807234 h 2299774"/>
                <a:gd name="connsiteX8" fmla="*/ 238664 w 1454988"/>
                <a:gd name="connsiteY8" fmla="*/ 2044460 h 2299774"/>
                <a:gd name="connsiteX9" fmla="*/ 451448 w 1454988"/>
                <a:gd name="connsiteY9" fmla="*/ 2235679 h 2299774"/>
                <a:gd name="connsiteX10" fmla="*/ 592347 w 1454988"/>
                <a:gd name="connsiteY10" fmla="*/ 2298939 h 2299774"/>
                <a:gd name="connsiteX11" fmla="*/ 889958 w 1454988"/>
                <a:gd name="connsiteY11" fmla="*/ 2221302 h 2299774"/>
                <a:gd name="connsiteX12" fmla="*/ 1148751 w 1454988"/>
                <a:gd name="connsiteY12" fmla="*/ 2061713 h 2299774"/>
                <a:gd name="connsiteX13" fmla="*/ 1304026 w 1454988"/>
                <a:gd name="connsiteY13" fmla="*/ 1906437 h 2299774"/>
                <a:gd name="connsiteX14" fmla="*/ 1420483 w 1454988"/>
                <a:gd name="connsiteY14" fmla="*/ 1617453 h 2299774"/>
                <a:gd name="connsiteX15" fmla="*/ 1454988 w 1454988"/>
                <a:gd name="connsiteY15" fmla="*/ 1186132 h 2299774"/>
                <a:gd name="connsiteX16" fmla="*/ 1347158 w 1454988"/>
                <a:gd name="connsiteY16" fmla="*/ 211347 h 2299774"/>
                <a:gd name="connsiteX17" fmla="*/ 864079 w 1454988"/>
                <a:gd name="connsiteY17" fmla="*/ 0 h 2299774"/>
                <a:gd name="connsiteX18" fmla="*/ 437071 w 1454988"/>
                <a:gd name="connsiteY18" fmla="*/ 138022 h 2299774"/>
                <a:gd name="connsiteX19" fmla="*/ 268856 w 1454988"/>
                <a:gd name="connsiteY19" fmla="*/ 258792 h 229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54988" h="2299774">
                  <a:moveTo>
                    <a:pt x="268856" y="258792"/>
                  </a:moveTo>
                  <a:lnTo>
                    <a:pt x="182593" y="622539"/>
                  </a:lnTo>
                  <a:cubicBezTo>
                    <a:pt x="149525" y="741393"/>
                    <a:pt x="130834" y="845868"/>
                    <a:pt x="109268" y="956095"/>
                  </a:cubicBezTo>
                  <a:cubicBezTo>
                    <a:pt x="77639" y="1074468"/>
                    <a:pt x="69011" y="1187090"/>
                    <a:pt x="48883" y="1302588"/>
                  </a:cubicBezTo>
                  <a:lnTo>
                    <a:pt x="5751" y="1505309"/>
                  </a:lnTo>
                  <a:lnTo>
                    <a:pt x="0" y="1595887"/>
                  </a:lnTo>
                  <a:lnTo>
                    <a:pt x="5751" y="1699404"/>
                  </a:lnTo>
                  <a:lnTo>
                    <a:pt x="35943" y="1807234"/>
                  </a:lnTo>
                  <a:cubicBezTo>
                    <a:pt x="103517" y="1886309"/>
                    <a:pt x="145211" y="1965385"/>
                    <a:pt x="238664" y="2044460"/>
                  </a:cubicBezTo>
                  <a:cubicBezTo>
                    <a:pt x="319177" y="2143664"/>
                    <a:pt x="385312" y="2176732"/>
                    <a:pt x="451448" y="2235679"/>
                  </a:cubicBezTo>
                  <a:cubicBezTo>
                    <a:pt x="503207" y="2261558"/>
                    <a:pt x="508957" y="2275936"/>
                    <a:pt x="592347" y="2298939"/>
                  </a:cubicBezTo>
                  <a:cubicBezTo>
                    <a:pt x="763437" y="2307565"/>
                    <a:pt x="790754" y="2247181"/>
                    <a:pt x="889958" y="2221302"/>
                  </a:cubicBezTo>
                  <a:lnTo>
                    <a:pt x="1148751" y="2061713"/>
                  </a:lnTo>
                  <a:lnTo>
                    <a:pt x="1304026" y="1906437"/>
                  </a:lnTo>
                  <a:cubicBezTo>
                    <a:pt x="1400354" y="1801483"/>
                    <a:pt x="1381664" y="1713781"/>
                    <a:pt x="1420483" y="1617453"/>
                  </a:cubicBezTo>
                  <a:cubicBezTo>
                    <a:pt x="1431985" y="1473679"/>
                    <a:pt x="1452112" y="1378789"/>
                    <a:pt x="1454988" y="1186132"/>
                  </a:cubicBezTo>
                  <a:cubicBezTo>
                    <a:pt x="1444924" y="792193"/>
                    <a:pt x="1383101" y="536275"/>
                    <a:pt x="1347158" y="211347"/>
                  </a:cubicBezTo>
                  <a:lnTo>
                    <a:pt x="864079" y="0"/>
                  </a:lnTo>
                  <a:lnTo>
                    <a:pt x="437071" y="138022"/>
                  </a:lnTo>
                  <a:lnTo>
                    <a:pt x="268856" y="258792"/>
                  </a:lnTo>
                  <a:close/>
                </a:path>
              </a:pathLst>
            </a:custGeom>
            <a:solidFill>
              <a:srgbClr val="B48F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51" name="Freeform: Shape 18">
              <a:extLst>
                <a:ext uri="{FF2B5EF4-FFF2-40B4-BE49-F238E27FC236}">
                  <a16:creationId xmlns:a16="http://schemas.microsoft.com/office/drawing/2014/main" id="{C8FBB20B-3291-46A8-80D1-F78B20DFBD71}"/>
                </a:ext>
              </a:extLst>
            </p:cNvPr>
            <p:cNvSpPr/>
            <p:nvPr/>
          </p:nvSpPr>
          <p:spPr>
            <a:xfrm>
              <a:off x="3996869" y="4308441"/>
              <a:ext cx="803089" cy="618675"/>
            </a:xfrm>
            <a:custGeom>
              <a:avLst/>
              <a:gdLst>
                <a:gd name="connsiteX0" fmla="*/ 51759 w 582283"/>
                <a:gd name="connsiteY0" fmla="*/ 245852 h 448573"/>
                <a:gd name="connsiteX1" fmla="*/ 582283 w 582283"/>
                <a:gd name="connsiteY1" fmla="*/ 0 h 448573"/>
                <a:gd name="connsiteX2" fmla="*/ 530525 w 582283"/>
                <a:gd name="connsiteY2" fmla="*/ 280358 h 448573"/>
                <a:gd name="connsiteX3" fmla="*/ 0 w 582283"/>
                <a:gd name="connsiteY3" fmla="*/ 448573 h 448573"/>
                <a:gd name="connsiteX4" fmla="*/ 51759 w 582283"/>
                <a:gd name="connsiteY4" fmla="*/ 245852 h 448573"/>
                <a:gd name="connsiteX0" fmla="*/ 51759 w 582283"/>
                <a:gd name="connsiteY0" fmla="*/ 245852 h 448573"/>
                <a:gd name="connsiteX1" fmla="*/ 582283 w 582283"/>
                <a:gd name="connsiteY1" fmla="*/ 0 h 448573"/>
                <a:gd name="connsiteX2" fmla="*/ 530525 w 582283"/>
                <a:gd name="connsiteY2" fmla="*/ 280358 h 448573"/>
                <a:gd name="connsiteX3" fmla="*/ 0 w 582283"/>
                <a:gd name="connsiteY3" fmla="*/ 448573 h 448573"/>
                <a:gd name="connsiteX4" fmla="*/ 51759 w 582283"/>
                <a:gd name="connsiteY4" fmla="*/ 245852 h 448573"/>
                <a:gd name="connsiteX0" fmla="*/ 51759 w 582283"/>
                <a:gd name="connsiteY0" fmla="*/ 245852 h 448573"/>
                <a:gd name="connsiteX1" fmla="*/ 582283 w 582283"/>
                <a:gd name="connsiteY1" fmla="*/ 0 h 448573"/>
                <a:gd name="connsiteX2" fmla="*/ 530525 w 582283"/>
                <a:gd name="connsiteY2" fmla="*/ 280358 h 448573"/>
                <a:gd name="connsiteX3" fmla="*/ 0 w 582283"/>
                <a:gd name="connsiteY3" fmla="*/ 448573 h 448573"/>
                <a:gd name="connsiteX4" fmla="*/ 51759 w 582283"/>
                <a:gd name="connsiteY4" fmla="*/ 245852 h 448573"/>
                <a:gd name="connsiteX0" fmla="*/ 51759 w 582283"/>
                <a:gd name="connsiteY0" fmla="*/ 245852 h 448573"/>
                <a:gd name="connsiteX1" fmla="*/ 582283 w 582283"/>
                <a:gd name="connsiteY1" fmla="*/ 0 h 448573"/>
                <a:gd name="connsiteX2" fmla="*/ 530525 w 582283"/>
                <a:gd name="connsiteY2" fmla="*/ 280358 h 448573"/>
                <a:gd name="connsiteX3" fmla="*/ 0 w 582283"/>
                <a:gd name="connsiteY3" fmla="*/ 448573 h 448573"/>
                <a:gd name="connsiteX4" fmla="*/ 51759 w 582283"/>
                <a:gd name="connsiteY4" fmla="*/ 245852 h 448573"/>
                <a:gd name="connsiteX0" fmla="*/ 51759 w 582283"/>
                <a:gd name="connsiteY0" fmla="*/ 245852 h 448573"/>
                <a:gd name="connsiteX1" fmla="*/ 582283 w 582283"/>
                <a:gd name="connsiteY1" fmla="*/ 0 h 448573"/>
                <a:gd name="connsiteX2" fmla="*/ 530525 w 582283"/>
                <a:gd name="connsiteY2" fmla="*/ 280358 h 448573"/>
                <a:gd name="connsiteX3" fmla="*/ 0 w 582283"/>
                <a:gd name="connsiteY3" fmla="*/ 448573 h 448573"/>
                <a:gd name="connsiteX4" fmla="*/ 51759 w 582283"/>
                <a:gd name="connsiteY4" fmla="*/ 245852 h 448573"/>
                <a:gd name="connsiteX0" fmla="*/ 48883 w 582283"/>
                <a:gd name="connsiteY0" fmla="*/ 260230 h 448573"/>
                <a:gd name="connsiteX1" fmla="*/ 582283 w 582283"/>
                <a:gd name="connsiteY1" fmla="*/ 0 h 448573"/>
                <a:gd name="connsiteX2" fmla="*/ 530525 w 582283"/>
                <a:gd name="connsiteY2" fmla="*/ 280358 h 448573"/>
                <a:gd name="connsiteX3" fmla="*/ 0 w 582283"/>
                <a:gd name="connsiteY3" fmla="*/ 448573 h 448573"/>
                <a:gd name="connsiteX4" fmla="*/ 48883 w 582283"/>
                <a:gd name="connsiteY4" fmla="*/ 260230 h 448573"/>
                <a:gd name="connsiteX0" fmla="*/ 51758 w 582283"/>
                <a:gd name="connsiteY0" fmla="*/ 263105 h 448573"/>
                <a:gd name="connsiteX1" fmla="*/ 582283 w 582283"/>
                <a:gd name="connsiteY1" fmla="*/ 0 h 448573"/>
                <a:gd name="connsiteX2" fmla="*/ 530525 w 582283"/>
                <a:gd name="connsiteY2" fmla="*/ 280358 h 448573"/>
                <a:gd name="connsiteX3" fmla="*/ 0 w 582283"/>
                <a:gd name="connsiteY3" fmla="*/ 448573 h 448573"/>
                <a:gd name="connsiteX4" fmla="*/ 51758 w 582283"/>
                <a:gd name="connsiteY4" fmla="*/ 263105 h 448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2283" h="448573">
                  <a:moveTo>
                    <a:pt x="51758" y="263105"/>
                  </a:moveTo>
                  <a:cubicBezTo>
                    <a:pt x="257354" y="212784"/>
                    <a:pt x="339306" y="179717"/>
                    <a:pt x="582283" y="0"/>
                  </a:cubicBezTo>
                  <a:lnTo>
                    <a:pt x="530525" y="280358"/>
                  </a:lnTo>
                  <a:cubicBezTo>
                    <a:pt x="284672" y="409755"/>
                    <a:pt x="245853" y="422693"/>
                    <a:pt x="0" y="448573"/>
                  </a:cubicBezTo>
                  <a:lnTo>
                    <a:pt x="51758" y="263105"/>
                  </a:lnTo>
                  <a:close/>
                </a:path>
              </a:pathLst>
            </a:custGeom>
            <a:solidFill>
              <a:srgbClr val="A87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55" name="Oval 54">
              <a:extLst>
                <a:ext uri="{FF2B5EF4-FFF2-40B4-BE49-F238E27FC236}">
                  <a16:creationId xmlns:a16="http://schemas.microsoft.com/office/drawing/2014/main" id="{8664BB0E-14F4-492A-8FE4-AA12E27781BC}"/>
                </a:ext>
              </a:extLst>
            </p:cNvPr>
            <p:cNvSpPr/>
            <p:nvPr/>
          </p:nvSpPr>
          <p:spPr>
            <a:xfrm>
              <a:off x="3463071" y="2989011"/>
              <a:ext cx="265714" cy="26571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56" name="Oval 55">
              <a:extLst>
                <a:ext uri="{FF2B5EF4-FFF2-40B4-BE49-F238E27FC236}">
                  <a16:creationId xmlns:a16="http://schemas.microsoft.com/office/drawing/2014/main" id="{C90218A0-EEDB-45C7-9212-F832E576008B}"/>
                </a:ext>
              </a:extLst>
            </p:cNvPr>
            <p:cNvSpPr/>
            <p:nvPr/>
          </p:nvSpPr>
          <p:spPr>
            <a:xfrm>
              <a:off x="4418848" y="3131036"/>
              <a:ext cx="265714" cy="265714"/>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57" name="Freeform: Shape 12">
              <a:extLst>
                <a:ext uri="{FF2B5EF4-FFF2-40B4-BE49-F238E27FC236}">
                  <a16:creationId xmlns:a16="http://schemas.microsoft.com/office/drawing/2014/main" id="{E3C5EEFA-66F6-460F-BE32-9095FAE09D63}"/>
                </a:ext>
              </a:extLst>
            </p:cNvPr>
            <p:cNvSpPr/>
            <p:nvPr/>
          </p:nvSpPr>
          <p:spPr>
            <a:xfrm>
              <a:off x="3367891" y="2465458"/>
              <a:ext cx="352961" cy="198346"/>
            </a:xfrm>
            <a:custGeom>
              <a:avLst/>
              <a:gdLst>
                <a:gd name="connsiteX0" fmla="*/ 0 w 255917"/>
                <a:gd name="connsiteY0" fmla="*/ 143773 h 143773"/>
                <a:gd name="connsiteX1" fmla="*/ 255917 w 255917"/>
                <a:gd name="connsiteY1" fmla="*/ 57509 h 143773"/>
                <a:gd name="connsiteX2" fmla="*/ 120770 w 255917"/>
                <a:gd name="connsiteY2" fmla="*/ 0 h 143773"/>
                <a:gd name="connsiteX3" fmla="*/ 0 w 255917"/>
                <a:gd name="connsiteY3" fmla="*/ 143773 h 143773"/>
                <a:gd name="connsiteX0" fmla="*/ 0 w 255917"/>
                <a:gd name="connsiteY0" fmla="*/ 143773 h 143773"/>
                <a:gd name="connsiteX1" fmla="*/ 255917 w 255917"/>
                <a:gd name="connsiteY1" fmla="*/ 57509 h 143773"/>
                <a:gd name="connsiteX2" fmla="*/ 120770 w 255917"/>
                <a:gd name="connsiteY2" fmla="*/ 0 h 143773"/>
                <a:gd name="connsiteX3" fmla="*/ 0 w 255917"/>
                <a:gd name="connsiteY3" fmla="*/ 143773 h 143773"/>
                <a:gd name="connsiteX0" fmla="*/ 0 w 255917"/>
                <a:gd name="connsiteY0" fmla="*/ 143773 h 143773"/>
                <a:gd name="connsiteX1" fmla="*/ 255917 w 255917"/>
                <a:gd name="connsiteY1" fmla="*/ 57509 h 143773"/>
                <a:gd name="connsiteX2" fmla="*/ 120770 w 255917"/>
                <a:gd name="connsiteY2" fmla="*/ 0 h 143773"/>
                <a:gd name="connsiteX3" fmla="*/ 0 w 255917"/>
                <a:gd name="connsiteY3" fmla="*/ 143773 h 143773"/>
                <a:gd name="connsiteX0" fmla="*/ 0 w 255917"/>
                <a:gd name="connsiteY0" fmla="*/ 143790 h 143790"/>
                <a:gd name="connsiteX1" fmla="*/ 255917 w 255917"/>
                <a:gd name="connsiteY1" fmla="*/ 57526 h 143790"/>
                <a:gd name="connsiteX2" fmla="*/ 120770 w 255917"/>
                <a:gd name="connsiteY2" fmla="*/ 17 h 143790"/>
                <a:gd name="connsiteX3" fmla="*/ 0 w 255917"/>
                <a:gd name="connsiteY3" fmla="*/ 143790 h 143790"/>
                <a:gd name="connsiteX0" fmla="*/ 0 w 255917"/>
                <a:gd name="connsiteY0" fmla="*/ 143812 h 143812"/>
                <a:gd name="connsiteX1" fmla="*/ 255917 w 255917"/>
                <a:gd name="connsiteY1" fmla="*/ 57548 h 143812"/>
                <a:gd name="connsiteX2" fmla="*/ 120770 w 255917"/>
                <a:gd name="connsiteY2" fmla="*/ 39 h 143812"/>
                <a:gd name="connsiteX3" fmla="*/ 0 w 255917"/>
                <a:gd name="connsiteY3" fmla="*/ 143812 h 143812"/>
              </a:gdLst>
              <a:ahLst/>
              <a:cxnLst>
                <a:cxn ang="0">
                  <a:pos x="connsiteX0" y="connsiteY0"/>
                </a:cxn>
                <a:cxn ang="0">
                  <a:pos x="connsiteX1" y="connsiteY1"/>
                </a:cxn>
                <a:cxn ang="0">
                  <a:pos x="connsiteX2" y="connsiteY2"/>
                </a:cxn>
                <a:cxn ang="0">
                  <a:pos x="connsiteX3" y="connsiteY3"/>
                </a:cxn>
              </a:cxnLst>
              <a:rect l="l" t="t" r="r" b="b"/>
              <a:pathLst>
                <a:path w="255917" h="143812">
                  <a:moveTo>
                    <a:pt x="0" y="143812"/>
                  </a:moveTo>
                  <a:cubicBezTo>
                    <a:pt x="85306" y="115057"/>
                    <a:pt x="118852" y="57548"/>
                    <a:pt x="255917" y="57548"/>
                  </a:cubicBezTo>
                  <a:cubicBezTo>
                    <a:pt x="216619" y="15374"/>
                    <a:pt x="197449" y="-919"/>
                    <a:pt x="120770" y="39"/>
                  </a:cubicBezTo>
                  <a:cubicBezTo>
                    <a:pt x="80513" y="47963"/>
                    <a:pt x="43133" y="38379"/>
                    <a:pt x="0" y="143812"/>
                  </a:cubicBez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58" name="Freeform: Shape 13">
              <a:extLst>
                <a:ext uri="{FF2B5EF4-FFF2-40B4-BE49-F238E27FC236}">
                  <a16:creationId xmlns:a16="http://schemas.microsoft.com/office/drawing/2014/main" id="{F220EFEC-25AE-4AA7-BB84-350F99FFCCFF}"/>
                </a:ext>
              </a:extLst>
            </p:cNvPr>
            <p:cNvSpPr/>
            <p:nvPr/>
          </p:nvSpPr>
          <p:spPr>
            <a:xfrm>
              <a:off x="4581446" y="2667772"/>
              <a:ext cx="289900" cy="269679"/>
            </a:xfrm>
            <a:custGeom>
              <a:avLst/>
              <a:gdLst>
                <a:gd name="connsiteX0" fmla="*/ 0 w 209910"/>
                <a:gd name="connsiteY0" fmla="*/ 48883 h 195532"/>
                <a:gd name="connsiteX1" fmla="*/ 209910 w 209910"/>
                <a:gd name="connsiteY1" fmla="*/ 195532 h 195532"/>
                <a:gd name="connsiteX2" fmla="*/ 175404 w 209910"/>
                <a:gd name="connsiteY2" fmla="*/ 0 h 195532"/>
                <a:gd name="connsiteX3" fmla="*/ 0 w 209910"/>
                <a:gd name="connsiteY3" fmla="*/ 48883 h 195532"/>
                <a:gd name="connsiteX0" fmla="*/ 0 w 209910"/>
                <a:gd name="connsiteY0" fmla="*/ 48883 h 195532"/>
                <a:gd name="connsiteX1" fmla="*/ 209910 w 209910"/>
                <a:gd name="connsiteY1" fmla="*/ 195532 h 195532"/>
                <a:gd name="connsiteX2" fmla="*/ 175404 w 209910"/>
                <a:gd name="connsiteY2" fmla="*/ 0 h 195532"/>
                <a:gd name="connsiteX3" fmla="*/ 0 w 209910"/>
                <a:gd name="connsiteY3" fmla="*/ 48883 h 195532"/>
                <a:gd name="connsiteX0" fmla="*/ 0 w 209910"/>
                <a:gd name="connsiteY0" fmla="*/ 48883 h 195532"/>
                <a:gd name="connsiteX1" fmla="*/ 209910 w 209910"/>
                <a:gd name="connsiteY1" fmla="*/ 195532 h 195532"/>
                <a:gd name="connsiteX2" fmla="*/ 175404 w 209910"/>
                <a:gd name="connsiteY2" fmla="*/ 0 h 195532"/>
                <a:gd name="connsiteX3" fmla="*/ 0 w 209910"/>
                <a:gd name="connsiteY3" fmla="*/ 48883 h 195532"/>
                <a:gd name="connsiteX0" fmla="*/ 0 w 209910"/>
                <a:gd name="connsiteY0" fmla="*/ 48883 h 195532"/>
                <a:gd name="connsiteX1" fmla="*/ 209910 w 209910"/>
                <a:gd name="connsiteY1" fmla="*/ 195532 h 195532"/>
                <a:gd name="connsiteX2" fmla="*/ 175404 w 209910"/>
                <a:gd name="connsiteY2" fmla="*/ 0 h 195532"/>
                <a:gd name="connsiteX3" fmla="*/ 0 w 209910"/>
                <a:gd name="connsiteY3" fmla="*/ 48883 h 195532"/>
                <a:gd name="connsiteX0" fmla="*/ 0 w 209910"/>
                <a:gd name="connsiteY0" fmla="*/ 48883 h 195532"/>
                <a:gd name="connsiteX1" fmla="*/ 209910 w 209910"/>
                <a:gd name="connsiteY1" fmla="*/ 195532 h 195532"/>
                <a:gd name="connsiteX2" fmla="*/ 175404 w 209910"/>
                <a:gd name="connsiteY2" fmla="*/ 0 h 195532"/>
                <a:gd name="connsiteX3" fmla="*/ 0 w 209910"/>
                <a:gd name="connsiteY3" fmla="*/ 48883 h 195532"/>
                <a:gd name="connsiteX0" fmla="*/ 0 w 209910"/>
                <a:gd name="connsiteY0" fmla="*/ 48883 h 195532"/>
                <a:gd name="connsiteX1" fmla="*/ 209910 w 209910"/>
                <a:gd name="connsiteY1" fmla="*/ 195532 h 195532"/>
                <a:gd name="connsiteX2" fmla="*/ 175404 w 209910"/>
                <a:gd name="connsiteY2" fmla="*/ 0 h 195532"/>
                <a:gd name="connsiteX3" fmla="*/ 0 w 209910"/>
                <a:gd name="connsiteY3" fmla="*/ 48883 h 195532"/>
                <a:gd name="connsiteX0" fmla="*/ 0 w 209910"/>
                <a:gd name="connsiteY0" fmla="*/ 48883 h 195532"/>
                <a:gd name="connsiteX1" fmla="*/ 209910 w 209910"/>
                <a:gd name="connsiteY1" fmla="*/ 195532 h 195532"/>
                <a:gd name="connsiteX2" fmla="*/ 175404 w 209910"/>
                <a:gd name="connsiteY2" fmla="*/ 0 h 195532"/>
                <a:gd name="connsiteX3" fmla="*/ 0 w 209910"/>
                <a:gd name="connsiteY3" fmla="*/ 48883 h 195532"/>
                <a:gd name="connsiteX0" fmla="*/ 0 w 210193"/>
                <a:gd name="connsiteY0" fmla="*/ 48883 h 195532"/>
                <a:gd name="connsiteX1" fmla="*/ 209910 w 210193"/>
                <a:gd name="connsiteY1" fmla="*/ 195532 h 195532"/>
                <a:gd name="connsiteX2" fmla="*/ 175404 w 210193"/>
                <a:gd name="connsiteY2" fmla="*/ 0 h 195532"/>
                <a:gd name="connsiteX3" fmla="*/ 0 w 210193"/>
                <a:gd name="connsiteY3" fmla="*/ 48883 h 195532"/>
              </a:gdLst>
              <a:ahLst/>
              <a:cxnLst>
                <a:cxn ang="0">
                  <a:pos x="connsiteX0" y="connsiteY0"/>
                </a:cxn>
                <a:cxn ang="0">
                  <a:pos x="connsiteX1" y="connsiteY1"/>
                </a:cxn>
                <a:cxn ang="0">
                  <a:pos x="connsiteX2" y="connsiteY2"/>
                </a:cxn>
                <a:cxn ang="0">
                  <a:pos x="connsiteX3" y="connsiteY3"/>
                </a:cxn>
              </a:cxnLst>
              <a:rect l="l" t="t" r="r" b="b"/>
              <a:pathLst>
                <a:path w="210193" h="195532">
                  <a:moveTo>
                    <a:pt x="0" y="48883"/>
                  </a:moveTo>
                  <a:cubicBezTo>
                    <a:pt x="136106" y="48883"/>
                    <a:pt x="125563" y="80512"/>
                    <a:pt x="209910" y="195532"/>
                  </a:cubicBezTo>
                  <a:cubicBezTo>
                    <a:pt x="209910" y="95849"/>
                    <a:pt x="215661" y="65177"/>
                    <a:pt x="175404" y="0"/>
                  </a:cubicBezTo>
                  <a:cubicBezTo>
                    <a:pt x="45049" y="1917"/>
                    <a:pt x="67094" y="-10543"/>
                    <a:pt x="0" y="48883"/>
                  </a:cubicBez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59" name="Freeform: Shape 15">
              <a:extLst>
                <a:ext uri="{FF2B5EF4-FFF2-40B4-BE49-F238E27FC236}">
                  <a16:creationId xmlns:a16="http://schemas.microsoft.com/office/drawing/2014/main" id="{2C8AD850-8EE3-4957-8252-599B6DDB2A49}"/>
                </a:ext>
              </a:extLst>
            </p:cNvPr>
            <p:cNvSpPr/>
            <p:nvPr/>
          </p:nvSpPr>
          <p:spPr>
            <a:xfrm>
              <a:off x="3855693" y="3389560"/>
              <a:ext cx="103113" cy="210208"/>
            </a:xfrm>
            <a:custGeom>
              <a:avLst/>
              <a:gdLst>
                <a:gd name="connsiteX0" fmla="*/ 43132 w 74762"/>
                <a:gd name="connsiteY0" fmla="*/ 0 h 152413"/>
                <a:gd name="connsiteX1" fmla="*/ 28755 w 74762"/>
                <a:gd name="connsiteY1" fmla="*/ 11502 h 152413"/>
                <a:gd name="connsiteX2" fmla="*/ 23004 w 74762"/>
                <a:gd name="connsiteY2" fmla="*/ 23004 h 152413"/>
                <a:gd name="connsiteX3" fmla="*/ 11502 w 74762"/>
                <a:gd name="connsiteY3" fmla="*/ 40256 h 152413"/>
                <a:gd name="connsiteX4" fmla="*/ 5751 w 74762"/>
                <a:gd name="connsiteY4" fmla="*/ 51758 h 152413"/>
                <a:gd name="connsiteX5" fmla="*/ 0 w 74762"/>
                <a:gd name="connsiteY5" fmla="*/ 69011 h 152413"/>
                <a:gd name="connsiteX6" fmla="*/ 8626 w 74762"/>
                <a:gd name="connsiteY6" fmla="*/ 115019 h 152413"/>
                <a:gd name="connsiteX7" fmla="*/ 11502 w 74762"/>
                <a:gd name="connsiteY7" fmla="*/ 123645 h 152413"/>
                <a:gd name="connsiteX8" fmla="*/ 28755 w 74762"/>
                <a:gd name="connsiteY8" fmla="*/ 135147 h 152413"/>
                <a:gd name="connsiteX9" fmla="*/ 34506 w 74762"/>
                <a:gd name="connsiteY9" fmla="*/ 143773 h 152413"/>
                <a:gd name="connsiteX10" fmla="*/ 46007 w 74762"/>
                <a:gd name="connsiteY10" fmla="*/ 146649 h 152413"/>
                <a:gd name="connsiteX11" fmla="*/ 54634 w 74762"/>
                <a:gd name="connsiteY11" fmla="*/ 149524 h 152413"/>
                <a:gd name="connsiteX12" fmla="*/ 74762 w 74762"/>
                <a:gd name="connsiteY12" fmla="*/ 152400 h 152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762" h="152413">
                  <a:moveTo>
                    <a:pt x="43132" y="0"/>
                  </a:moveTo>
                  <a:cubicBezTo>
                    <a:pt x="38340" y="3834"/>
                    <a:pt x="32796" y="6883"/>
                    <a:pt x="28755" y="11502"/>
                  </a:cubicBezTo>
                  <a:cubicBezTo>
                    <a:pt x="25932" y="14728"/>
                    <a:pt x="25209" y="19328"/>
                    <a:pt x="23004" y="23004"/>
                  </a:cubicBezTo>
                  <a:cubicBezTo>
                    <a:pt x="19448" y="28931"/>
                    <a:pt x="14593" y="34074"/>
                    <a:pt x="11502" y="40256"/>
                  </a:cubicBezTo>
                  <a:cubicBezTo>
                    <a:pt x="9585" y="44090"/>
                    <a:pt x="7343" y="47778"/>
                    <a:pt x="5751" y="51758"/>
                  </a:cubicBezTo>
                  <a:cubicBezTo>
                    <a:pt x="3500" y="57387"/>
                    <a:pt x="0" y="69011"/>
                    <a:pt x="0" y="69011"/>
                  </a:cubicBezTo>
                  <a:cubicBezTo>
                    <a:pt x="5223" y="136926"/>
                    <a:pt x="-4633" y="88502"/>
                    <a:pt x="8626" y="115019"/>
                  </a:cubicBezTo>
                  <a:cubicBezTo>
                    <a:pt x="9982" y="117730"/>
                    <a:pt x="9359" y="121502"/>
                    <a:pt x="11502" y="123645"/>
                  </a:cubicBezTo>
                  <a:cubicBezTo>
                    <a:pt x="16390" y="128532"/>
                    <a:pt x="28755" y="135147"/>
                    <a:pt x="28755" y="135147"/>
                  </a:cubicBezTo>
                  <a:cubicBezTo>
                    <a:pt x="30672" y="138022"/>
                    <a:pt x="31631" y="141856"/>
                    <a:pt x="34506" y="143773"/>
                  </a:cubicBezTo>
                  <a:cubicBezTo>
                    <a:pt x="37794" y="145965"/>
                    <a:pt x="42207" y="145563"/>
                    <a:pt x="46007" y="146649"/>
                  </a:cubicBezTo>
                  <a:cubicBezTo>
                    <a:pt x="48922" y="147482"/>
                    <a:pt x="51693" y="148789"/>
                    <a:pt x="54634" y="149524"/>
                  </a:cubicBezTo>
                  <a:cubicBezTo>
                    <a:pt x="67642" y="152776"/>
                    <a:pt x="65398" y="152400"/>
                    <a:pt x="74762" y="152400"/>
                  </a:cubicBezTo>
                </a:path>
              </a:pathLst>
            </a:custGeom>
            <a:noFill/>
            <a:ln w="28575" cap="rnd">
              <a:solidFill>
                <a:srgbClr val="8F6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60" name="Freeform: Shape 164">
              <a:extLst>
                <a:ext uri="{FF2B5EF4-FFF2-40B4-BE49-F238E27FC236}">
                  <a16:creationId xmlns:a16="http://schemas.microsoft.com/office/drawing/2014/main" id="{9A9119B3-9E90-45A8-B998-42BAE3D1B33A}"/>
                </a:ext>
              </a:extLst>
            </p:cNvPr>
            <p:cNvSpPr/>
            <p:nvPr/>
          </p:nvSpPr>
          <p:spPr>
            <a:xfrm>
              <a:off x="2455007" y="6660411"/>
              <a:ext cx="777051" cy="858740"/>
            </a:xfrm>
            <a:custGeom>
              <a:avLst/>
              <a:gdLst>
                <a:gd name="connsiteX0" fmla="*/ 35036 w 563404"/>
                <a:gd name="connsiteY0" fmla="*/ 0 h 622633"/>
                <a:gd name="connsiteX1" fmla="*/ 563404 w 563404"/>
                <a:gd name="connsiteY1" fmla="*/ 226443 h 622633"/>
                <a:gd name="connsiteX2" fmla="*/ 418321 w 563404"/>
                <a:gd name="connsiteY2" fmla="*/ 622633 h 622633"/>
                <a:gd name="connsiteX3" fmla="*/ 340069 w 563404"/>
                <a:gd name="connsiteY3" fmla="*/ 593993 h 622633"/>
                <a:gd name="connsiteX4" fmla="*/ 103962 w 563404"/>
                <a:gd name="connsiteY4" fmla="*/ 480254 h 622633"/>
                <a:gd name="connsiteX5" fmla="*/ 0 w 563404"/>
                <a:gd name="connsiteY5" fmla="*/ 417095 h 622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404" h="622633">
                  <a:moveTo>
                    <a:pt x="35036" y="0"/>
                  </a:moveTo>
                  <a:lnTo>
                    <a:pt x="563404" y="226443"/>
                  </a:lnTo>
                  <a:lnTo>
                    <a:pt x="418321" y="622633"/>
                  </a:lnTo>
                  <a:lnTo>
                    <a:pt x="340069" y="593993"/>
                  </a:lnTo>
                  <a:cubicBezTo>
                    <a:pt x="259283" y="559823"/>
                    <a:pt x="180505" y="521835"/>
                    <a:pt x="103962" y="480254"/>
                  </a:cubicBezTo>
                  <a:lnTo>
                    <a:pt x="0" y="417095"/>
                  </a:lnTo>
                  <a:close/>
                </a:path>
              </a:pathLst>
            </a:custGeom>
            <a:solidFill>
              <a:srgbClr val="A87C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dirty="0"/>
            </a:p>
          </p:txBody>
        </p:sp>
        <p:sp>
          <p:nvSpPr>
            <p:cNvPr id="61" name="Freeform: Shape 110">
              <a:extLst>
                <a:ext uri="{FF2B5EF4-FFF2-40B4-BE49-F238E27FC236}">
                  <a16:creationId xmlns:a16="http://schemas.microsoft.com/office/drawing/2014/main" id="{37B69354-2BE1-4574-8DC4-7659F62CC783}"/>
                </a:ext>
              </a:extLst>
            </p:cNvPr>
            <p:cNvSpPr/>
            <p:nvPr/>
          </p:nvSpPr>
          <p:spPr>
            <a:xfrm>
              <a:off x="2533074" y="6413536"/>
              <a:ext cx="749548" cy="678163"/>
            </a:xfrm>
            <a:custGeom>
              <a:avLst/>
              <a:gdLst>
                <a:gd name="connsiteX0" fmla="*/ 17252 w 534837"/>
                <a:gd name="connsiteY0" fmla="*/ 0 h 491706"/>
                <a:gd name="connsiteX1" fmla="*/ 534837 w 534837"/>
                <a:gd name="connsiteY1" fmla="*/ 370936 h 491706"/>
                <a:gd name="connsiteX2" fmla="*/ 439947 w 534837"/>
                <a:gd name="connsiteY2" fmla="*/ 491706 h 491706"/>
                <a:gd name="connsiteX3" fmla="*/ 0 w 534837"/>
                <a:gd name="connsiteY3" fmla="*/ 163902 h 491706"/>
                <a:gd name="connsiteX4" fmla="*/ 17252 w 534837"/>
                <a:gd name="connsiteY4" fmla="*/ 0 h 491706"/>
                <a:gd name="connsiteX0" fmla="*/ 25879 w 543464"/>
                <a:gd name="connsiteY0" fmla="*/ 0 h 491706"/>
                <a:gd name="connsiteX1" fmla="*/ 543464 w 543464"/>
                <a:gd name="connsiteY1" fmla="*/ 370936 h 491706"/>
                <a:gd name="connsiteX2" fmla="*/ 448574 w 543464"/>
                <a:gd name="connsiteY2" fmla="*/ 491706 h 491706"/>
                <a:gd name="connsiteX3" fmla="*/ 0 w 543464"/>
                <a:gd name="connsiteY3" fmla="*/ 241540 h 491706"/>
                <a:gd name="connsiteX4" fmla="*/ 25879 w 543464"/>
                <a:gd name="connsiteY4" fmla="*/ 0 h 491706"/>
                <a:gd name="connsiteX0" fmla="*/ 25879 w 543464"/>
                <a:gd name="connsiteY0" fmla="*/ 0 h 491706"/>
                <a:gd name="connsiteX1" fmla="*/ 543464 w 543464"/>
                <a:gd name="connsiteY1" fmla="*/ 370936 h 491706"/>
                <a:gd name="connsiteX2" fmla="*/ 448574 w 543464"/>
                <a:gd name="connsiteY2" fmla="*/ 491706 h 491706"/>
                <a:gd name="connsiteX3" fmla="*/ 0 w 543464"/>
                <a:gd name="connsiteY3" fmla="*/ 241540 h 491706"/>
                <a:gd name="connsiteX4" fmla="*/ 25879 w 543464"/>
                <a:gd name="connsiteY4" fmla="*/ 0 h 491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4" h="491706">
                  <a:moveTo>
                    <a:pt x="25879" y="0"/>
                  </a:moveTo>
                  <a:lnTo>
                    <a:pt x="543464" y="370936"/>
                  </a:lnTo>
                  <a:lnTo>
                    <a:pt x="448574" y="491706"/>
                  </a:lnTo>
                  <a:cubicBezTo>
                    <a:pt x="299049" y="408317"/>
                    <a:pt x="204943" y="276438"/>
                    <a:pt x="0" y="241540"/>
                  </a:cubicBezTo>
                  <a:lnTo>
                    <a:pt x="25879" y="0"/>
                  </a:lnTo>
                  <a:close/>
                </a:path>
              </a:pathLst>
            </a:custGeom>
            <a:solidFill>
              <a:srgbClr val="8F67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62" name="Freeform: Shape 111">
              <a:extLst>
                <a:ext uri="{FF2B5EF4-FFF2-40B4-BE49-F238E27FC236}">
                  <a16:creationId xmlns:a16="http://schemas.microsoft.com/office/drawing/2014/main" id="{8AC13F47-D1E1-43D2-B37F-F964ED311053}"/>
                </a:ext>
              </a:extLst>
            </p:cNvPr>
            <p:cNvSpPr/>
            <p:nvPr/>
          </p:nvSpPr>
          <p:spPr>
            <a:xfrm>
              <a:off x="5864404" y="6359996"/>
              <a:ext cx="499700" cy="452110"/>
            </a:xfrm>
            <a:custGeom>
              <a:avLst/>
              <a:gdLst>
                <a:gd name="connsiteX0" fmla="*/ 0 w 362310"/>
                <a:gd name="connsiteY0" fmla="*/ 215660 h 327804"/>
                <a:gd name="connsiteX1" fmla="*/ 319178 w 362310"/>
                <a:gd name="connsiteY1" fmla="*/ 0 h 327804"/>
                <a:gd name="connsiteX2" fmla="*/ 362310 w 362310"/>
                <a:gd name="connsiteY2" fmla="*/ 219974 h 327804"/>
                <a:gd name="connsiteX3" fmla="*/ 34506 w 362310"/>
                <a:gd name="connsiteY3" fmla="*/ 327804 h 327804"/>
                <a:gd name="connsiteX4" fmla="*/ 0 w 362310"/>
                <a:gd name="connsiteY4" fmla="*/ 215660 h 327804"/>
                <a:gd name="connsiteX0" fmla="*/ 0 w 362310"/>
                <a:gd name="connsiteY0" fmla="*/ 215660 h 327804"/>
                <a:gd name="connsiteX1" fmla="*/ 319178 w 362310"/>
                <a:gd name="connsiteY1" fmla="*/ 0 h 327804"/>
                <a:gd name="connsiteX2" fmla="*/ 362310 w 362310"/>
                <a:gd name="connsiteY2" fmla="*/ 219974 h 327804"/>
                <a:gd name="connsiteX3" fmla="*/ 34506 w 362310"/>
                <a:gd name="connsiteY3" fmla="*/ 327804 h 327804"/>
                <a:gd name="connsiteX4" fmla="*/ 0 w 362310"/>
                <a:gd name="connsiteY4" fmla="*/ 215660 h 327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10" h="327804">
                  <a:moveTo>
                    <a:pt x="0" y="215660"/>
                  </a:moveTo>
                  <a:lnTo>
                    <a:pt x="319178" y="0"/>
                  </a:lnTo>
                  <a:lnTo>
                    <a:pt x="362310" y="219974"/>
                  </a:lnTo>
                  <a:cubicBezTo>
                    <a:pt x="176842" y="235135"/>
                    <a:pt x="143774" y="291861"/>
                    <a:pt x="34506" y="327804"/>
                  </a:cubicBezTo>
                  <a:lnTo>
                    <a:pt x="0" y="215660"/>
                  </a:lnTo>
                  <a:close/>
                </a:path>
              </a:pathLst>
            </a:custGeom>
            <a:solidFill>
              <a:srgbClr val="A87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63" name="Freeform: Shape 14">
              <a:extLst>
                <a:ext uri="{FF2B5EF4-FFF2-40B4-BE49-F238E27FC236}">
                  <a16:creationId xmlns:a16="http://schemas.microsoft.com/office/drawing/2014/main" id="{EA2C63E8-4EEF-471A-900F-8AA7914EC247}"/>
                </a:ext>
              </a:extLst>
            </p:cNvPr>
            <p:cNvSpPr/>
            <p:nvPr/>
          </p:nvSpPr>
          <p:spPr>
            <a:xfrm>
              <a:off x="3740682" y="3766320"/>
              <a:ext cx="495735" cy="293555"/>
            </a:xfrm>
            <a:custGeom>
              <a:avLst/>
              <a:gdLst>
                <a:gd name="connsiteX0" fmla="*/ 0 w 359434"/>
                <a:gd name="connsiteY0" fmla="*/ 11502 h 212785"/>
                <a:gd name="connsiteX1" fmla="*/ 161027 w 359434"/>
                <a:gd name="connsiteY1" fmla="*/ 97766 h 212785"/>
                <a:gd name="connsiteX2" fmla="*/ 359434 w 359434"/>
                <a:gd name="connsiteY2" fmla="*/ 0 h 212785"/>
                <a:gd name="connsiteX3" fmla="*/ 166778 w 359434"/>
                <a:gd name="connsiteY3" fmla="*/ 212785 h 212785"/>
                <a:gd name="connsiteX4" fmla="*/ 0 w 359434"/>
                <a:gd name="connsiteY4" fmla="*/ 11502 h 212785"/>
                <a:gd name="connsiteX0" fmla="*/ 0 w 359434"/>
                <a:gd name="connsiteY0" fmla="*/ 11502 h 212785"/>
                <a:gd name="connsiteX1" fmla="*/ 161027 w 359434"/>
                <a:gd name="connsiteY1" fmla="*/ 97766 h 212785"/>
                <a:gd name="connsiteX2" fmla="*/ 359434 w 359434"/>
                <a:gd name="connsiteY2" fmla="*/ 0 h 212785"/>
                <a:gd name="connsiteX3" fmla="*/ 166778 w 359434"/>
                <a:gd name="connsiteY3" fmla="*/ 212785 h 212785"/>
                <a:gd name="connsiteX4" fmla="*/ 0 w 359434"/>
                <a:gd name="connsiteY4" fmla="*/ 11502 h 212785"/>
                <a:gd name="connsiteX0" fmla="*/ 0 w 359434"/>
                <a:gd name="connsiteY0" fmla="*/ 11502 h 212785"/>
                <a:gd name="connsiteX1" fmla="*/ 161027 w 359434"/>
                <a:gd name="connsiteY1" fmla="*/ 97766 h 212785"/>
                <a:gd name="connsiteX2" fmla="*/ 359434 w 359434"/>
                <a:gd name="connsiteY2" fmla="*/ 0 h 212785"/>
                <a:gd name="connsiteX3" fmla="*/ 166778 w 359434"/>
                <a:gd name="connsiteY3" fmla="*/ 212785 h 212785"/>
                <a:gd name="connsiteX4" fmla="*/ 0 w 359434"/>
                <a:gd name="connsiteY4" fmla="*/ 11502 h 212785"/>
                <a:gd name="connsiteX0" fmla="*/ 0 w 359434"/>
                <a:gd name="connsiteY0" fmla="*/ 11502 h 212785"/>
                <a:gd name="connsiteX1" fmla="*/ 161027 w 359434"/>
                <a:gd name="connsiteY1" fmla="*/ 97766 h 212785"/>
                <a:gd name="connsiteX2" fmla="*/ 359434 w 359434"/>
                <a:gd name="connsiteY2" fmla="*/ 0 h 212785"/>
                <a:gd name="connsiteX3" fmla="*/ 166778 w 359434"/>
                <a:gd name="connsiteY3" fmla="*/ 212785 h 212785"/>
                <a:gd name="connsiteX4" fmla="*/ 0 w 359434"/>
                <a:gd name="connsiteY4" fmla="*/ 11502 h 212785"/>
                <a:gd name="connsiteX0" fmla="*/ 0 w 359434"/>
                <a:gd name="connsiteY0" fmla="*/ 11502 h 212785"/>
                <a:gd name="connsiteX1" fmla="*/ 161027 w 359434"/>
                <a:gd name="connsiteY1" fmla="*/ 97766 h 212785"/>
                <a:gd name="connsiteX2" fmla="*/ 359434 w 359434"/>
                <a:gd name="connsiteY2" fmla="*/ 0 h 212785"/>
                <a:gd name="connsiteX3" fmla="*/ 166778 w 359434"/>
                <a:gd name="connsiteY3" fmla="*/ 212785 h 212785"/>
                <a:gd name="connsiteX4" fmla="*/ 0 w 359434"/>
                <a:gd name="connsiteY4" fmla="*/ 11502 h 212785"/>
                <a:gd name="connsiteX0" fmla="*/ 0 w 359434"/>
                <a:gd name="connsiteY0" fmla="*/ 11502 h 212785"/>
                <a:gd name="connsiteX1" fmla="*/ 161027 w 359434"/>
                <a:gd name="connsiteY1" fmla="*/ 97766 h 212785"/>
                <a:gd name="connsiteX2" fmla="*/ 359434 w 359434"/>
                <a:gd name="connsiteY2" fmla="*/ 0 h 212785"/>
                <a:gd name="connsiteX3" fmla="*/ 166778 w 359434"/>
                <a:gd name="connsiteY3" fmla="*/ 212785 h 212785"/>
                <a:gd name="connsiteX4" fmla="*/ 0 w 359434"/>
                <a:gd name="connsiteY4" fmla="*/ 11502 h 212785"/>
                <a:gd name="connsiteX0" fmla="*/ 0 w 359434"/>
                <a:gd name="connsiteY0" fmla="*/ 11502 h 212785"/>
                <a:gd name="connsiteX1" fmla="*/ 161027 w 359434"/>
                <a:gd name="connsiteY1" fmla="*/ 97766 h 212785"/>
                <a:gd name="connsiteX2" fmla="*/ 359434 w 359434"/>
                <a:gd name="connsiteY2" fmla="*/ 0 h 212785"/>
                <a:gd name="connsiteX3" fmla="*/ 166778 w 359434"/>
                <a:gd name="connsiteY3" fmla="*/ 212785 h 212785"/>
                <a:gd name="connsiteX4" fmla="*/ 0 w 359434"/>
                <a:gd name="connsiteY4" fmla="*/ 11502 h 212785"/>
                <a:gd name="connsiteX0" fmla="*/ 0 w 359434"/>
                <a:gd name="connsiteY0" fmla="*/ 11502 h 227996"/>
                <a:gd name="connsiteX1" fmla="*/ 161027 w 359434"/>
                <a:gd name="connsiteY1" fmla="*/ 97766 h 227996"/>
                <a:gd name="connsiteX2" fmla="*/ 359434 w 359434"/>
                <a:gd name="connsiteY2" fmla="*/ 0 h 227996"/>
                <a:gd name="connsiteX3" fmla="*/ 166778 w 359434"/>
                <a:gd name="connsiteY3" fmla="*/ 212785 h 227996"/>
                <a:gd name="connsiteX4" fmla="*/ 0 w 359434"/>
                <a:gd name="connsiteY4" fmla="*/ 11502 h 227996"/>
                <a:gd name="connsiteX0" fmla="*/ 0 w 359434"/>
                <a:gd name="connsiteY0" fmla="*/ 11502 h 215180"/>
                <a:gd name="connsiteX1" fmla="*/ 161027 w 359434"/>
                <a:gd name="connsiteY1" fmla="*/ 97766 h 215180"/>
                <a:gd name="connsiteX2" fmla="*/ 359434 w 359434"/>
                <a:gd name="connsiteY2" fmla="*/ 0 h 215180"/>
                <a:gd name="connsiteX3" fmla="*/ 166778 w 359434"/>
                <a:gd name="connsiteY3" fmla="*/ 212785 h 215180"/>
                <a:gd name="connsiteX4" fmla="*/ 0 w 359434"/>
                <a:gd name="connsiteY4" fmla="*/ 11502 h 215180"/>
                <a:gd name="connsiteX0" fmla="*/ 0 w 359434"/>
                <a:gd name="connsiteY0" fmla="*/ 11502 h 212843"/>
                <a:gd name="connsiteX1" fmla="*/ 161027 w 359434"/>
                <a:gd name="connsiteY1" fmla="*/ 97766 h 212843"/>
                <a:gd name="connsiteX2" fmla="*/ 359434 w 359434"/>
                <a:gd name="connsiteY2" fmla="*/ 0 h 212843"/>
                <a:gd name="connsiteX3" fmla="*/ 166778 w 359434"/>
                <a:gd name="connsiteY3" fmla="*/ 212785 h 212843"/>
                <a:gd name="connsiteX4" fmla="*/ 0 w 359434"/>
                <a:gd name="connsiteY4" fmla="*/ 11502 h 212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434" h="212843">
                  <a:moveTo>
                    <a:pt x="0" y="11502"/>
                  </a:moveTo>
                  <a:cubicBezTo>
                    <a:pt x="53676" y="40257"/>
                    <a:pt x="90098" y="71886"/>
                    <a:pt x="161027" y="97766"/>
                  </a:cubicBezTo>
                  <a:cubicBezTo>
                    <a:pt x="230039" y="93932"/>
                    <a:pt x="293298" y="32589"/>
                    <a:pt x="359434" y="0"/>
                  </a:cubicBezTo>
                  <a:cubicBezTo>
                    <a:pt x="321094" y="93932"/>
                    <a:pt x="249688" y="215901"/>
                    <a:pt x="166778" y="212785"/>
                  </a:cubicBezTo>
                  <a:cubicBezTo>
                    <a:pt x="83868" y="209669"/>
                    <a:pt x="15336" y="81471"/>
                    <a:pt x="0" y="11502"/>
                  </a:cubicBezTo>
                  <a:close/>
                </a:path>
              </a:pathLst>
            </a:custGeom>
            <a:solidFill>
              <a:srgbClr val="AF3D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64" name="Freeform: Shape 165">
              <a:extLst>
                <a:ext uri="{FF2B5EF4-FFF2-40B4-BE49-F238E27FC236}">
                  <a16:creationId xmlns:a16="http://schemas.microsoft.com/office/drawing/2014/main" id="{9861FA4B-D747-4164-B0FA-8662BC9D1D1A}"/>
                </a:ext>
              </a:extLst>
            </p:cNvPr>
            <p:cNvSpPr/>
            <p:nvPr/>
          </p:nvSpPr>
          <p:spPr>
            <a:xfrm>
              <a:off x="2297106" y="5075058"/>
              <a:ext cx="4243482" cy="2697342"/>
            </a:xfrm>
            <a:custGeom>
              <a:avLst/>
              <a:gdLst>
                <a:gd name="connsiteX0" fmla="*/ 1892060 w 3076755"/>
                <a:gd name="connsiteY0" fmla="*/ 0 h 1955721"/>
                <a:gd name="connsiteX1" fmla="*/ 2513162 w 3076755"/>
                <a:gd name="connsiteY1" fmla="*/ 293298 h 1955721"/>
                <a:gd name="connsiteX2" fmla="*/ 3076755 w 3076755"/>
                <a:gd name="connsiteY2" fmla="*/ 810883 h 1955721"/>
                <a:gd name="connsiteX3" fmla="*/ 2904226 w 3076755"/>
                <a:gd name="connsiteY3" fmla="*/ 983412 h 1955721"/>
                <a:gd name="connsiteX4" fmla="*/ 2610928 w 3076755"/>
                <a:gd name="connsiteY4" fmla="*/ 1184695 h 1955721"/>
                <a:gd name="connsiteX5" fmla="*/ 2656266 w 3076755"/>
                <a:gd name="connsiteY5" fmla="*/ 1695775 h 1955721"/>
                <a:gd name="connsiteX6" fmla="*/ 2557275 w 3076755"/>
                <a:gd name="connsiteY6" fmla="*/ 1743462 h 1955721"/>
                <a:gd name="connsiteX7" fmla="*/ 1505916 w 3076755"/>
                <a:gd name="connsiteY7" fmla="*/ 1955721 h 1955721"/>
                <a:gd name="connsiteX8" fmla="*/ 702716 w 3076755"/>
                <a:gd name="connsiteY8" fmla="*/ 1834289 h 1955721"/>
                <a:gd name="connsiteX9" fmla="*/ 477143 w 3076755"/>
                <a:gd name="connsiteY9" fmla="*/ 1751728 h 1955721"/>
                <a:gd name="connsiteX10" fmla="*/ 615351 w 3076755"/>
                <a:gd name="connsiteY10" fmla="*/ 1328468 h 1955721"/>
                <a:gd name="connsiteX11" fmla="*/ 0 w 3076755"/>
                <a:gd name="connsiteY11" fmla="*/ 891396 h 1955721"/>
                <a:gd name="connsiteX12" fmla="*/ 557841 w 3076755"/>
                <a:gd name="connsiteY12" fmla="*/ 396815 h 1955721"/>
                <a:gd name="connsiteX13" fmla="*/ 1201947 w 3076755"/>
                <a:gd name="connsiteY13" fmla="*/ 40257 h 1955721"/>
                <a:gd name="connsiteX14" fmla="*/ 1892060 w 3076755"/>
                <a:gd name="connsiteY14" fmla="*/ 0 h 1955721"/>
                <a:gd name="connsiteX0" fmla="*/ 1892060 w 3076755"/>
                <a:gd name="connsiteY0" fmla="*/ 0 h 1955721"/>
                <a:gd name="connsiteX1" fmla="*/ 2513162 w 3076755"/>
                <a:gd name="connsiteY1" fmla="*/ 293298 h 1955721"/>
                <a:gd name="connsiteX2" fmla="*/ 3076755 w 3076755"/>
                <a:gd name="connsiteY2" fmla="*/ 810883 h 1955721"/>
                <a:gd name="connsiteX3" fmla="*/ 2904226 w 3076755"/>
                <a:gd name="connsiteY3" fmla="*/ 983412 h 1955721"/>
                <a:gd name="connsiteX4" fmla="*/ 2610928 w 3076755"/>
                <a:gd name="connsiteY4" fmla="*/ 1184695 h 1955721"/>
                <a:gd name="connsiteX5" fmla="*/ 2656266 w 3076755"/>
                <a:gd name="connsiteY5" fmla="*/ 1695775 h 1955721"/>
                <a:gd name="connsiteX6" fmla="*/ 2557275 w 3076755"/>
                <a:gd name="connsiteY6" fmla="*/ 1743462 h 1955721"/>
                <a:gd name="connsiteX7" fmla="*/ 1505916 w 3076755"/>
                <a:gd name="connsiteY7" fmla="*/ 1955721 h 1955721"/>
                <a:gd name="connsiteX8" fmla="*/ 702716 w 3076755"/>
                <a:gd name="connsiteY8" fmla="*/ 1834289 h 1955721"/>
                <a:gd name="connsiteX9" fmla="*/ 477143 w 3076755"/>
                <a:gd name="connsiteY9" fmla="*/ 1751728 h 1955721"/>
                <a:gd name="connsiteX10" fmla="*/ 615351 w 3076755"/>
                <a:gd name="connsiteY10" fmla="*/ 1328468 h 1955721"/>
                <a:gd name="connsiteX11" fmla="*/ 0 w 3076755"/>
                <a:gd name="connsiteY11" fmla="*/ 891396 h 1955721"/>
                <a:gd name="connsiteX12" fmla="*/ 557841 w 3076755"/>
                <a:gd name="connsiteY12" fmla="*/ 396815 h 1955721"/>
                <a:gd name="connsiteX13" fmla="*/ 1201947 w 3076755"/>
                <a:gd name="connsiteY13" fmla="*/ 40257 h 1955721"/>
                <a:gd name="connsiteX14" fmla="*/ 1892060 w 3076755"/>
                <a:gd name="connsiteY14" fmla="*/ 0 h 19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755" h="1955721">
                  <a:moveTo>
                    <a:pt x="1892060" y="0"/>
                  </a:moveTo>
                  <a:cubicBezTo>
                    <a:pt x="2179607" y="57510"/>
                    <a:pt x="2306128" y="195532"/>
                    <a:pt x="2513162" y="293298"/>
                  </a:cubicBezTo>
                  <a:cubicBezTo>
                    <a:pt x="2816045" y="419818"/>
                    <a:pt x="2888891" y="638355"/>
                    <a:pt x="3076755" y="810883"/>
                  </a:cubicBezTo>
                  <a:lnTo>
                    <a:pt x="2904226" y="983412"/>
                  </a:lnTo>
                  <a:lnTo>
                    <a:pt x="2610928" y="1184695"/>
                  </a:lnTo>
                  <a:lnTo>
                    <a:pt x="2656266" y="1695775"/>
                  </a:lnTo>
                  <a:lnTo>
                    <a:pt x="2557275" y="1743462"/>
                  </a:lnTo>
                  <a:cubicBezTo>
                    <a:pt x="2234129" y="1880141"/>
                    <a:pt x="1878849" y="1955721"/>
                    <a:pt x="1505916" y="1955721"/>
                  </a:cubicBezTo>
                  <a:cubicBezTo>
                    <a:pt x="1226216" y="1955721"/>
                    <a:pt x="956446" y="1913207"/>
                    <a:pt x="702716" y="1834289"/>
                  </a:cubicBezTo>
                  <a:lnTo>
                    <a:pt x="477143" y="1751728"/>
                  </a:lnTo>
                  <a:lnTo>
                    <a:pt x="615351" y="1328468"/>
                  </a:lnTo>
                  <a:lnTo>
                    <a:pt x="0" y="891396"/>
                  </a:lnTo>
                  <a:cubicBezTo>
                    <a:pt x="185947" y="726536"/>
                    <a:pt x="233871" y="578928"/>
                    <a:pt x="557841" y="396815"/>
                  </a:cubicBezTo>
                  <a:cubicBezTo>
                    <a:pt x="763916" y="271492"/>
                    <a:pt x="987245" y="159110"/>
                    <a:pt x="1201947" y="40257"/>
                  </a:cubicBezTo>
                  <a:cubicBezTo>
                    <a:pt x="1357222" y="291381"/>
                    <a:pt x="1696528" y="358475"/>
                    <a:pt x="189206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dirty="0"/>
            </a:p>
          </p:txBody>
        </p:sp>
        <p:sp>
          <p:nvSpPr>
            <p:cNvPr id="65" name="Oval 64">
              <a:extLst>
                <a:ext uri="{FF2B5EF4-FFF2-40B4-BE49-F238E27FC236}">
                  <a16:creationId xmlns:a16="http://schemas.microsoft.com/office/drawing/2014/main" id="{35A4A309-CF54-4A9B-8469-4657891B45F2}"/>
                </a:ext>
              </a:extLst>
            </p:cNvPr>
            <p:cNvSpPr/>
            <p:nvPr/>
          </p:nvSpPr>
          <p:spPr>
            <a:xfrm rot="560561">
              <a:off x="3186931" y="3277671"/>
              <a:ext cx="485111" cy="329373"/>
            </a:xfrm>
            <a:prstGeom prst="ellipse">
              <a:avLst/>
            </a:prstGeom>
            <a:solidFill>
              <a:srgbClr val="FF7C8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66" name="Hair base">
              <a:extLst>
                <a:ext uri="{FF2B5EF4-FFF2-40B4-BE49-F238E27FC236}">
                  <a16:creationId xmlns:a16="http://schemas.microsoft.com/office/drawing/2014/main" id="{2A467606-13F0-435C-ACFA-78910C509F81}"/>
                </a:ext>
              </a:extLst>
            </p:cNvPr>
            <p:cNvSpPr/>
            <p:nvPr/>
          </p:nvSpPr>
          <p:spPr>
            <a:xfrm>
              <a:off x="2921580" y="1111328"/>
              <a:ext cx="3462992" cy="4552663"/>
            </a:xfrm>
            <a:custGeom>
              <a:avLst/>
              <a:gdLst>
                <a:gd name="connsiteX0" fmla="*/ 707366 w 2432649"/>
                <a:gd name="connsiteY0" fmla="*/ 530525 h 3295291"/>
                <a:gd name="connsiteX1" fmla="*/ 1509623 w 2432649"/>
                <a:gd name="connsiteY1" fmla="*/ 1419046 h 3295291"/>
                <a:gd name="connsiteX2" fmla="*/ 1565695 w 2432649"/>
                <a:gd name="connsiteY2" fmla="*/ 1824487 h 3295291"/>
                <a:gd name="connsiteX3" fmla="*/ 1492370 w 2432649"/>
                <a:gd name="connsiteY3" fmla="*/ 2104846 h 3295291"/>
                <a:gd name="connsiteX4" fmla="*/ 1285336 w 2432649"/>
                <a:gd name="connsiteY4" fmla="*/ 2316193 h 3295291"/>
                <a:gd name="connsiteX5" fmla="*/ 1039483 w 2432649"/>
                <a:gd name="connsiteY5" fmla="*/ 3239219 h 3295291"/>
                <a:gd name="connsiteX6" fmla="*/ 1224951 w 2432649"/>
                <a:gd name="connsiteY6" fmla="*/ 3178834 h 3295291"/>
                <a:gd name="connsiteX7" fmla="*/ 1224951 w 2432649"/>
                <a:gd name="connsiteY7" fmla="*/ 3256472 h 3295291"/>
                <a:gd name="connsiteX8" fmla="*/ 1466491 w 2432649"/>
                <a:gd name="connsiteY8" fmla="*/ 3140015 h 3295291"/>
                <a:gd name="connsiteX9" fmla="*/ 1419046 w 2432649"/>
                <a:gd name="connsiteY9" fmla="*/ 3295291 h 3295291"/>
                <a:gd name="connsiteX10" fmla="*/ 1639019 w 2432649"/>
                <a:gd name="connsiteY10" fmla="*/ 3148642 h 3295291"/>
                <a:gd name="connsiteX11" fmla="*/ 1626080 w 2432649"/>
                <a:gd name="connsiteY11" fmla="*/ 3269412 h 3295291"/>
                <a:gd name="connsiteX12" fmla="*/ 1880559 w 2432649"/>
                <a:gd name="connsiteY12" fmla="*/ 3122763 h 3295291"/>
                <a:gd name="connsiteX13" fmla="*/ 1962510 w 2432649"/>
                <a:gd name="connsiteY13" fmla="*/ 3135702 h 3295291"/>
                <a:gd name="connsiteX14" fmla="*/ 2208363 w 2432649"/>
                <a:gd name="connsiteY14" fmla="*/ 2920042 h 3295291"/>
                <a:gd name="connsiteX15" fmla="*/ 2147978 w 2432649"/>
                <a:gd name="connsiteY15" fmla="*/ 3096883 h 3295291"/>
                <a:gd name="connsiteX16" fmla="*/ 2221302 w 2432649"/>
                <a:gd name="connsiteY16" fmla="*/ 3027872 h 3295291"/>
                <a:gd name="connsiteX17" fmla="*/ 2432649 w 2432649"/>
                <a:gd name="connsiteY17" fmla="*/ 2117785 h 3295291"/>
                <a:gd name="connsiteX18" fmla="*/ 2376578 w 2432649"/>
                <a:gd name="connsiteY18" fmla="*/ 1043796 h 3295291"/>
                <a:gd name="connsiteX19" fmla="*/ 1858993 w 2432649"/>
                <a:gd name="connsiteY19" fmla="*/ 159589 h 3295291"/>
                <a:gd name="connsiteX20" fmla="*/ 1181819 w 2432649"/>
                <a:gd name="connsiteY20" fmla="*/ 0 h 3295291"/>
                <a:gd name="connsiteX21" fmla="*/ 651295 w 2432649"/>
                <a:gd name="connsiteY21" fmla="*/ 150963 h 3295291"/>
                <a:gd name="connsiteX22" fmla="*/ 185468 w 2432649"/>
                <a:gd name="connsiteY22" fmla="*/ 703053 h 3295291"/>
                <a:gd name="connsiteX23" fmla="*/ 0 w 2432649"/>
                <a:gd name="connsiteY23" fmla="*/ 1367287 h 3295291"/>
                <a:gd name="connsiteX24" fmla="*/ 4313 w 2432649"/>
                <a:gd name="connsiteY24" fmla="*/ 2247181 h 3295291"/>
                <a:gd name="connsiteX25" fmla="*/ 25880 w 2432649"/>
                <a:gd name="connsiteY25" fmla="*/ 2674189 h 3295291"/>
                <a:gd name="connsiteX26" fmla="*/ 94891 w 2432649"/>
                <a:gd name="connsiteY26" fmla="*/ 2790646 h 3295291"/>
                <a:gd name="connsiteX27" fmla="*/ 21566 w 2432649"/>
                <a:gd name="connsiteY27" fmla="*/ 3083944 h 3295291"/>
                <a:gd name="connsiteX28" fmla="*/ 168215 w 2432649"/>
                <a:gd name="connsiteY28" fmla="*/ 2881223 h 3295291"/>
                <a:gd name="connsiteX29" fmla="*/ 116457 w 2432649"/>
                <a:gd name="connsiteY29" fmla="*/ 3092570 h 3295291"/>
                <a:gd name="connsiteX30" fmla="*/ 362310 w 2432649"/>
                <a:gd name="connsiteY30" fmla="*/ 3062378 h 3295291"/>
                <a:gd name="connsiteX31" fmla="*/ 534838 w 2432649"/>
                <a:gd name="connsiteY31" fmla="*/ 3010619 h 3295291"/>
                <a:gd name="connsiteX32" fmla="*/ 685800 w 2432649"/>
                <a:gd name="connsiteY32" fmla="*/ 2971800 h 3295291"/>
                <a:gd name="connsiteX33" fmla="*/ 789317 w 2432649"/>
                <a:gd name="connsiteY33" fmla="*/ 2898476 h 3295291"/>
                <a:gd name="connsiteX34" fmla="*/ 836763 w 2432649"/>
                <a:gd name="connsiteY34" fmla="*/ 2557732 h 3295291"/>
                <a:gd name="connsiteX35" fmla="*/ 720306 w 2432649"/>
                <a:gd name="connsiteY35" fmla="*/ 2566359 h 3295291"/>
                <a:gd name="connsiteX36" fmla="*/ 181155 w 2432649"/>
                <a:gd name="connsiteY36" fmla="*/ 2057400 h 3295291"/>
                <a:gd name="connsiteX37" fmla="*/ 172529 w 2432649"/>
                <a:gd name="connsiteY37" fmla="*/ 1811547 h 3295291"/>
                <a:gd name="connsiteX38" fmla="*/ 336430 w 2432649"/>
                <a:gd name="connsiteY38" fmla="*/ 957532 h 3295291"/>
                <a:gd name="connsiteX39" fmla="*/ 526212 w 2432649"/>
                <a:gd name="connsiteY39" fmla="*/ 664234 h 3295291"/>
                <a:gd name="connsiteX40" fmla="*/ 707366 w 2432649"/>
                <a:gd name="connsiteY40" fmla="*/ 530525 h 3295291"/>
                <a:gd name="connsiteX0" fmla="*/ 707366 w 2432649"/>
                <a:gd name="connsiteY0" fmla="*/ 530525 h 3295291"/>
                <a:gd name="connsiteX1" fmla="*/ 1509623 w 2432649"/>
                <a:gd name="connsiteY1" fmla="*/ 1419046 h 3295291"/>
                <a:gd name="connsiteX2" fmla="*/ 1565695 w 2432649"/>
                <a:gd name="connsiteY2" fmla="*/ 1824487 h 3295291"/>
                <a:gd name="connsiteX3" fmla="*/ 1492370 w 2432649"/>
                <a:gd name="connsiteY3" fmla="*/ 2104846 h 3295291"/>
                <a:gd name="connsiteX4" fmla="*/ 1285336 w 2432649"/>
                <a:gd name="connsiteY4" fmla="*/ 2316193 h 3295291"/>
                <a:gd name="connsiteX5" fmla="*/ 1039483 w 2432649"/>
                <a:gd name="connsiteY5" fmla="*/ 3239219 h 3295291"/>
                <a:gd name="connsiteX6" fmla="*/ 1224951 w 2432649"/>
                <a:gd name="connsiteY6" fmla="*/ 3178834 h 3295291"/>
                <a:gd name="connsiteX7" fmla="*/ 1224951 w 2432649"/>
                <a:gd name="connsiteY7" fmla="*/ 3256472 h 3295291"/>
                <a:gd name="connsiteX8" fmla="*/ 1466491 w 2432649"/>
                <a:gd name="connsiteY8" fmla="*/ 3140015 h 3295291"/>
                <a:gd name="connsiteX9" fmla="*/ 1419046 w 2432649"/>
                <a:gd name="connsiteY9" fmla="*/ 3295291 h 3295291"/>
                <a:gd name="connsiteX10" fmla="*/ 1639019 w 2432649"/>
                <a:gd name="connsiteY10" fmla="*/ 3148642 h 3295291"/>
                <a:gd name="connsiteX11" fmla="*/ 1626080 w 2432649"/>
                <a:gd name="connsiteY11" fmla="*/ 3269412 h 3295291"/>
                <a:gd name="connsiteX12" fmla="*/ 1880559 w 2432649"/>
                <a:gd name="connsiteY12" fmla="*/ 3122763 h 3295291"/>
                <a:gd name="connsiteX13" fmla="*/ 1962510 w 2432649"/>
                <a:gd name="connsiteY13" fmla="*/ 3135702 h 3295291"/>
                <a:gd name="connsiteX14" fmla="*/ 2208363 w 2432649"/>
                <a:gd name="connsiteY14" fmla="*/ 2920042 h 3295291"/>
                <a:gd name="connsiteX15" fmla="*/ 2147978 w 2432649"/>
                <a:gd name="connsiteY15" fmla="*/ 3096883 h 3295291"/>
                <a:gd name="connsiteX16" fmla="*/ 2221302 w 2432649"/>
                <a:gd name="connsiteY16" fmla="*/ 3027872 h 3295291"/>
                <a:gd name="connsiteX17" fmla="*/ 2432649 w 2432649"/>
                <a:gd name="connsiteY17" fmla="*/ 2117785 h 3295291"/>
                <a:gd name="connsiteX18" fmla="*/ 2376578 w 2432649"/>
                <a:gd name="connsiteY18" fmla="*/ 1043796 h 3295291"/>
                <a:gd name="connsiteX19" fmla="*/ 1858993 w 2432649"/>
                <a:gd name="connsiteY19" fmla="*/ 159589 h 3295291"/>
                <a:gd name="connsiteX20" fmla="*/ 1181819 w 2432649"/>
                <a:gd name="connsiteY20" fmla="*/ 0 h 3295291"/>
                <a:gd name="connsiteX21" fmla="*/ 651295 w 2432649"/>
                <a:gd name="connsiteY21" fmla="*/ 150963 h 3295291"/>
                <a:gd name="connsiteX22" fmla="*/ 185468 w 2432649"/>
                <a:gd name="connsiteY22" fmla="*/ 703053 h 3295291"/>
                <a:gd name="connsiteX23" fmla="*/ 0 w 2432649"/>
                <a:gd name="connsiteY23" fmla="*/ 1367287 h 3295291"/>
                <a:gd name="connsiteX24" fmla="*/ 4313 w 2432649"/>
                <a:gd name="connsiteY24" fmla="*/ 2247181 h 3295291"/>
                <a:gd name="connsiteX25" fmla="*/ 25880 w 2432649"/>
                <a:gd name="connsiteY25" fmla="*/ 2674189 h 3295291"/>
                <a:gd name="connsiteX26" fmla="*/ 94891 w 2432649"/>
                <a:gd name="connsiteY26" fmla="*/ 2790646 h 3295291"/>
                <a:gd name="connsiteX27" fmla="*/ 21566 w 2432649"/>
                <a:gd name="connsiteY27" fmla="*/ 3083944 h 3295291"/>
                <a:gd name="connsiteX28" fmla="*/ 168215 w 2432649"/>
                <a:gd name="connsiteY28" fmla="*/ 2881223 h 3295291"/>
                <a:gd name="connsiteX29" fmla="*/ 116457 w 2432649"/>
                <a:gd name="connsiteY29" fmla="*/ 3092570 h 3295291"/>
                <a:gd name="connsiteX30" fmla="*/ 362310 w 2432649"/>
                <a:gd name="connsiteY30" fmla="*/ 3062378 h 3295291"/>
                <a:gd name="connsiteX31" fmla="*/ 534838 w 2432649"/>
                <a:gd name="connsiteY31" fmla="*/ 3010619 h 3295291"/>
                <a:gd name="connsiteX32" fmla="*/ 685800 w 2432649"/>
                <a:gd name="connsiteY32" fmla="*/ 2971800 h 3295291"/>
                <a:gd name="connsiteX33" fmla="*/ 789317 w 2432649"/>
                <a:gd name="connsiteY33" fmla="*/ 2898476 h 3295291"/>
                <a:gd name="connsiteX34" fmla="*/ 836763 w 2432649"/>
                <a:gd name="connsiteY34" fmla="*/ 2557732 h 3295291"/>
                <a:gd name="connsiteX35" fmla="*/ 720306 w 2432649"/>
                <a:gd name="connsiteY35" fmla="*/ 2566359 h 3295291"/>
                <a:gd name="connsiteX36" fmla="*/ 181155 w 2432649"/>
                <a:gd name="connsiteY36" fmla="*/ 2057400 h 3295291"/>
                <a:gd name="connsiteX37" fmla="*/ 172529 w 2432649"/>
                <a:gd name="connsiteY37" fmla="*/ 1811547 h 3295291"/>
                <a:gd name="connsiteX38" fmla="*/ 336430 w 2432649"/>
                <a:gd name="connsiteY38" fmla="*/ 957532 h 3295291"/>
                <a:gd name="connsiteX39" fmla="*/ 526212 w 2432649"/>
                <a:gd name="connsiteY39" fmla="*/ 664234 h 3295291"/>
                <a:gd name="connsiteX40" fmla="*/ 707366 w 2432649"/>
                <a:gd name="connsiteY40" fmla="*/ 530525 h 3295291"/>
                <a:gd name="connsiteX0" fmla="*/ 707366 w 2432649"/>
                <a:gd name="connsiteY0" fmla="*/ 530525 h 3295291"/>
                <a:gd name="connsiteX1" fmla="*/ 1509623 w 2432649"/>
                <a:gd name="connsiteY1" fmla="*/ 1419046 h 3295291"/>
                <a:gd name="connsiteX2" fmla="*/ 1565695 w 2432649"/>
                <a:gd name="connsiteY2" fmla="*/ 1824487 h 3295291"/>
                <a:gd name="connsiteX3" fmla="*/ 1492370 w 2432649"/>
                <a:gd name="connsiteY3" fmla="*/ 2104846 h 3295291"/>
                <a:gd name="connsiteX4" fmla="*/ 1285336 w 2432649"/>
                <a:gd name="connsiteY4" fmla="*/ 2316193 h 3295291"/>
                <a:gd name="connsiteX5" fmla="*/ 1039483 w 2432649"/>
                <a:gd name="connsiteY5" fmla="*/ 3239219 h 3295291"/>
                <a:gd name="connsiteX6" fmla="*/ 1224951 w 2432649"/>
                <a:gd name="connsiteY6" fmla="*/ 3178834 h 3295291"/>
                <a:gd name="connsiteX7" fmla="*/ 1224951 w 2432649"/>
                <a:gd name="connsiteY7" fmla="*/ 3256472 h 3295291"/>
                <a:gd name="connsiteX8" fmla="*/ 1466491 w 2432649"/>
                <a:gd name="connsiteY8" fmla="*/ 3140015 h 3295291"/>
                <a:gd name="connsiteX9" fmla="*/ 1419046 w 2432649"/>
                <a:gd name="connsiteY9" fmla="*/ 3295291 h 3295291"/>
                <a:gd name="connsiteX10" fmla="*/ 1639019 w 2432649"/>
                <a:gd name="connsiteY10" fmla="*/ 3148642 h 3295291"/>
                <a:gd name="connsiteX11" fmla="*/ 1626080 w 2432649"/>
                <a:gd name="connsiteY11" fmla="*/ 3269412 h 3295291"/>
                <a:gd name="connsiteX12" fmla="*/ 1880559 w 2432649"/>
                <a:gd name="connsiteY12" fmla="*/ 3122763 h 3295291"/>
                <a:gd name="connsiteX13" fmla="*/ 1962510 w 2432649"/>
                <a:gd name="connsiteY13" fmla="*/ 3135702 h 3295291"/>
                <a:gd name="connsiteX14" fmla="*/ 2208363 w 2432649"/>
                <a:gd name="connsiteY14" fmla="*/ 2920042 h 3295291"/>
                <a:gd name="connsiteX15" fmla="*/ 2147978 w 2432649"/>
                <a:gd name="connsiteY15" fmla="*/ 3096883 h 3295291"/>
                <a:gd name="connsiteX16" fmla="*/ 2221302 w 2432649"/>
                <a:gd name="connsiteY16" fmla="*/ 3027872 h 3295291"/>
                <a:gd name="connsiteX17" fmla="*/ 2432649 w 2432649"/>
                <a:gd name="connsiteY17" fmla="*/ 2117785 h 3295291"/>
                <a:gd name="connsiteX18" fmla="*/ 2376578 w 2432649"/>
                <a:gd name="connsiteY18" fmla="*/ 1043796 h 3295291"/>
                <a:gd name="connsiteX19" fmla="*/ 1858993 w 2432649"/>
                <a:gd name="connsiteY19" fmla="*/ 159589 h 3295291"/>
                <a:gd name="connsiteX20" fmla="*/ 1181819 w 2432649"/>
                <a:gd name="connsiteY20" fmla="*/ 0 h 3295291"/>
                <a:gd name="connsiteX21" fmla="*/ 651295 w 2432649"/>
                <a:gd name="connsiteY21" fmla="*/ 150963 h 3295291"/>
                <a:gd name="connsiteX22" fmla="*/ 185468 w 2432649"/>
                <a:gd name="connsiteY22" fmla="*/ 703053 h 3295291"/>
                <a:gd name="connsiteX23" fmla="*/ 0 w 2432649"/>
                <a:gd name="connsiteY23" fmla="*/ 1367287 h 3295291"/>
                <a:gd name="connsiteX24" fmla="*/ 4313 w 2432649"/>
                <a:gd name="connsiteY24" fmla="*/ 2247181 h 3295291"/>
                <a:gd name="connsiteX25" fmla="*/ 25880 w 2432649"/>
                <a:gd name="connsiteY25" fmla="*/ 2674189 h 3295291"/>
                <a:gd name="connsiteX26" fmla="*/ 94891 w 2432649"/>
                <a:gd name="connsiteY26" fmla="*/ 2790646 h 3295291"/>
                <a:gd name="connsiteX27" fmla="*/ 21566 w 2432649"/>
                <a:gd name="connsiteY27" fmla="*/ 3083944 h 3295291"/>
                <a:gd name="connsiteX28" fmla="*/ 168215 w 2432649"/>
                <a:gd name="connsiteY28" fmla="*/ 2881223 h 3295291"/>
                <a:gd name="connsiteX29" fmla="*/ 116457 w 2432649"/>
                <a:gd name="connsiteY29" fmla="*/ 3092570 h 3295291"/>
                <a:gd name="connsiteX30" fmla="*/ 362310 w 2432649"/>
                <a:gd name="connsiteY30" fmla="*/ 3062378 h 3295291"/>
                <a:gd name="connsiteX31" fmla="*/ 534838 w 2432649"/>
                <a:gd name="connsiteY31" fmla="*/ 3010619 h 3295291"/>
                <a:gd name="connsiteX32" fmla="*/ 685800 w 2432649"/>
                <a:gd name="connsiteY32" fmla="*/ 2971800 h 3295291"/>
                <a:gd name="connsiteX33" fmla="*/ 789317 w 2432649"/>
                <a:gd name="connsiteY33" fmla="*/ 2898476 h 3295291"/>
                <a:gd name="connsiteX34" fmla="*/ 836763 w 2432649"/>
                <a:gd name="connsiteY34" fmla="*/ 2557732 h 3295291"/>
                <a:gd name="connsiteX35" fmla="*/ 720306 w 2432649"/>
                <a:gd name="connsiteY35" fmla="*/ 2566359 h 3295291"/>
                <a:gd name="connsiteX36" fmla="*/ 181155 w 2432649"/>
                <a:gd name="connsiteY36" fmla="*/ 2057400 h 3295291"/>
                <a:gd name="connsiteX37" fmla="*/ 172529 w 2432649"/>
                <a:gd name="connsiteY37" fmla="*/ 1811547 h 3295291"/>
                <a:gd name="connsiteX38" fmla="*/ 336430 w 2432649"/>
                <a:gd name="connsiteY38" fmla="*/ 957532 h 3295291"/>
                <a:gd name="connsiteX39" fmla="*/ 526212 w 2432649"/>
                <a:gd name="connsiteY39" fmla="*/ 664234 h 3295291"/>
                <a:gd name="connsiteX40" fmla="*/ 707366 w 2432649"/>
                <a:gd name="connsiteY40" fmla="*/ 530525 h 3295291"/>
                <a:gd name="connsiteX0" fmla="*/ 707366 w 2432649"/>
                <a:gd name="connsiteY0" fmla="*/ 532586 h 3297352"/>
                <a:gd name="connsiteX1" fmla="*/ 1509623 w 2432649"/>
                <a:gd name="connsiteY1" fmla="*/ 1421107 h 3297352"/>
                <a:gd name="connsiteX2" fmla="*/ 1565695 w 2432649"/>
                <a:gd name="connsiteY2" fmla="*/ 1826548 h 3297352"/>
                <a:gd name="connsiteX3" fmla="*/ 1492370 w 2432649"/>
                <a:gd name="connsiteY3" fmla="*/ 2106907 h 3297352"/>
                <a:gd name="connsiteX4" fmla="*/ 1285336 w 2432649"/>
                <a:gd name="connsiteY4" fmla="*/ 2318254 h 3297352"/>
                <a:gd name="connsiteX5" fmla="*/ 1039483 w 2432649"/>
                <a:gd name="connsiteY5" fmla="*/ 3241280 h 3297352"/>
                <a:gd name="connsiteX6" fmla="*/ 1224951 w 2432649"/>
                <a:gd name="connsiteY6" fmla="*/ 3180895 h 3297352"/>
                <a:gd name="connsiteX7" fmla="*/ 1224951 w 2432649"/>
                <a:gd name="connsiteY7" fmla="*/ 3258533 h 3297352"/>
                <a:gd name="connsiteX8" fmla="*/ 1466491 w 2432649"/>
                <a:gd name="connsiteY8" fmla="*/ 3142076 h 3297352"/>
                <a:gd name="connsiteX9" fmla="*/ 1419046 w 2432649"/>
                <a:gd name="connsiteY9" fmla="*/ 3297352 h 3297352"/>
                <a:gd name="connsiteX10" fmla="*/ 1639019 w 2432649"/>
                <a:gd name="connsiteY10" fmla="*/ 3150703 h 3297352"/>
                <a:gd name="connsiteX11" fmla="*/ 1626080 w 2432649"/>
                <a:gd name="connsiteY11" fmla="*/ 3271473 h 3297352"/>
                <a:gd name="connsiteX12" fmla="*/ 1880559 w 2432649"/>
                <a:gd name="connsiteY12" fmla="*/ 3124824 h 3297352"/>
                <a:gd name="connsiteX13" fmla="*/ 1962510 w 2432649"/>
                <a:gd name="connsiteY13" fmla="*/ 3137763 h 3297352"/>
                <a:gd name="connsiteX14" fmla="*/ 2208363 w 2432649"/>
                <a:gd name="connsiteY14" fmla="*/ 2922103 h 3297352"/>
                <a:gd name="connsiteX15" fmla="*/ 2147978 w 2432649"/>
                <a:gd name="connsiteY15" fmla="*/ 3098944 h 3297352"/>
                <a:gd name="connsiteX16" fmla="*/ 2221302 w 2432649"/>
                <a:gd name="connsiteY16" fmla="*/ 3029933 h 3297352"/>
                <a:gd name="connsiteX17" fmla="*/ 2432649 w 2432649"/>
                <a:gd name="connsiteY17" fmla="*/ 2119846 h 3297352"/>
                <a:gd name="connsiteX18" fmla="*/ 2376578 w 2432649"/>
                <a:gd name="connsiteY18" fmla="*/ 1045857 h 3297352"/>
                <a:gd name="connsiteX19" fmla="*/ 1858993 w 2432649"/>
                <a:gd name="connsiteY19" fmla="*/ 161650 h 3297352"/>
                <a:gd name="connsiteX20" fmla="*/ 1181819 w 2432649"/>
                <a:gd name="connsiteY20" fmla="*/ 2061 h 3297352"/>
                <a:gd name="connsiteX21" fmla="*/ 651295 w 2432649"/>
                <a:gd name="connsiteY21" fmla="*/ 153024 h 3297352"/>
                <a:gd name="connsiteX22" fmla="*/ 185468 w 2432649"/>
                <a:gd name="connsiteY22" fmla="*/ 705114 h 3297352"/>
                <a:gd name="connsiteX23" fmla="*/ 0 w 2432649"/>
                <a:gd name="connsiteY23" fmla="*/ 1369348 h 3297352"/>
                <a:gd name="connsiteX24" fmla="*/ 4313 w 2432649"/>
                <a:gd name="connsiteY24" fmla="*/ 2249242 h 3297352"/>
                <a:gd name="connsiteX25" fmla="*/ 25880 w 2432649"/>
                <a:gd name="connsiteY25" fmla="*/ 2676250 h 3297352"/>
                <a:gd name="connsiteX26" fmla="*/ 94891 w 2432649"/>
                <a:gd name="connsiteY26" fmla="*/ 2792707 h 3297352"/>
                <a:gd name="connsiteX27" fmla="*/ 21566 w 2432649"/>
                <a:gd name="connsiteY27" fmla="*/ 3086005 h 3297352"/>
                <a:gd name="connsiteX28" fmla="*/ 168215 w 2432649"/>
                <a:gd name="connsiteY28" fmla="*/ 2883284 h 3297352"/>
                <a:gd name="connsiteX29" fmla="*/ 116457 w 2432649"/>
                <a:gd name="connsiteY29" fmla="*/ 3094631 h 3297352"/>
                <a:gd name="connsiteX30" fmla="*/ 362310 w 2432649"/>
                <a:gd name="connsiteY30" fmla="*/ 3064439 h 3297352"/>
                <a:gd name="connsiteX31" fmla="*/ 534838 w 2432649"/>
                <a:gd name="connsiteY31" fmla="*/ 3012680 h 3297352"/>
                <a:gd name="connsiteX32" fmla="*/ 685800 w 2432649"/>
                <a:gd name="connsiteY32" fmla="*/ 2973861 h 3297352"/>
                <a:gd name="connsiteX33" fmla="*/ 789317 w 2432649"/>
                <a:gd name="connsiteY33" fmla="*/ 2900537 h 3297352"/>
                <a:gd name="connsiteX34" fmla="*/ 836763 w 2432649"/>
                <a:gd name="connsiteY34" fmla="*/ 2559793 h 3297352"/>
                <a:gd name="connsiteX35" fmla="*/ 720306 w 2432649"/>
                <a:gd name="connsiteY35" fmla="*/ 2568420 h 3297352"/>
                <a:gd name="connsiteX36" fmla="*/ 181155 w 2432649"/>
                <a:gd name="connsiteY36" fmla="*/ 2059461 h 3297352"/>
                <a:gd name="connsiteX37" fmla="*/ 172529 w 2432649"/>
                <a:gd name="connsiteY37" fmla="*/ 1813608 h 3297352"/>
                <a:gd name="connsiteX38" fmla="*/ 336430 w 2432649"/>
                <a:gd name="connsiteY38" fmla="*/ 959593 h 3297352"/>
                <a:gd name="connsiteX39" fmla="*/ 526212 w 2432649"/>
                <a:gd name="connsiteY39" fmla="*/ 666295 h 3297352"/>
                <a:gd name="connsiteX40" fmla="*/ 707366 w 2432649"/>
                <a:gd name="connsiteY40" fmla="*/ 532586 h 3297352"/>
                <a:gd name="connsiteX0" fmla="*/ 707366 w 2432649"/>
                <a:gd name="connsiteY0" fmla="*/ 532586 h 3297352"/>
                <a:gd name="connsiteX1" fmla="*/ 1509623 w 2432649"/>
                <a:gd name="connsiteY1" fmla="*/ 1421107 h 3297352"/>
                <a:gd name="connsiteX2" fmla="*/ 1565695 w 2432649"/>
                <a:gd name="connsiteY2" fmla="*/ 1826548 h 3297352"/>
                <a:gd name="connsiteX3" fmla="*/ 1492370 w 2432649"/>
                <a:gd name="connsiteY3" fmla="*/ 2106907 h 3297352"/>
                <a:gd name="connsiteX4" fmla="*/ 1285336 w 2432649"/>
                <a:gd name="connsiteY4" fmla="*/ 2318254 h 3297352"/>
                <a:gd name="connsiteX5" fmla="*/ 1039483 w 2432649"/>
                <a:gd name="connsiteY5" fmla="*/ 3241280 h 3297352"/>
                <a:gd name="connsiteX6" fmla="*/ 1224951 w 2432649"/>
                <a:gd name="connsiteY6" fmla="*/ 3180895 h 3297352"/>
                <a:gd name="connsiteX7" fmla="*/ 1224951 w 2432649"/>
                <a:gd name="connsiteY7" fmla="*/ 3258533 h 3297352"/>
                <a:gd name="connsiteX8" fmla="*/ 1466491 w 2432649"/>
                <a:gd name="connsiteY8" fmla="*/ 3142076 h 3297352"/>
                <a:gd name="connsiteX9" fmla="*/ 1419046 w 2432649"/>
                <a:gd name="connsiteY9" fmla="*/ 3297352 h 3297352"/>
                <a:gd name="connsiteX10" fmla="*/ 1639019 w 2432649"/>
                <a:gd name="connsiteY10" fmla="*/ 3150703 h 3297352"/>
                <a:gd name="connsiteX11" fmla="*/ 1626080 w 2432649"/>
                <a:gd name="connsiteY11" fmla="*/ 3271473 h 3297352"/>
                <a:gd name="connsiteX12" fmla="*/ 1880559 w 2432649"/>
                <a:gd name="connsiteY12" fmla="*/ 3124824 h 3297352"/>
                <a:gd name="connsiteX13" fmla="*/ 1962510 w 2432649"/>
                <a:gd name="connsiteY13" fmla="*/ 3137763 h 3297352"/>
                <a:gd name="connsiteX14" fmla="*/ 2208363 w 2432649"/>
                <a:gd name="connsiteY14" fmla="*/ 2922103 h 3297352"/>
                <a:gd name="connsiteX15" fmla="*/ 2147978 w 2432649"/>
                <a:gd name="connsiteY15" fmla="*/ 3098944 h 3297352"/>
                <a:gd name="connsiteX16" fmla="*/ 2221302 w 2432649"/>
                <a:gd name="connsiteY16" fmla="*/ 3029933 h 3297352"/>
                <a:gd name="connsiteX17" fmla="*/ 2432649 w 2432649"/>
                <a:gd name="connsiteY17" fmla="*/ 2119846 h 3297352"/>
                <a:gd name="connsiteX18" fmla="*/ 2376578 w 2432649"/>
                <a:gd name="connsiteY18" fmla="*/ 1045857 h 3297352"/>
                <a:gd name="connsiteX19" fmla="*/ 1858993 w 2432649"/>
                <a:gd name="connsiteY19" fmla="*/ 161650 h 3297352"/>
                <a:gd name="connsiteX20" fmla="*/ 1181819 w 2432649"/>
                <a:gd name="connsiteY20" fmla="*/ 2061 h 3297352"/>
                <a:gd name="connsiteX21" fmla="*/ 651295 w 2432649"/>
                <a:gd name="connsiteY21" fmla="*/ 153024 h 3297352"/>
                <a:gd name="connsiteX22" fmla="*/ 185468 w 2432649"/>
                <a:gd name="connsiteY22" fmla="*/ 705114 h 3297352"/>
                <a:gd name="connsiteX23" fmla="*/ 0 w 2432649"/>
                <a:gd name="connsiteY23" fmla="*/ 1369348 h 3297352"/>
                <a:gd name="connsiteX24" fmla="*/ 4313 w 2432649"/>
                <a:gd name="connsiteY24" fmla="*/ 2249242 h 3297352"/>
                <a:gd name="connsiteX25" fmla="*/ 25880 w 2432649"/>
                <a:gd name="connsiteY25" fmla="*/ 2676250 h 3297352"/>
                <a:gd name="connsiteX26" fmla="*/ 94891 w 2432649"/>
                <a:gd name="connsiteY26" fmla="*/ 2792707 h 3297352"/>
                <a:gd name="connsiteX27" fmla="*/ 21566 w 2432649"/>
                <a:gd name="connsiteY27" fmla="*/ 3086005 h 3297352"/>
                <a:gd name="connsiteX28" fmla="*/ 168215 w 2432649"/>
                <a:gd name="connsiteY28" fmla="*/ 2883284 h 3297352"/>
                <a:gd name="connsiteX29" fmla="*/ 116457 w 2432649"/>
                <a:gd name="connsiteY29" fmla="*/ 3094631 h 3297352"/>
                <a:gd name="connsiteX30" fmla="*/ 362310 w 2432649"/>
                <a:gd name="connsiteY30" fmla="*/ 3064439 h 3297352"/>
                <a:gd name="connsiteX31" fmla="*/ 534838 w 2432649"/>
                <a:gd name="connsiteY31" fmla="*/ 3012680 h 3297352"/>
                <a:gd name="connsiteX32" fmla="*/ 685800 w 2432649"/>
                <a:gd name="connsiteY32" fmla="*/ 2973861 h 3297352"/>
                <a:gd name="connsiteX33" fmla="*/ 789317 w 2432649"/>
                <a:gd name="connsiteY33" fmla="*/ 2900537 h 3297352"/>
                <a:gd name="connsiteX34" fmla="*/ 836763 w 2432649"/>
                <a:gd name="connsiteY34" fmla="*/ 2559793 h 3297352"/>
                <a:gd name="connsiteX35" fmla="*/ 720306 w 2432649"/>
                <a:gd name="connsiteY35" fmla="*/ 2568420 h 3297352"/>
                <a:gd name="connsiteX36" fmla="*/ 181155 w 2432649"/>
                <a:gd name="connsiteY36" fmla="*/ 2059461 h 3297352"/>
                <a:gd name="connsiteX37" fmla="*/ 172529 w 2432649"/>
                <a:gd name="connsiteY37" fmla="*/ 1813608 h 3297352"/>
                <a:gd name="connsiteX38" fmla="*/ 336430 w 2432649"/>
                <a:gd name="connsiteY38" fmla="*/ 959593 h 3297352"/>
                <a:gd name="connsiteX39" fmla="*/ 526212 w 2432649"/>
                <a:gd name="connsiteY39" fmla="*/ 666295 h 3297352"/>
                <a:gd name="connsiteX40" fmla="*/ 707366 w 2432649"/>
                <a:gd name="connsiteY40" fmla="*/ 532586 h 3297352"/>
                <a:gd name="connsiteX0" fmla="*/ 707366 w 2432649"/>
                <a:gd name="connsiteY0" fmla="*/ 532586 h 3297352"/>
                <a:gd name="connsiteX1" fmla="*/ 1509623 w 2432649"/>
                <a:gd name="connsiteY1" fmla="*/ 1421107 h 3297352"/>
                <a:gd name="connsiteX2" fmla="*/ 1565695 w 2432649"/>
                <a:gd name="connsiteY2" fmla="*/ 1826548 h 3297352"/>
                <a:gd name="connsiteX3" fmla="*/ 1492370 w 2432649"/>
                <a:gd name="connsiteY3" fmla="*/ 2106907 h 3297352"/>
                <a:gd name="connsiteX4" fmla="*/ 1285336 w 2432649"/>
                <a:gd name="connsiteY4" fmla="*/ 2318254 h 3297352"/>
                <a:gd name="connsiteX5" fmla="*/ 1039483 w 2432649"/>
                <a:gd name="connsiteY5" fmla="*/ 3241280 h 3297352"/>
                <a:gd name="connsiteX6" fmla="*/ 1224951 w 2432649"/>
                <a:gd name="connsiteY6" fmla="*/ 3180895 h 3297352"/>
                <a:gd name="connsiteX7" fmla="*/ 1224951 w 2432649"/>
                <a:gd name="connsiteY7" fmla="*/ 3258533 h 3297352"/>
                <a:gd name="connsiteX8" fmla="*/ 1466491 w 2432649"/>
                <a:gd name="connsiteY8" fmla="*/ 3142076 h 3297352"/>
                <a:gd name="connsiteX9" fmla="*/ 1419046 w 2432649"/>
                <a:gd name="connsiteY9" fmla="*/ 3297352 h 3297352"/>
                <a:gd name="connsiteX10" fmla="*/ 1639019 w 2432649"/>
                <a:gd name="connsiteY10" fmla="*/ 3150703 h 3297352"/>
                <a:gd name="connsiteX11" fmla="*/ 1626080 w 2432649"/>
                <a:gd name="connsiteY11" fmla="*/ 3271473 h 3297352"/>
                <a:gd name="connsiteX12" fmla="*/ 1880559 w 2432649"/>
                <a:gd name="connsiteY12" fmla="*/ 3124824 h 3297352"/>
                <a:gd name="connsiteX13" fmla="*/ 1962510 w 2432649"/>
                <a:gd name="connsiteY13" fmla="*/ 3137763 h 3297352"/>
                <a:gd name="connsiteX14" fmla="*/ 2208363 w 2432649"/>
                <a:gd name="connsiteY14" fmla="*/ 2922103 h 3297352"/>
                <a:gd name="connsiteX15" fmla="*/ 2147978 w 2432649"/>
                <a:gd name="connsiteY15" fmla="*/ 3098944 h 3297352"/>
                <a:gd name="connsiteX16" fmla="*/ 2221302 w 2432649"/>
                <a:gd name="connsiteY16" fmla="*/ 3029933 h 3297352"/>
                <a:gd name="connsiteX17" fmla="*/ 2432649 w 2432649"/>
                <a:gd name="connsiteY17" fmla="*/ 2119846 h 3297352"/>
                <a:gd name="connsiteX18" fmla="*/ 2376578 w 2432649"/>
                <a:gd name="connsiteY18" fmla="*/ 1045857 h 3297352"/>
                <a:gd name="connsiteX19" fmla="*/ 1858993 w 2432649"/>
                <a:gd name="connsiteY19" fmla="*/ 161650 h 3297352"/>
                <a:gd name="connsiteX20" fmla="*/ 1181819 w 2432649"/>
                <a:gd name="connsiteY20" fmla="*/ 2061 h 3297352"/>
                <a:gd name="connsiteX21" fmla="*/ 651295 w 2432649"/>
                <a:gd name="connsiteY21" fmla="*/ 153024 h 3297352"/>
                <a:gd name="connsiteX22" fmla="*/ 185468 w 2432649"/>
                <a:gd name="connsiteY22" fmla="*/ 705114 h 3297352"/>
                <a:gd name="connsiteX23" fmla="*/ 0 w 2432649"/>
                <a:gd name="connsiteY23" fmla="*/ 1369348 h 3297352"/>
                <a:gd name="connsiteX24" fmla="*/ 4313 w 2432649"/>
                <a:gd name="connsiteY24" fmla="*/ 2249242 h 3297352"/>
                <a:gd name="connsiteX25" fmla="*/ 25880 w 2432649"/>
                <a:gd name="connsiteY25" fmla="*/ 2676250 h 3297352"/>
                <a:gd name="connsiteX26" fmla="*/ 94891 w 2432649"/>
                <a:gd name="connsiteY26" fmla="*/ 2792707 h 3297352"/>
                <a:gd name="connsiteX27" fmla="*/ 21566 w 2432649"/>
                <a:gd name="connsiteY27" fmla="*/ 3086005 h 3297352"/>
                <a:gd name="connsiteX28" fmla="*/ 168215 w 2432649"/>
                <a:gd name="connsiteY28" fmla="*/ 2883284 h 3297352"/>
                <a:gd name="connsiteX29" fmla="*/ 116457 w 2432649"/>
                <a:gd name="connsiteY29" fmla="*/ 3094631 h 3297352"/>
                <a:gd name="connsiteX30" fmla="*/ 362310 w 2432649"/>
                <a:gd name="connsiteY30" fmla="*/ 3064439 h 3297352"/>
                <a:gd name="connsiteX31" fmla="*/ 534838 w 2432649"/>
                <a:gd name="connsiteY31" fmla="*/ 3012680 h 3297352"/>
                <a:gd name="connsiteX32" fmla="*/ 685800 w 2432649"/>
                <a:gd name="connsiteY32" fmla="*/ 2973861 h 3297352"/>
                <a:gd name="connsiteX33" fmla="*/ 789317 w 2432649"/>
                <a:gd name="connsiteY33" fmla="*/ 2900537 h 3297352"/>
                <a:gd name="connsiteX34" fmla="*/ 836763 w 2432649"/>
                <a:gd name="connsiteY34" fmla="*/ 2559793 h 3297352"/>
                <a:gd name="connsiteX35" fmla="*/ 720306 w 2432649"/>
                <a:gd name="connsiteY35" fmla="*/ 2568420 h 3297352"/>
                <a:gd name="connsiteX36" fmla="*/ 181155 w 2432649"/>
                <a:gd name="connsiteY36" fmla="*/ 2059461 h 3297352"/>
                <a:gd name="connsiteX37" fmla="*/ 172529 w 2432649"/>
                <a:gd name="connsiteY37" fmla="*/ 1813608 h 3297352"/>
                <a:gd name="connsiteX38" fmla="*/ 336430 w 2432649"/>
                <a:gd name="connsiteY38" fmla="*/ 959593 h 3297352"/>
                <a:gd name="connsiteX39" fmla="*/ 526212 w 2432649"/>
                <a:gd name="connsiteY39" fmla="*/ 666295 h 3297352"/>
                <a:gd name="connsiteX40" fmla="*/ 707366 w 2432649"/>
                <a:gd name="connsiteY40" fmla="*/ 532586 h 3297352"/>
                <a:gd name="connsiteX0" fmla="*/ 707366 w 2432649"/>
                <a:gd name="connsiteY0" fmla="*/ 532586 h 3297352"/>
                <a:gd name="connsiteX1" fmla="*/ 1509623 w 2432649"/>
                <a:gd name="connsiteY1" fmla="*/ 1421107 h 3297352"/>
                <a:gd name="connsiteX2" fmla="*/ 1565695 w 2432649"/>
                <a:gd name="connsiteY2" fmla="*/ 1826548 h 3297352"/>
                <a:gd name="connsiteX3" fmla="*/ 1492370 w 2432649"/>
                <a:gd name="connsiteY3" fmla="*/ 2106907 h 3297352"/>
                <a:gd name="connsiteX4" fmla="*/ 1285336 w 2432649"/>
                <a:gd name="connsiteY4" fmla="*/ 2318254 h 3297352"/>
                <a:gd name="connsiteX5" fmla="*/ 1039483 w 2432649"/>
                <a:gd name="connsiteY5" fmla="*/ 3241280 h 3297352"/>
                <a:gd name="connsiteX6" fmla="*/ 1224951 w 2432649"/>
                <a:gd name="connsiteY6" fmla="*/ 3180895 h 3297352"/>
                <a:gd name="connsiteX7" fmla="*/ 1224951 w 2432649"/>
                <a:gd name="connsiteY7" fmla="*/ 3258533 h 3297352"/>
                <a:gd name="connsiteX8" fmla="*/ 1466491 w 2432649"/>
                <a:gd name="connsiteY8" fmla="*/ 3142076 h 3297352"/>
                <a:gd name="connsiteX9" fmla="*/ 1419046 w 2432649"/>
                <a:gd name="connsiteY9" fmla="*/ 3297352 h 3297352"/>
                <a:gd name="connsiteX10" fmla="*/ 1639019 w 2432649"/>
                <a:gd name="connsiteY10" fmla="*/ 3150703 h 3297352"/>
                <a:gd name="connsiteX11" fmla="*/ 1626080 w 2432649"/>
                <a:gd name="connsiteY11" fmla="*/ 3271473 h 3297352"/>
                <a:gd name="connsiteX12" fmla="*/ 1880559 w 2432649"/>
                <a:gd name="connsiteY12" fmla="*/ 3124824 h 3297352"/>
                <a:gd name="connsiteX13" fmla="*/ 1962510 w 2432649"/>
                <a:gd name="connsiteY13" fmla="*/ 3137763 h 3297352"/>
                <a:gd name="connsiteX14" fmla="*/ 2208363 w 2432649"/>
                <a:gd name="connsiteY14" fmla="*/ 2922103 h 3297352"/>
                <a:gd name="connsiteX15" fmla="*/ 2147978 w 2432649"/>
                <a:gd name="connsiteY15" fmla="*/ 3098944 h 3297352"/>
                <a:gd name="connsiteX16" fmla="*/ 2221302 w 2432649"/>
                <a:gd name="connsiteY16" fmla="*/ 3029933 h 3297352"/>
                <a:gd name="connsiteX17" fmla="*/ 2432649 w 2432649"/>
                <a:gd name="connsiteY17" fmla="*/ 2119846 h 3297352"/>
                <a:gd name="connsiteX18" fmla="*/ 2376578 w 2432649"/>
                <a:gd name="connsiteY18" fmla="*/ 1045857 h 3297352"/>
                <a:gd name="connsiteX19" fmla="*/ 1858993 w 2432649"/>
                <a:gd name="connsiteY19" fmla="*/ 161650 h 3297352"/>
                <a:gd name="connsiteX20" fmla="*/ 1181819 w 2432649"/>
                <a:gd name="connsiteY20" fmla="*/ 2061 h 3297352"/>
                <a:gd name="connsiteX21" fmla="*/ 651295 w 2432649"/>
                <a:gd name="connsiteY21" fmla="*/ 153024 h 3297352"/>
                <a:gd name="connsiteX22" fmla="*/ 185468 w 2432649"/>
                <a:gd name="connsiteY22" fmla="*/ 705114 h 3297352"/>
                <a:gd name="connsiteX23" fmla="*/ 0 w 2432649"/>
                <a:gd name="connsiteY23" fmla="*/ 1369348 h 3297352"/>
                <a:gd name="connsiteX24" fmla="*/ 4313 w 2432649"/>
                <a:gd name="connsiteY24" fmla="*/ 2249242 h 3297352"/>
                <a:gd name="connsiteX25" fmla="*/ 25880 w 2432649"/>
                <a:gd name="connsiteY25" fmla="*/ 2676250 h 3297352"/>
                <a:gd name="connsiteX26" fmla="*/ 94891 w 2432649"/>
                <a:gd name="connsiteY26" fmla="*/ 2792707 h 3297352"/>
                <a:gd name="connsiteX27" fmla="*/ 21566 w 2432649"/>
                <a:gd name="connsiteY27" fmla="*/ 3086005 h 3297352"/>
                <a:gd name="connsiteX28" fmla="*/ 168215 w 2432649"/>
                <a:gd name="connsiteY28" fmla="*/ 2883284 h 3297352"/>
                <a:gd name="connsiteX29" fmla="*/ 116457 w 2432649"/>
                <a:gd name="connsiteY29" fmla="*/ 3094631 h 3297352"/>
                <a:gd name="connsiteX30" fmla="*/ 362310 w 2432649"/>
                <a:gd name="connsiteY30" fmla="*/ 3064439 h 3297352"/>
                <a:gd name="connsiteX31" fmla="*/ 534838 w 2432649"/>
                <a:gd name="connsiteY31" fmla="*/ 3012680 h 3297352"/>
                <a:gd name="connsiteX32" fmla="*/ 685800 w 2432649"/>
                <a:gd name="connsiteY32" fmla="*/ 2973861 h 3297352"/>
                <a:gd name="connsiteX33" fmla="*/ 789317 w 2432649"/>
                <a:gd name="connsiteY33" fmla="*/ 2900537 h 3297352"/>
                <a:gd name="connsiteX34" fmla="*/ 836763 w 2432649"/>
                <a:gd name="connsiteY34" fmla="*/ 2559793 h 3297352"/>
                <a:gd name="connsiteX35" fmla="*/ 720306 w 2432649"/>
                <a:gd name="connsiteY35" fmla="*/ 2568420 h 3297352"/>
                <a:gd name="connsiteX36" fmla="*/ 181155 w 2432649"/>
                <a:gd name="connsiteY36" fmla="*/ 2059461 h 3297352"/>
                <a:gd name="connsiteX37" fmla="*/ 172529 w 2432649"/>
                <a:gd name="connsiteY37" fmla="*/ 1813608 h 3297352"/>
                <a:gd name="connsiteX38" fmla="*/ 336430 w 2432649"/>
                <a:gd name="connsiteY38" fmla="*/ 959593 h 3297352"/>
                <a:gd name="connsiteX39" fmla="*/ 526212 w 2432649"/>
                <a:gd name="connsiteY39" fmla="*/ 666295 h 3297352"/>
                <a:gd name="connsiteX40" fmla="*/ 707366 w 2432649"/>
                <a:gd name="connsiteY40" fmla="*/ 532586 h 3297352"/>
                <a:gd name="connsiteX0" fmla="*/ 707366 w 2432649"/>
                <a:gd name="connsiteY0" fmla="*/ 532586 h 3297352"/>
                <a:gd name="connsiteX1" fmla="*/ 1509623 w 2432649"/>
                <a:gd name="connsiteY1" fmla="*/ 1421107 h 3297352"/>
                <a:gd name="connsiteX2" fmla="*/ 1565695 w 2432649"/>
                <a:gd name="connsiteY2" fmla="*/ 1826548 h 3297352"/>
                <a:gd name="connsiteX3" fmla="*/ 1492370 w 2432649"/>
                <a:gd name="connsiteY3" fmla="*/ 2106907 h 3297352"/>
                <a:gd name="connsiteX4" fmla="*/ 1285336 w 2432649"/>
                <a:gd name="connsiteY4" fmla="*/ 2318254 h 3297352"/>
                <a:gd name="connsiteX5" fmla="*/ 1039483 w 2432649"/>
                <a:gd name="connsiteY5" fmla="*/ 3241280 h 3297352"/>
                <a:gd name="connsiteX6" fmla="*/ 1224951 w 2432649"/>
                <a:gd name="connsiteY6" fmla="*/ 3180895 h 3297352"/>
                <a:gd name="connsiteX7" fmla="*/ 1224951 w 2432649"/>
                <a:gd name="connsiteY7" fmla="*/ 3258533 h 3297352"/>
                <a:gd name="connsiteX8" fmla="*/ 1466491 w 2432649"/>
                <a:gd name="connsiteY8" fmla="*/ 3142076 h 3297352"/>
                <a:gd name="connsiteX9" fmla="*/ 1419046 w 2432649"/>
                <a:gd name="connsiteY9" fmla="*/ 3297352 h 3297352"/>
                <a:gd name="connsiteX10" fmla="*/ 1639019 w 2432649"/>
                <a:gd name="connsiteY10" fmla="*/ 3150703 h 3297352"/>
                <a:gd name="connsiteX11" fmla="*/ 1626080 w 2432649"/>
                <a:gd name="connsiteY11" fmla="*/ 3271473 h 3297352"/>
                <a:gd name="connsiteX12" fmla="*/ 1880559 w 2432649"/>
                <a:gd name="connsiteY12" fmla="*/ 3124824 h 3297352"/>
                <a:gd name="connsiteX13" fmla="*/ 1962510 w 2432649"/>
                <a:gd name="connsiteY13" fmla="*/ 3137763 h 3297352"/>
                <a:gd name="connsiteX14" fmla="*/ 2208363 w 2432649"/>
                <a:gd name="connsiteY14" fmla="*/ 2922103 h 3297352"/>
                <a:gd name="connsiteX15" fmla="*/ 2147978 w 2432649"/>
                <a:gd name="connsiteY15" fmla="*/ 3098944 h 3297352"/>
                <a:gd name="connsiteX16" fmla="*/ 2221302 w 2432649"/>
                <a:gd name="connsiteY16" fmla="*/ 3029933 h 3297352"/>
                <a:gd name="connsiteX17" fmla="*/ 2432649 w 2432649"/>
                <a:gd name="connsiteY17" fmla="*/ 2119846 h 3297352"/>
                <a:gd name="connsiteX18" fmla="*/ 2376578 w 2432649"/>
                <a:gd name="connsiteY18" fmla="*/ 1045857 h 3297352"/>
                <a:gd name="connsiteX19" fmla="*/ 1858993 w 2432649"/>
                <a:gd name="connsiteY19" fmla="*/ 161650 h 3297352"/>
                <a:gd name="connsiteX20" fmla="*/ 1181819 w 2432649"/>
                <a:gd name="connsiteY20" fmla="*/ 2061 h 3297352"/>
                <a:gd name="connsiteX21" fmla="*/ 651295 w 2432649"/>
                <a:gd name="connsiteY21" fmla="*/ 153024 h 3297352"/>
                <a:gd name="connsiteX22" fmla="*/ 185468 w 2432649"/>
                <a:gd name="connsiteY22" fmla="*/ 705114 h 3297352"/>
                <a:gd name="connsiteX23" fmla="*/ 0 w 2432649"/>
                <a:gd name="connsiteY23" fmla="*/ 1369348 h 3297352"/>
                <a:gd name="connsiteX24" fmla="*/ 4313 w 2432649"/>
                <a:gd name="connsiteY24" fmla="*/ 2249242 h 3297352"/>
                <a:gd name="connsiteX25" fmla="*/ 25880 w 2432649"/>
                <a:gd name="connsiteY25" fmla="*/ 2676250 h 3297352"/>
                <a:gd name="connsiteX26" fmla="*/ 94891 w 2432649"/>
                <a:gd name="connsiteY26" fmla="*/ 2792707 h 3297352"/>
                <a:gd name="connsiteX27" fmla="*/ 21566 w 2432649"/>
                <a:gd name="connsiteY27" fmla="*/ 3086005 h 3297352"/>
                <a:gd name="connsiteX28" fmla="*/ 168215 w 2432649"/>
                <a:gd name="connsiteY28" fmla="*/ 2883284 h 3297352"/>
                <a:gd name="connsiteX29" fmla="*/ 116457 w 2432649"/>
                <a:gd name="connsiteY29" fmla="*/ 3094631 h 3297352"/>
                <a:gd name="connsiteX30" fmla="*/ 362310 w 2432649"/>
                <a:gd name="connsiteY30" fmla="*/ 3064439 h 3297352"/>
                <a:gd name="connsiteX31" fmla="*/ 534838 w 2432649"/>
                <a:gd name="connsiteY31" fmla="*/ 3012680 h 3297352"/>
                <a:gd name="connsiteX32" fmla="*/ 685800 w 2432649"/>
                <a:gd name="connsiteY32" fmla="*/ 2973861 h 3297352"/>
                <a:gd name="connsiteX33" fmla="*/ 789317 w 2432649"/>
                <a:gd name="connsiteY33" fmla="*/ 2900537 h 3297352"/>
                <a:gd name="connsiteX34" fmla="*/ 836763 w 2432649"/>
                <a:gd name="connsiteY34" fmla="*/ 2559793 h 3297352"/>
                <a:gd name="connsiteX35" fmla="*/ 720306 w 2432649"/>
                <a:gd name="connsiteY35" fmla="*/ 2568420 h 3297352"/>
                <a:gd name="connsiteX36" fmla="*/ 181155 w 2432649"/>
                <a:gd name="connsiteY36" fmla="*/ 2059461 h 3297352"/>
                <a:gd name="connsiteX37" fmla="*/ 172529 w 2432649"/>
                <a:gd name="connsiteY37" fmla="*/ 1813608 h 3297352"/>
                <a:gd name="connsiteX38" fmla="*/ 336430 w 2432649"/>
                <a:gd name="connsiteY38" fmla="*/ 959593 h 3297352"/>
                <a:gd name="connsiteX39" fmla="*/ 526212 w 2432649"/>
                <a:gd name="connsiteY39" fmla="*/ 666295 h 3297352"/>
                <a:gd name="connsiteX40" fmla="*/ 707366 w 2432649"/>
                <a:gd name="connsiteY40" fmla="*/ 532586 h 3297352"/>
                <a:gd name="connsiteX0" fmla="*/ 723309 w 2448592"/>
                <a:gd name="connsiteY0" fmla="*/ 532586 h 3297352"/>
                <a:gd name="connsiteX1" fmla="*/ 1525566 w 2448592"/>
                <a:gd name="connsiteY1" fmla="*/ 1421107 h 3297352"/>
                <a:gd name="connsiteX2" fmla="*/ 1581638 w 2448592"/>
                <a:gd name="connsiteY2" fmla="*/ 1826548 h 3297352"/>
                <a:gd name="connsiteX3" fmla="*/ 1508313 w 2448592"/>
                <a:gd name="connsiteY3" fmla="*/ 2106907 h 3297352"/>
                <a:gd name="connsiteX4" fmla="*/ 1301279 w 2448592"/>
                <a:gd name="connsiteY4" fmla="*/ 2318254 h 3297352"/>
                <a:gd name="connsiteX5" fmla="*/ 1055426 w 2448592"/>
                <a:gd name="connsiteY5" fmla="*/ 3241280 h 3297352"/>
                <a:gd name="connsiteX6" fmla="*/ 1240894 w 2448592"/>
                <a:gd name="connsiteY6" fmla="*/ 3180895 h 3297352"/>
                <a:gd name="connsiteX7" fmla="*/ 1240894 w 2448592"/>
                <a:gd name="connsiteY7" fmla="*/ 3258533 h 3297352"/>
                <a:gd name="connsiteX8" fmla="*/ 1482434 w 2448592"/>
                <a:gd name="connsiteY8" fmla="*/ 3142076 h 3297352"/>
                <a:gd name="connsiteX9" fmla="*/ 1434989 w 2448592"/>
                <a:gd name="connsiteY9" fmla="*/ 3297352 h 3297352"/>
                <a:gd name="connsiteX10" fmla="*/ 1654962 w 2448592"/>
                <a:gd name="connsiteY10" fmla="*/ 3150703 h 3297352"/>
                <a:gd name="connsiteX11" fmla="*/ 1642023 w 2448592"/>
                <a:gd name="connsiteY11" fmla="*/ 3271473 h 3297352"/>
                <a:gd name="connsiteX12" fmla="*/ 1896502 w 2448592"/>
                <a:gd name="connsiteY12" fmla="*/ 3124824 h 3297352"/>
                <a:gd name="connsiteX13" fmla="*/ 1978453 w 2448592"/>
                <a:gd name="connsiteY13" fmla="*/ 3137763 h 3297352"/>
                <a:gd name="connsiteX14" fmla="*/ 2224306 w 2448592"/>
                <a:gd name="connsiteY14" fmla="*/ 2922103 h 3297352"/>
                <a:gd name="connsiteX15" fmla="*/ 2163921 w 2448592"/>
                <a:gd name="connsiteY15" fmla="*/ 3098944 h 3297352"/>
                <a:gd name="connsiteX16" fmla="*/ 2237245 w 2448592"/>
                <a:gd name="connsiteY16" fmla="*/ 3029933 h 3297352"/>
                <a:gd name="connsiteX17" fmla="*/ 2448592 w 2448592"/>
                <a:gd name="connsiteY17" fmla="*/ 2119846 h 3297352"/>
                <a:gd name="connsiteX18" fmla="*/ 2392521 w 2448592"/>
                <a:gd name="connsiteY18" fmla="*/ 1045857 h 3297352"/>
                <a:gd name="connsiteX19" fmla="*/ 1874936 w 2448592"/>
                <a:gd name="connsiteY19" fmla="*/ 161650 h 3297352"/>
                <a:gd name="connsiteX20" fmla="*/ 1197762 w 2448592"/>
                <a:gd name="connsiteY20" fmla="*/ 2061 h 3297352"/>
                <a:gd name="connsiteX21" fmla="*/ 667238 w 2448592"/>
                <a:gd name="connsiteY21" fmla="*/ 153024 h 3297352"/>
                <a:gd name="connsiteX22" fmla="*/ 201411 w 2448592"/>
                <a:gd name="connsiteY22" fmla="*/ 705114 h 3297352"/>
                <a:gd name="connsiteX23" fmla="*/ 15943 w 2448592"/>
                <a:gd name="connsiteY23" fmla="*/ 1369348 h 3297352"/>
                <a:gd name="connsiteX24" fmla="*/ 20256 w 2448592"/>
                <a:gd name="connsiteY24" fmla="*/ 2249242 h 3297352"/>
                <a:gd name="connsiteX25" fmla="*/ 41823 w 2448592"/>
                <a:gd name="connsiteY25" fmla="*/ 2676250 h 3297352"/>
                <a:gd name="connsiteX26" fmla="*/ 110834 w 2448592"/>
                <a:gd name="connsiteY26" fmla="*/ 2792707 h 3297352"/>
                <a:gd name="connsiteX27" fmla="*/ 37509 w 2448592"/>
                <a:gd name="connsiteY27" fmla="*/ 3086005 h 3297352"/>
                <a:gd name="connsiteX28" fmla="*/ 184158 w 2448592"/>
                <a:gd name="connsiteY28" fmla="*/ 2883284 h 3297352"/>
                <a:gd name="connsiteX29" fmla="*/ 132400 w 2448592"/>
                <a:gd name="connsiteY29" fmla="*/ 3094631 h 3297352"/>
                <a:gd name="connsiteX30" fmla="*/ 378253 w 2448592"/>
                <a:gd name="connsiteY30" fmla="*/ 3064439 h 3297352"/>
                <a:gd name="connsiteX31" fmla="*/ 550781 w 2448592"/>
                <a:gd name="connsiteY31" fmla="*/ 3012680 h 3297352"/>
                <a:gd name="connsiteX32" fmla="*/ 701743 w 2448592"/>
                <a:gd name="connsiteY32" fmla="*/ 2973861 h 3297352"/>
                <a:gd name="connsiteX33" fmla="*/ 805260 w 2448592"/>
                <a:gd name="connsiteY33" fmla="*/ 2900537 h 3297352"/>
                <a:gd name="connsiteX34" fmla="*/ 852706 w 2448592"/>
                <a:gd name="connsiteY34" fmla="*/ 2559793 h 3297352"/>
                <a:gd name="connsiteX35" fmla="*/ 736249 w 2448592"/>
                <a:gd name="connsiteY35" fmla="*/ 2568420 h 3297352"/>
                <a:gd name="connsiteX36" fmla="*/ 197098 w 2448592"/>
                <a:gd name="connsiteY36" fmla="*/ 2059461 h 3297352"/>
                <a:gd name="connsiteX37" fmla="*/ 188472 w 2448592"/>
                <a:gd name="connsiteY37" fmla="*/ 1813608 h 3297352"/>
                <a:gd name="connsiteX38" fmla="*/ 352373 w 2448592"/>
                <a:gd name="connsiteY38" fmla="*/ 959593 h 3297352"/>
                <a:gd name="connsiteX39" fmla="*/ 542155 w 2448592"/>
                <a:gd name="connsiteY39" fmla="*/ 666295 h 3297352"/>
                <a:gd name="connsiteX40" fmla="*/ 723309 w 2448592"/>
                <a:gd name="connsiteY40" fmla="*/ 532586 h 3297352"/>
                <a:gd name="connsiteX0" fmla="*/ 728478 w 2453761"/>
                <a:gd name="connsiteY0" fmla="*/ 532586 h 3297352"/>
                <a:gd name="connsiteX1" fmla="*/ 1530735 w 2453761"/>
                <a:gd name="connsiteY1" fmla="*/ 1421107 h 3297352"/>
                <a:gd name="connsiteX2" fmla="*/ 1586807 w 2453761"/>
                <a:gd name="connsiteY2" fmla="*/ 1826548 h 3297352"/>
                <a:gd name="connsiteX3" fmla="*/ 1513482 w 2453761"/>
                <a:gd name="connsiteY3" fmla="*/ 2106907 h 3297352"/>
                <a:gd name="connsiteX4" fmla="*/ 1306448 w 2453761"/>
                <a:gd name="connsiteY4" fmla="*/ 2318254 h 3297352"/>
                <a:gd name="connsiteX5" fmla="*/ 1060595 w 2453761"/>
                <a:gd name="connsiteY5" fmla="*/ 3241280 h 3297352"/>
                <a:gd name="connsiteX6" fmla="*/ 1246063 w 2453761"/>
                <a:gd name="connsiteY6" fmla="*/ 3180895 h 3297352"/>
                <a:gd name="connsiteX7" fmla="*/ 1246063 w 2453761"/>
                <a:gd name="connsiteY7" fmla="*/ 3258533 h 3297352"/>
                <a:gd name="connsiteX8" fmla="*/ 1487603 w 2453761"/>
                <a:gd name="connsiteY8" fmla="*/ 3142076 h 3297352"/>
                <a:gd name="connsiteX9" fmla="*/ 1440158 w 2453761"/>
                <a:gd name="connsiteY9" fmla="*/ 3297352 h 3297352"/>
                <a:gd name="connsiteX10" fmla="*/ 1660131 w 2453761"/>
                <a:gd name="connsiteY10" fmla="*/ 3150703 h 3297352"/>
                <a:gd name="connsiteX11" fmla="*/ 1647192 w 2453761"/>
                <a:gd name="connsiteY11" fmla="*/ 3271473 h 3297352"/>
                <a:gd name="connsiteX12" fmla="*/ 1901671 w 2453761"/>
                <a:gd name="connsiteY12" fmla="*/ 3124824 h 3297352"/>
                <a:gd name="connsiteX13" fmla="*/ 1983622 w 2453761"/>
                <a:gd name="connsiteY13" fmla="*/ 3137763 h 3297352"/>
                <a:gd name="connsiteX14" fmla="*/ 2229475 w 2453761"/>
                <a:gd name="connsiteY14" fmla="*/ 2922103 h 3297352"/>
                <a:gd name="connsiteX15" fmla="*/ 2169090 w 2453761"/>
                <a:gd name="connsiteY15" fmla="*/ 3098944 h 3297352"/>
                <a:gd name="connsiteX16" fmla="*/ 2242414 w 2453761"/>
                <a:gd name="connsiteY16" fmla="*/ 3029933 h 3297352"/>
                <a:gd name="connsiteX17" fmla="*/ 2453761 w 2453761"/>
                <a:gd name="connsiteY17" fmla="*/ 2119846 h 3297352"/>
                <a:gd name="connsiteX18" fmla="*/ 2397690 w 2453761"/>
                <a:gd name="connsiteY18" fmla="*/ 1045857 h 3297352"/>
                <a:gd name="connsiteX19" fmla="*/ 1880105 w 2453761"/>
                <a:gd name="connsiteY19" fmla="*/ 161650 h 3297352"/>
                <a:gd name="connsiteX20" fmla="*/ 1202931 w 2453761"/>
                <a:gd name="connsiteY20" fmla="*/ 2061 h 3297352"/>
                <a:gd name="connsiteX21" fmla="*/ 672407 w 2453761"/>
                <a:gd name="connsiteY21" fmla="*/ 153024 h 3297352"/>
                <a:gd name="connsiteX22" fmla="*/ 206580 w 2453761"/>
                <a:gd name="connsiteY22" fmla="*/ 705114 h 3297352"/>
                <a:gd name="connsiteX23" fmla="*/ 21112 w 2453761"/>
                <a:gd name="connsiteY23" fmla="*/ 1369348 h 3297352"/>
                <a:gd name="connsiteX24" fmla="*/ 25425 w 2453761"/>
                <a:gd name="connsiteY24" fmla="*/ 2249242 h 3297352"/>
                <a:gd name="connsiteX25" fmla="*/ 46992 w 2453761"/>
                <a:gd name="connsiteY25" fmla="*/ 2676250 h 3297352"/>
                <a:gd name="connsiteX26" fmla="*/ 116003 w 2453761"/>
                <a:gd name="connsiteY26" fmla="*/ 2792707 h 3297352"/>
                <a:gd name="connsiteX27" fmla="*/ 42678 w 2453761"/>
                <a:gd name="connsiteY27" fmla="*/ 3086005 h 3297352"/>
                <a:gd name="connsiteX28" fmla="*/ 189327 w 2453761"/>
                <a:gd name="connsiteY28" fmla="*/ 2883284 h 3297352"/>
                <a:gd name="connsiteX29" fmla="*/ 137569 w 2453761"/>
                <a:gd name="connsiteY29" fmla="*/ 3094631 h 3297352"/>
                <a:gd name="connsiteX30" fmla="*/ 383422 w 2453761"/>
                <a:gd name="connsiteY30" fmla="*/ 3064439 h 3297352"/>
                <a:gd name="connsiteX31" fmla="*/ 555950 w 2453761"/>
                <a:gd name="connsiteY31" fmla="*/ 3012680 h 3297352"/>
                <a:gd name="connsiteX32" fmla="*/ 706912 w 2453761"/>
                <a:gd name="connsiteY32" fmla="*/ 2973861 h 3297352"/>
                <a:gd name="connsiteX33" fmla="*/ 810429 w 2453761"/>
                <a:gd name="connsiteY33" fmla="*/ 2900537 h 3297352"/>
                <a:gd name="connsiteX34" fmla="*/ 857875 w 2453761"/>
                <a:gd name="connsiteY34" fmla="*/ 2559793 h 3297352"/>
                <a:gd name="connsiteX35" fmla="*/ 741418 w 2453761"/>
                <a:gd name="connsiteY35" fmla="*/ 2568420 h 3297352"/>
                <a:gd name="connsiteX36" fmla="*/ 202267 w 2453761"/>
                <a:gd name="connsiteY36" fmla="*/ 2059461 h 3297352"/>
                <a:gd name="connsiteX37" fmla="*/ 193641 w 2453761"/>
                <a:gd name="connsiteY37" fmla="*/ 1813608 h 3297352"/>
                <a:gd name="connsiteX38" fmla="*/ 357542 w 2453761"/>
                <a:gd name="connsiteY38" fmla="*/ 959593 h 3297352"/>
                <a:gd name="connsiteX39" fmla="*/ 547324 w 2453761"/>
                <a:gd name="connsiteY39" fmla="*/ 666295 h 3297352"/>
                <a:gd name="connsiteX40" fmla="*/ 728478 w 2453761"/>
                <a:gd name="connsiteY40" fmla="*/ 532586 h 3297352"/>
                <a:gd name="connsiteX0" fmla="*/ 728478 w 2453803"/>
                <a:gd name="connsiteY0" fmla="*/ 532586 h 3297352"/>
                <a:gd name="connsiteX1" fmla="*/ 1530735 w 2453803"/>
                <a:gd name="connsiteY1" fmla="*/ 1421107 h 3297352"/>
                <a:gd name="connsiteX2" fmla="*/ 1586807 w 2453803"/>
                <a:gd name="connsiteY2" fmla="*/ 1826548 h 3297352"/>
                <a:gd name="connsiteX3" fmla="*/ 1513482 w 2453803"/>
                <a:gd name="connsiteY3" fmla="*/ 2106907 h 3297352"/>
                <a:gd name="connsiteX4" fmla="*/ 1306448 w 2453803"/>
                <a:gd name="connsiteY4" fmla="*/ 2318254 h 3297352"/>
                <a:gd name="connsiteX5" fmla="*/ 1060595 w 2453803"/>
                <a:gd name="connsiteY5" fmla="*/ 3241280 h 3297352"/>
                <a:gd name="connsiteX6" fmla="*/ 1246063 w 2453803"/>
                <a:gd name="connsiteY6" fmla="*/ 3180895 h 3297352"/>
                <a:gd name="connsiteX7" fmla="*/ 1246063 w 2453803"/>
                <a:gd name="connsiteY7" fmla="*/ 3258533 h 3297352"/>
                <a:gd name="connsiteX8" fmla="*/ 1487603 w 2453803"/>
                <a:gd name="connsiteY8" fmla="*/ 3142076 h 3297352"/>
                <a:gd name="connsiteX9" fmla="*/ 1440158 w 2453803"/>
                <a:gd name="connsiteY9" fmla="*/ 3297352 h 3297352"/>
                <a:gd name="connsiteX10" fmla="*/ 1660131 w 2453803"/>
                <a:gd name="connsiteY10" fmla="*/ 3150703 h 3297352"/>
                <a:gd name="connsiteX11" fmla="*/ 1647192 w 2453803"/>
                <a:gd name="connsiteY11" fmla="*/ 3271473 h 3297352"/>
                <a:gd name="connsiteX12" fmla="*/ 1901671 w 2453803"/>
                <a:gd name="connsiteY12" fmla="*/ 3124824 h 3297352"/>
                <a:gd name="connsiteX13" fmla="*/ 1983622 w 2453803"/>
                <a:gd name="connsiteY13" fmla="*/ 3137763 h 3297352"/>
                <a:gd name="connsiteX14" fmla="*/ 2229475 w 2453803"/>
                <a:gd name="connsiteY14" fmla="*/ 2922103 h 3297352"/>
                <a:gd name="connsiteX15" fmla="*/ 2169090 w 2453803"/>
                <a:gd name="connsiteY15" fmla="*/ 3098944 h 3297352"/>
                <a:gd name="connsiteX16" fmla="*/ 2242414 w 2453803"/>
                <a:gd name="connsiteY16" fmla="*/ 3029933 h 3297352"/>
                <a:gd name="connsiteX17" fmla="*/ 2453761 w 2453803"/>
                <a:gd name="connsiteY17" fmla="*/ 2119846 h 3297352"/>
                <a:gd name="connsiteX18" fmla="*/ 2397690 w 2453803"/>
                <a:gd name="connsiteY18" fmla="*/ 1045857 h 3297352"/>
                <a:gd name="connsiteX19" fmla="*/ 1880105 w 2453803"/>
                <a:gd name="connsiteY19" fmla="*/ 161650 h 3297352"/>
                <a:gd name="connsiteX20" fmla="*/ 1202931 w 2453803"/>
                <a:gd name="connsiteY20" fmla="*/ 2061 h 3297352"/>
                <a:gd name="connsiteX21" fmla="*/ 672407 w 2453803"/>
                <a:gd name="connsiteY21" fmla="*/ 153024 h 3297352"/>
                <a:gd name="connsiteX22" fmla="*/ 206580 w 2453803"/>
                <a:gd name="connsiteY22" fmla="*/ 705114 h 3297352"/>
                <a:gd name="connsiteX23" fmla="*/ 21112 w 2453803"/>
                <a:gd name="connsiteY23" fmla="*/ 1369348 h 3297352"/>
                <a:gd name="connsiteX24" fmla="*/ 25425 w 2453803"/>
                <a:gd name="connsiteY24" fmla="*/ 2249242 h 3297352"/>
                <a:gd name="connsiteX25" fmla="*/ 46992 w 2453803"/>
                <a:gd name="connsiteY25" fmla="*/ 2676250 h 3297352"/>
                <a:gd name="connsiteX26" fmla="*/ 116003 w 2453803"/>
                <a:gd name="connsiteY26" fmla="*/ 2792707 h 3297352"/>
                <a:gd name="connsiteX27" fmla="*/ 42678 w 2453803"/>
                <a:gd name="connsiteY27" fmla="*/ 3086005 h 3297352"/>
                <a:gd name="connsiteX28" fmla="*/ 189327 w 2453803"/>
                <a:gd name="connsiteY28" fmla="*/ 2883284 h 3297352"/>
                <a:gd name="connsiteX29" fmla="*/ 137569 w 2453803"/>
                <a:gd name="connsiteY29" fmla="*/ 3094631 h 3297352"/>
                <a:gd name="connsiteX30" fmla="*/ 383422 w 2453803"/>
                <a:gd name="connsiteY30" fmla="*/ 3064439 h 3297352"/>
                <a:gd name="connsiteX31" fmla="*/ 555950 w 2453803"/>
                <a:gd name="connsiteY31" fmla="*/ 3012680 h 3297352"/>
                <a:gd name="connsiteX32" fmla="*/ 706912 w 2453803"/>
                <a:gd name="connsiteY32" fmla="*/ 2973861 h 3297352"/>
                <a:gd name="connsiteX33" fmla="*/ 810429 w 2453803"/>
                <a:gd name="connsiteY33" fmla="*/ 2900537 h 3297352"/>
                <a:gd name="connsiteX34" fmla="*/ 857875 w 2453803"/>
                <a:gd name="connsiteY34" fmla="*/ 2559793 h 3297352"/>
                <a:gd name="connsiteX35" fmla="*/ 741418 w 2453803"/>
                <a:gd name="connsiteY35" fmla="*/ 2568420 h 3297352"/>
                <a:gd name="connsiteX36" fmla="*/ 202267 w 2453803"/>
                <a:gd name="connsiteY36" fmla="*/ 2059461 h 3297352"/>
                <a:gd name="connsiteX37" fmla="*/ 193641 w 2453803"/>
                <a:gd name="connsiteY37" fmla="*/ 1813608 h 3297352"/>
                <a:gd name="connsiteX38" fmla="*/ 357542 w 2453803"/>
                <a:gd name="connsiteY38" fmla="*/ 959593 h 3297352"/>
                <a:gd name="connsiteX39" fmla="*/ 547324 w 2453803"/>
                <a:gd name="connsiteY39" fmla="*/ 666295 h 3297352"/>
                <a:gd name="connsiteX40" fmla="*/ 728478 w 2453803"/>
                <a:gd name="connsiteY40" fmla="*/ 532586 h 3297352"/>
                <a:gd name="connsiteX0" fmla="*/ 728478 w 2454014"/>
                <a:gd name="connsiteY0" fmla="*/ 532586 h 3297352"/>
                <a:gd name="connsiteX1" fmla="*/ 1530735 w 2454014"/>
                <a:gd name="connsiteY1" fmla="*/ 1421107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30735 w 2454014"/>
                <a:gd name="connsiteY1" fmla="*/ 1421107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18254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57875 w 2454014"/>
                <a:gd name="connsiteY34" fmla="*/ 255979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66501 w 2454014"/>
                <a:gd name="connsiteY34" fmla="*/ 254038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66501 w 2454014"/>
                <a:gd name="connsiteY34" fmla="*/ 254038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66501 w 2454014"/>
                <a:gd name="connsiteY34" fmla="*/ 2540383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810429 w 2454014"/>
                <a:gd name="connsiteY33" fmla="*/ 2900537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6912 w 2454014"/>
                <a:gd name="connsiteY32" fmla="*/ 2973861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27682 w 2454014"/>
                <a:gd name="connsiteY34" fmla="*/ 254685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36308 w 2454014"/>
                <a:gd name="connsiteY34" fmla="*/ 255332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36308 w 2454014"/>
                <a:gd name="connsiteY34" fmla="*/ 2553322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40621 w 2454014"/>
                <a:gd name="connsiteY34" fmla="*/ 2572731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42777 w 2454014"/>
                <a:gd name="connsiteY34" fmla="*/ 2574887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42777 w 2454014"/>
                <a:gd name="connsiteY34" fmla="*/ 2574887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42777 w 2454014"/>
                <a:gd name="connsiteY34" fmla="*/ 2574887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42777 w 2454014"/>
                <a:gd name="connsiteY34" fmla="*/ 2574887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16003 w 2454014"/>
                <a:gd name="connsiteY26" fmla="*/ 2792707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42777 w 2454014"/>
                <a:gd name="connsiteY34" fmla="*/ 2574887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25425 w 2454014"/>
                <a:gd name="connsiteY24" fmla="*/ 2249242 h 3297352"/>
                <a:gd name="connsiteX25" fmla="*/ 46992 w 2454014"/>
                <a:gd name="connsiteY25" fmla="*/ 2676250 h 3297352"/>
                <a:gd name="connsiteX26" fmla="*/ 16554 w 2454014"/>
                <a:gd name="connsiteY26" fmla="*/ 2820331 h 3297352"/>
                <a:gd name="connsiteX27" fmla="*/ 42678 w 2454014"/>
                <a:gd name="connsiteY27" fmla="*/ 3086005 h 3297352"/>
                <a:gd name="connsiteX28" fmla="*/ 189327 w 2454014"/>
                <a:gd name="connsiteY28" fmla="*/ 2883284 h 3297352"/>
                <a:gd name="connsiteX29" fmla="*/ 137569 w 2454014"/>
                <a:gd name="connsiteY29" fmla="*/ 3094631 h 3297352"/>
                <a:gd name="connsiteX30" fmla="*/ 383422 w 2454014"/>
                <a:gd name="connsiteY30" fmla="*/ 3064439 h 3297352"/>
                <a:gd name="connsiteX31" fmla="*/ 555950 w 2454014"/>
                <a:gd name="connsiteY31" fmla="*/ 3012680 h 3297352"/>
                <a:gd name="connsiteX32" fmla="*/ 700442 w 2454014"/>
                <a:gd name="connsiteY32" fmla="*/ 2965234 h 3297352"/>
                <a:gd name="connsiteX33" fmla="*/ 780237 w 2454014"/>
                <a:gd name="connsiteY33" fmla="*/ 2891911 h 3297352"/>
                <a:gd name="connsiteX34" fmla="*/ 842777 w 2454014"/>
                <a:gd name="connsiteY34" fmla="*/ 2574887 h 3297352"/>
                <a:gd name="connsiteX35" fmla="*/ 741418 w 2454014"/>
                <a:gd name="connsiteY35" fmla="*/ 2568420 h 3297352"/>
                <a:gd name="connsiteX36" fmla="*/ 202267 w 2454014"/>
                <a:gd name="connsiteY36" fmla="*/ 2059461 h 3297352"/>
                <a:gd name="connsiteX37" fmla="*/ 193641 w 2454014"/>
                <a:gd name="connsiteY37" fmla="*/ 1813608 h 3297352"/>
                <a:gd name="connsiteX38" fmla="*/ 357542 w 2454014"/>
                <a:gd name="connsiteY38" fmla="*/ 959593 h 3297352"/>
                <a:gd name="connsiteX39" fmla="*/ 547324 w 2454014"/>
                <a:gd name="connsiteY39" fmla="*/ 666295 h 3297352"/>
                <a:gd name="connsiteX40" fmla="*/ 728478 w 2454014"/>
                <a:gd name="connsiteY40"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18823 w 2454014"/>
                <a:gd name="connsiteY24" fmla="*/ 1732113 h 3297352"/>
                <a:gd name="connsiteX25" fmla="*/ 25425 w 2454014"/>
                <a:gd name="connsiteY25" fmla="*/ 2249242 h 3297352"/>
                <a:gd name="connsiteX26" fmla="*/ 46992 w 2454014"/>
                <a:gd name="connsiteY26" fmla="*/ 2676250 h 3297352"/>
                <a:gd name="connsiteX27" fmla="*/ 16554 w 2454014"/>
                <a:gd name="connsiteY27" fmla="*/ 2820331 h 3297352"/>
                <a:gd name="connsiteX28" fmla="*/ 42678 w 2454014"/>
                <a:gd name="connsiteY28" fmla="*/ 3086005 h 3297352"/>
                <a:gd name="connsiteX29" fmla="*/ 189327 w 2454014"/>
                <a:gd name="connsiteY29" fmla="*/ 2883284 h 3297352"/>
                <a:gd name="connsiteX30" fmla="*/ 137569 w 2454014"/>
                <a:gd name="connsiteY30" fmla="*/ 3094631 h 3297352"/>
                <a:gd name="connsiteX31" fmla="*/ 383422 w 2454014"/>
                <a:gd name="connsiteY31" fmla="*/ 3064439 h 3297352"/>
                <a:gd name="connsiteX32" fmla="*/ 555950 w 2454014"/>
                <a:gd name="connsiteY32" fmla="*/ 3012680 h 3297352"/>
                <a:gd name="connsiteX33" fmla="*/ 700442 w 2454014"/>
                <a:gd name="connsiteY33" fmla="*/ 2965234 h 3297352"/>
                <a:gd name="connsiteX34" fmla="*/ 780237 w 2454014"/>
                <a:gd name="connsiteY34" fmla="*/ 2891911 h 3297352"/>
                <a:gd name="connsiteX35" fmla="*/ 842777 w 2454014"/>
                <a:gd name="connsiteY35" fmla="*/ 2574887 h 3297352"/>
                <a:gd name="connsiteX36" fmla="*/ 741418 w 2454014"/>
                <a:gd name="connsiteY36" fmla="*/ 2568420 h 3297352"/>
                <a:gd name="connsiteX37" fmla="*/ 202267 w 2454014"/>
                <a:gd name="connsiteY37" fmla="*/ 2059461 h 3297352"/>
                <a:gd name="connsiteX38" fmla="*/ 193641 w 2454014"/>
                <a:gd name="connsiteY38" fmla="*/ 1813608 h 3297352"/>
                <a:gd name="connsiteX39" fmla="*/ 357542 w 2454014"/>
                <a:gd name="connsiteY39" fmla="*/ 959593 h 3297352"/>
                <a:gd name="connsiteX40" fmla="*/ 547324 w 2454014"/>
                <a:gd name="connsiteY40" fmla="*/ 666295 h 3297352"/>
                <a:gd name="connsiteX41" fmla="*/ 728478 w 2454014"/>
                <a:gd name="connsiteY41" fmla="*/ 532586 h 3297352"/>
                <a:gd name="connsiteX0" fmla="*/ 728478 w 2454014"/>
                <a:gd name="connsiteY0" fmla="*/ 532586 h 3297352"/>
                <a:gd name="connsiteX1" fmla="*/ 1565241 w 2454014"/>
                <a:gd name="connsiteY1" fmla="*/ 1408168 h 3297352"/>
                <a:gd name="connsiteX2" fmla="*/ 1586807 w 2454014"/>
                <a:gd name="connsiteY2" fmla="*/ 1826548 h 3297352"/>
                <a:gd name="connsiteX3" fmla="*/ 1513482 w 2454014"/>
                <a:gd name="connsiteY3" fmla="*/ 2106907 h 3297352"/>
                <a:gd name="connsiteX4" fmla="*/ 1306448 w 2454014"/>
                <a:gd name="connsiteY4" fmla="*/ 2329037 h 3297352"/>
                <a:gd name="connsiteX5" fmla="*/ 1060595 w 2454014"/>
                <a:gd name="connsiteY5" fmla="*/ 3241280 h 3297352"/>
                <a:gd name="connsiteX6" fmla="*/ 1246063 w 2454014"/>
                <a:gd name="connsiteY6" fmla="*/ 3180895 h 3297352"/>
                <a:gd name="connsiteX7" fmla="*/ 1246063 w 2454014"/>
                <a:gd name="connsiteY7" fmla="*/ 3258533 h 3297352"/>
                <a:gd name="connsiteX8" fmla="*/ 1487603 w 2454014"/>
                <a:gd name="connsiteY8" fmla="*/ 3142076 h 3297352"/>
                <a:gd name="connsiteX9" fmla="*/ 1440158 w 2454014"/>
                <a:gd name="connsiteY9" fmla="*/ 3297352 h 3297352"/>
                <a:gd name="connsiteX10" fmla="*/ 1660131 w 2454014"/>
                <a:gd name="connsiteY10" fmla="*/ 3150703 h 3297352"/>
                <a:gd name="connsiteX11" fmla="*/ 1647192 w 2454014"/>
                <a:gd name="connsiteY11" fmla="*/ 3271473 h 3297352"/>
                <a:gd name="connsiteX12" fmla="*/ 1901671 w 2454014"/>
                <a:gd name="connsiteY12" fmla="*/ 3124824 h 3297352"/>
                <a:gd name="connsiteX13" fmla="*/ 1983622 w 2454014"/>
                <a:gd name="connsiteY13" fmla="*/ 3137763 h 3297352"/>
                <a:gd name="connsiteX14" fmla="*/ 2229475 w 2454014"/>
                <a:gd name="connsiteY14" fmla="*/ 2922103 h 3297352"/>
                <a:gd name="connsiteX15" fmla="*/ 2169090 w 2454014"/>
                <a:gd name="connsiteY15" fmla="*/ 3098944 h 3297352"/>
                <a:gd name="connsiteX16" fmla="*/ 2242414 w 2454014"/>
                <a:gd name="connsiteY16" fmla="*/ 3029933 h 3297352"/>
                <a:gd name="connsiteX17" fmla="*/ 2453761 w 2454014"/>
                <a:gd name="connsiteY17" fmla="*/ 2119846 h 3297352"/>
                <a:gd name="connsiteX18" fmla="*/ 2397690 w 2454014"/>
                <a:gd name="connsiteY18" fmla="*/ 1045857 h 3297352"/>
                <a:gd name="connsiteX19" fmla="*/ 1880105 w 2454014"/>
                <a:gd name="connsiteY19" fmla="*/ 161650 h 3297352"/>
                <a:gd name="connsiteX20" fmla="*/ 1202931 w 2454014"/>
                <a:gd name="connsiteY20" fmla="*/ 2061 h 3297352"/>
                <a:gd name="connsiteX21" fmla="*/ 672407 w 2454014"/>
                <a:gd name="connsiteY21" fmla="*/ 153024 h 3297352"/>
                <a:gd name="connsiteX22" fmla="*/ 206580 w 2454014"/>
                <a:gd name="connsiteY22" fmla="*/ 705114 h 3297352"/>
                <a:gd name="connsiteX23" fmla="*/ 21112 w 2454014"/>
                <a:gd name="connsiteY23" fmla="*/ 1369348 h 3297352"/>
                <a:gd name="connsiteX24" fmla="*/ 74072 w 2454014"/>
                <a:gd name="connsiteY24" fmla="*/ 1737638 h 3297352"/>
                <a:gd name="connsiteX25" fmla="*/ 25425 w 2454014"/>
                <a:gd name="connsiteY25" fmla="*/ 2249242 h 3297352"/>
                <a:gd name="connsiteX26" fmla="*/ 46992 w 2454014"/>
                <a:gd name="connsiteY26" fmla="*/ 2676250 h 3297352"/>
                <a:gd name="connsiteX27" fmla="*/ 16554 w 2454014"/>
                <a:gd name="connsiteY27" fmla="*/ 2820331 h 3297352"/>
                <a:gd name="connsiteX28" fmla="*/ 42678 w 2454014"/>
                <a:gd name="connsiteY28" fmla="*/ 3086005 h 3297352"/>
                <a:gd name="connsiteX29" fmla="*/ 189327 w 2454014"/>
                <a:gd name="connsiteY29" fmla="*/ 2883284 h 3297352"/>
                <a:gd name="connsiteX30" fmla="*/ 137569 w 2454014"/>
                <a:gd name="connsiteY30" fmla="*/ 3094631 h 3297352"/>
                <a:gd name="connsiteX31" fmla="*/ 383422 w 2454014"/>
                <a:gd name="connsiteY31" fmla="*/ 3064439 h 3297352"/>
                <a:gd name="connsiteX32" fmla="*/ 555950 w 2454014"/>
                <a:gd name="connsiteY32" fmla="*/ 3012680 h 3297352"/>
                <a:gd name="connsiteX33" fmla="*/ 700442 w 2454014"/>
                <a:gd name="connsiteY33" fmla="*/ 2965234 h 3297352"/>
                <a:gd name="connsiteX34" fmla="*/ 780237 w 2454014"/>
                <a:gd name="connsiteY34" fmla="*/ 2891911 h 3297352"/>
                <a:gd name="connsiteX35" fmla="*/ 842777 w 2454014"/>
                <a:gd name="connsiteY35" fmla="*/ 2574887 h 3297352"/>
                <a:gd name="connsiteX36" fmla="*/ 741418 w 2454014"/>
                <a:gd name="connsiteY36" fmla="*/ 2568420 h 3297352"/>
                <a:gd name="connsiteX37" fmla="*/ 202267 w 2454014"/>
                <a:gd name="connsiteY37" fmla="*/ 2059461 h 3297352"/>
                <a:gd name="connsiteX38" fmla="*/ 193641 w 2454014"/>
                <a:gd name="connsiteY38" fmla="*/ 1813608 h 3297352"/>
                <a:gd name="connsiteX39" fmla="*/ 357542 w 2454014"/>
                <a:gd name="connsiteY39" fmla="*/ 959593 h 3297352"/>
                <a:gd name="connsiteX40" fmla="*/ 547324 w 2454014"/>
                <a:gd name="connsiteY40" fmla="*/ 666295 h 3297352"/>
                <a:gd name="connsiteX41" fmla="*/ 728478 w 2454014"/>
                <a:gd name="connsiteY41" fmla="*/ 532586 h 3297352"/>
                <a:gd name="connsiteX0" fmla="*/ 740542 w 2466078"/>
                <a:gd name="connsiteY0" fmla="*/ 532586 h 3297352"/>
                <a:gd name="connsiteX1" fmla="*/ 1577305 w 2466078"/>
                <a:gd name="connsiteY1" fmla="*/ 1408168 h 3297352"/>
                <a:gd name="connsiteX2" fmla="*/ 1598871 w 2466078"/>
                <a:gd name="connsiteY2" fmla="*/ 1826548 h 3297352"/>
                <a:gd name="connsiteX3" fmla="*/ 1525546 w 2466078"/>
                <a:gd name="connsiteY3" fmla="*/ 2106907 h 3297352"/>
                <a:gd name="connsiteX4" fmla="*/ 1318512 w 2466078"/>
                <a:gd name="connsiteY4" fmla="*/ 2329037 h 3297352"/>
                <a:gd name="connsiteX5" fmla="*/ 1072659 w 2466078"/>
                <a:gd name="connsiteY5" fmla="*/ 3241280 h 3297352"/>
                <a:gd name="connsiteX6" fmla="*/ 1258127 w 2466078"/>
                <a:gd name="connsiteY6" fmla="*/ 3180895 h 3297352"/>
                <a:gd name="connsiteX7" fmla="*/ 1258127 w 2466078"/>
                <a:gd name="connsiteY7" fmla="*/ 3258533 h 3297352"/>
                <a:gd name="connsiteX8" fmla="*/ 1499667 w 2466078"/>
                <a:gd name="connsiteY8" fmla="*/ 3142076 h 3297352"/>
                <a:gd name="connsiteX9" fmla="*/ 1452222 w 2466078"/>
                <a:gd name="connsiteY9" fmla="*/ 3297352 h 3297352"/>
                <a:gd name="connsiteX10" fmla="*/ 1672195 w 2466078"/>
                <a:gd name="connsiteY10" fmla="*/ 3150703 h 3297352"/>
                <a:gd name="connsiteX11" fmla="*/ 1659256 w 2466078"/>
                <a:gd name="connsiteY11" fmla="*/ 3271473 h 3297352"/>
                <a:gd name="connsiteX12" fmla="*/ 1913735 w 2466078"/>
                <a:gd name="connsiteY12" fmla="*/ 3124824 h 3297352"/>
                <a:gd name="connsiteX13" fmla="*/ 1995686 w 2466078"/>
                <a:gd name="connsiteY13" fmla="*/ 3137763 h 3297352"/>
                <a:gd name="connsiteX14" fmla="*/ 2241539 w 2466078"/>
                <a:gd name="connsiteY14" fmla="*/ 2922103 h 3297352"/>
                <a:gd name="connsiteX15" fmla="*/ 2181154 w 2466078"/>
                <a:gd name="connsiteY15" fmla="*/ 3098944 h 3297352"/>
                <a:gd name="connsiteX16" fmla="*/ 2254478 w 2466078"/>
                <a:gd name="connsiteY16" fmla="*/ 3029933 h 3297352"/>
                <a:gd name="connsiteX17" fmla="*/ 2465825 w 2466078"/>
                <a:gd name="connsiteY17" fmla="*/ 2119846 h 3297352"/>
                <a:gd name="connsiteX18" fmla="*/ 2409754 w 2466078"/>
                <a:gd name="connsiteY18" fmla="*/ 1045857 h 3297352"/>
                <a:gd name="connsiteX19" fmla="*/ 1892169 w 2466078"/>
                <a:gd name="connsiteY19" fmla="*/ 161650 h 3297352"/>
                <a:gd name="connsiteX20" fmla="*/ 1214995 w 2466078"/>
                <a:gd name="connsiteY20" fmla="*/ 2061 h 3297352"/>
                <a:gd name="connsiteX21" fmla="*/ 684471 w 2466078"/>
                <a:gd name="connsiteY21" fmla="*/ 153024 h 3297352"/>
                <a:gd name="connsiteX22" fmla="*/ 218644 w 2466078"/>
                <a:gd name="connsiteY22" fmla="*/ 705114 h 3297352"/>
                <a:gd name="connsiteX23" fmla="*/ 5552 w 2466078"/>
                <a:gd name="connsiteY23" fmla="*/ 1358298 h 3297352"/>
                <a:gd name="connsiteX24" fmla="*/ 86136 w 2466078"/>
                <a:gd name="connsiteY24" fmla="*/ 1737638 h 3297352"/>
                <a:gd name="connsiteX25" fmla="*/ 37489 w 2466078"/>
                <a:gd name="connsiteY25" fmla="*/ 2249242 h 3297352"/>
                <a:gd name="connsiteX26" fmla="*/ 59056 w 2466078"/>
                <a:gd name="connsiteY26" fmla="*/ 2676250 h 3297352"/>
                <a:gd name="connsiteX27" fmla="*/ 28618 w 2466078"/>
                <a:gd name="connsiteY27" fmla="*/ 2820331 h 3297352"/>
                <a:gd name="connsiteX28" fmla="*/ 54742 w 2466078"/>
                <a:gd name="connsiteY28" fmla="*/ 3086005 h 3297352"/>
                <a:gd name="connsiteX29" fmla="*/ 201391 w 2466078"/>
                <a:gd name="connsiteY29" fmla="*/ 2883284 h 3297352"/>
                <a:gd name="connsiteX30" fmla="*/ 149633 w 2466078"/>
                <a:gd name="connsiteY30" fmla="*/ 3094631 h 3297352"/>
                <a:gd name="connsiteX31" fmla="*/ 395486 w 2466078"/>
                <a:gd name="connsiteY31" fmla="*/ 3064439 h 3297352"/>
                <a:gd name="connsiteX32" fmla="*/ 568014 w 2466078"/>
                <a:gd name="connsiteY32" fmla="*/ 3012680 h 3297352"/>
                <a:gd name="connsiteX33" fmla="*/ 712506 w 2466078"/>
                <a:gd name="connsiteY33" fmla="*/ 2965234 h 3297352"/>
                <a:gd name="connsiteX34" fmla="*/ 792301 w 2466078"/>
                <a:gd name="connsiteY34" fmla="*/ 2891911 h 3297352"/>
                <a:gd name="connsiteX35" fmla="*/ 854841 w 2466078"/>
                <a:gd name="connsiteY35" fmla="*/ 2574887 h 3297352"/>
                <a:gd name="connsiteX36" fmla="*/ 753482 w 2466078"/>
                <a:gd name="connsiteY36" fmla="*/ 2568420 h 3297352"/>
                <a:gd name="connsiteX37" fmla="*/ 214331 w 2466078"/>
                <a:gd name="connsiteY37" fmla="*/ 2059461 h 3297352"/>
                <a:gd name="connsiteX38" fmla="*/ 205705 w 2466078"/>
                <a:gd name="connsiteY38" fmla="*/ 1813608 h 3297352"/>
                <a:gd name="connsiteX39" fmla="*/ 369606 w 2466078"/>
                <a:gd name="connsiteY39" fmla="*/ 959593 h 3297352"/>
                <a:gd name="connsiteX40" fmla="*/ 559388 w 2466078"/>
                <a:gd name="connsiteY40" fmla="*/ 666295 h 3297352"/>
                <a:gd name="connsiteX41" fmla="*/ 740542 w 2466078"/>
                <a:gd name="connsiteY41" fmla="*/ 532586 h 3297352"/>
                <a:gd name="connsiteX0" fmla="*/ 740542 w 2466078"/>
                <a:gd name="connsiteY0" fmla="*/ 532586 h 3297352"/>
                <a:gd name="connsiteX1" fmla="*/ 1577305 w 2466078"/>
                <a:gd name="connsiteY1" fmla="*/ 1408168 h 3297352"/>
                <a:gd name="connsiteX2" fmla="*/ 1598871 w 2466078"/>
                <a:gd name="connsiteY2" fmla="*/ 1826548 h 3297352"/>
                <a:gd name="connsiteX3" fmla="*/ 1525546 w 2466078"/>
                <a:gd name="connsiteY3" fmla="*/ 2106907 h 3297352"/>
                <a:gd name="connsiteX4" fmla="*/ 1318512 w 2466078"/>
                <a:gd name="connsiteY4" fmla="*/ 2329037 h 3297352"/>
                <a:gd name="connsiteX5" fmla="*/ 1072659 w 2466078"/>
                <a:gd name="connsiteY5" fmla="*/ 3241280 h 3297352"/>
                <a:gd name="connsiteX6" fmla="*/ 1258127 w 2466078"/>
                <a:gd name="connsiteY6" fmla="*/ 3180895 h 3297352"/>
                <a:gd name="connsiteX7" fmla="*/ 1258127 w 2466078"/>
                <a:gd name="connsiteY7" fmla="*/ 3258533 h 3297352"/>
                <a:gd name="connsiteX8" fmla="*/ 1499667 w 2466078"/>
                <a:gd name="connsiteY8" fmla="*/ 3142076 h 3297352"/>
                <a:gd name="connsiteX9" fmla="*/ 1452222 w 2466078"/>
                <a:gd name="connsiteY9" fmla="*/ 3297352 h 3297352"/>
                <a:gd name="connsiteX10" fmla="*/ 1672195 w 2466078"/>
                <a:gd name="connsiteY10" fmla="*/ 3150703 h 3297352"/>
                <a:gd name="connsiteX11" fmla="*/ 1659256 w 2466078"/>
                <a:gd name="connsiteY11" fmla="*/ 3271473 h 3297352"/>
                <a:gd name="connsiteX12" fmla="*/ 1913735 w 2466078"/>
                <a:gd name="connsiteY12" fmla="*/ 3124824 h 3297352"/>
                <a:gd name="connsiteX13" fmla="*/ 1995686 w 2466078"/>
                <a:gd name="connsiteY13" fmla="*/ 3137763 h 3297352"/>
                <a:gd name="connsiteX14" fmla="*/ 2241539 w 2466078"/>
                <a:gd name="connsiteY14" fmla="*/ 2922103 h 3297352"/>
                <a:gd name="connsiteX15" fmla="*/ 2181154 w 2466078"/>
                <a:gd name="connsiteY15" fmla="*/ 3098944 h 3297352"/>
                <a:gd name="connsiteX16" fmla="*/ 2254478 w 2466078"/>
                <a:gd name="connsiteY16" fmla="*/ 3029933 h 3297352"/>
                <a:gd name="connsiteX17" fmla="*/ 2465825 w 2466078"/>
                <a:gd name="connsiteY17" fmla="*/ 2119846 h 3297352"/>
                <a:gd name="connsiteX18" fmla="*/ 2409754 w 2466078"/>
                <a:gd name="connsiteY18" fmla="*/ 1045857 h 3297352"/>
                <a:gd name="connsiteX19" fmla="*/ 1892169 w 2466078"/>
                <a:gd name="connsiteY19" fmla="*/ 161650 h 3297352"/>
                <a:gd name="connsiteX20" fmla="*/ 1214995 w 2466078"/>
                <a:gd name="connsiteY20" fmla="*/ 2061 h 3297352"/>
                <a:gd name="connsiteX21" fmla="*/ 684471 w 2466078"/>
                <a:gd name="connsiteY21" fmla="*/ 153024 h 3297352"/>
                <a:gd name="connsiteX22" fmla="*/ 218644 w 2466078"/>
                <a:gd name="connsiteY22" fmla="*/ 705114 h 3297352"/>
                <a:gd name="connsiteX23" fmla="*/ 5552 w 2466078"/>
                <a:gd name="connsiteY23" fmla="*/ 1358298 h 3297352"/>
                <a:gd name="connsiteX24" fmla="*/ 86136 w 2466078"/>
                <a:gd name="connsiteY24" fmla="*/ 1737638 h 3297352"/>
                <a:gd name="connsiteX25" fmla="*/ 37489 w 2466078"/>
                <a:gd name="connsiteY25" fmla="*/ 2249242 h 3297352"/>
                <a:gd name="connsiteX26" fmla="*/ 59056 w 2466078"/>
                <a:gd name="connsiteY26" fmla="*/ 2676250 h 3297352"/>
                <a:gd name="connsiteX27" fmla="*/ 28618 w 2466078"/>
                <a:gd name="connsiteY27" fmla="*/ 2820331 h 3297352"/>
                <a:gd name="connsiteX28" fmla="*/ 54742 w 2466078"/>
                <a:gd name="connsiteY28" fmla="*/ 3086005 h 3297352"/>
                <a:gd name="connsiteX29" fmla="*/ 201391 w 2466078"/>
                <a:gd name="connsiteY29" fmla="*/ 2883284 h 3297352"/>
                <a:gd name="connsiteX30" fmla="*/ 149633 w 2466078"/>
                <a:gd name="connsiteY30" fmla="*/ 3094631 h 3297352"/>
                <a:gd name="connsiteX31" fmla="*/ 395486 w 2466078"/>
                <a:gd name="connsiteY31" fmla="*/ 3064439 h 3297352"/>
                <a:gd name="connsiteX32" fmla="*/ 568014 w 2466078"/>
                <a:gd name="connsiteY32" fmla="*/ 3012680 h 3297352"/>
                <a:gd name="connsiteX33" fmla="*/ 712506 w 2466078"/>
                <a:gd name="connsiteY33" fmla="*/ 2965234 h 3297352"/>
                <a:gd name="connsiteX34" fmla="*/ 792301 w 2466078"/>
                <a:gd name="connsiteY34" fmla="*/ 2891911 h 3297352"/>
                <a:gd name="connsiteX35" fmla="*/ 854841 w 2466078"/>
                <a:gd name="connsiteY35" fmla="*/ 2574887 h 3297352"/>
                <a:gd name="connsiteX36" fmla="*/ 753482 w 2466078"/>
                <a:gd name="connsiteY36" fmla="*/ 2568420 h 3297352"/>
                <a:gd name="connsiteX37" fmla="*/ 214331 w 2466078"/>
                <a:gd name="connsiteY37" fmla="*/ 2059461 h 3297352"/>
                <a:gd name="connsiteX38" fmla="*/ 205705 w 2466078"/>
                <a:gd name="connsiteY38" fmla="*/ 1813608 h 3297352"/>
                <a:gd name="connsiteX39" fmla="*/ 369606 w 2466078"/>
                <a:gd name="connsiteY39" fmla="*/ 959593 h 3297352"/>
                <a:gd name="connsiteX40" fmla="*/ 559388 w 2466078"/>
                <a:gd name="connsiteY40" fmla="*/ 666295 h 3297352"/>
                <a:gd name="connsiteX41" fmla="*/ 740542 w 2466078"/>
                <a:gd name="connsiteY41" fmla="*/ 532586 h 3297352"/>
                <a:gd name="connsiteX0" fmla="*/ 740542 w 2466078"/>
                <a:gd name="connsiteY0" fmla="*/ 532586 h 3297352"/>
                <a:gd name="connsiteX1" fmla="*/ 1577305 w 2466078"/>
                <a:gd name="connsiteY1" fmla="*/ 1408168 h 3297352"/>
                <a:gd name="connsiteX2" fmla="*/ 1598871 w 2466078"/>
                <a:gd name="connsiteY2" fmla="*/ 1826548 h 3297352"/>
                <a:gd name="connsiteX3" fmla="*/ 1525546 w 2466078"/>
                <a:gd name="connsiteY3" fmla="*/ 2106907 h 3297352"/>
                <a:gd name="connsiteX4" fmla="*/ 1318512 w 2466078"/>
                <a:gd name="connsiteY4" fmla="*/ 2329037 h 3297352"/>
                <a:gd name="connsiteX5" fmla="*/ 1072659 w 2466078"/>
                <a:gd name="connsiteY5" fmla="*/ 3241280 h 3297352"/>
                <a:gd name="connsiteX6" fmla="*/ 1258127 w 2466078"/>
                <a:gd name="connsiteY6" fmla="*/ 3180895 h 3297352"/>
                <a:gd name="connsiteX7" fmla="*/ 1258127 w 2466078"/>
                <a:gd name="connsiteY7" fmla="*/ 3258533 h 3297352"/>
                <a:gd name="connsiteX8" fmla="*/ 1499667 w 2466078"/>
                <a:gd name="connsiteY8" fmla="*/ 3142076 h 3297352"/>
                <a:gd name="connsiteX9" fmla="*/ 1452222 w 2466078"/>
                <a:gd name="connsiteY9" fmla="*/ 3297352 h 3297352"/>
                <a:gd name="connsiteX10" fmla="*/ 1672195 w 2466078"/>
                <a:gd name="connsiteY10" fmla="*/ 3150703 h 3297352"/>
                <a:gd name="connsiteX11" fmla="*/ 1659256 w 2466078"/>
                <a:gd name="connsiteY11" fmla="*/ 3271473 h 3297352"/>
                <a:gd name="connsiteX12" fmla="*/ 1913735 w 2466078"/>
                <a:gd name="connsiteY12" fmla="*/ 3124824 h 3297352"/>
                <a:gd name="connsiteX13" fmla="*/ 1995686 w 2466078"/>
                <a:gd name="connsiteY13" fmla="*/ 3137763 h 3297352"/>
                <a:gd name="connsiteX14" fmla="*/ 2241539 w 2466078"/>
                <a:gd name="connsiteY14" fmla="*/ 2922103 h 3297352"/>
                <a:gd name="connsiteX15" fmla="*/ 2181154 w 2466078"/>
                <a:gd name="connsiteY15" fmla="*/ 3098944 h 3297352"/>
                <a:gd name="connsiteX16" fmla="*/ 2254478 w 2466078"/>
                <a:gd name="connsiteY16" fmla="*/ 3029933 h 3297352"/>
                <a:gd name="connsiteX17" fmla="*/ 2465825 w 2466078"/>
                <a:gd name="connsiteY17" fmla="*/ 2119846 h 3297352"/>
                <a:gd name="connsiteX18" fmla="*/ 2409754 w 2466078"/>
                <a:gd name="connsiteY18" fmla="*/ 1045857 h 3297352"/>
                <a:gd name="connsiteX19" fmla="*/ 1892169 w 2466078"/>
                <a:gd name="connsiteY19" fmla="*/ 161650 h 3297352"/>
                <a:gd name="connsiteX20" fmla="*/ 1214995 w 2466078"/>
                <a:gd name="connsiteY20" fmla="*/ 2061 h 3297352"/>
                <a:gd name="connsiteX21" fmla="*/ 684471 w 2466078"/>
                <a:gd name="connsiteY21" fmla="*/ 153024 h 3297352"/>
                <a:gd name="connsiteX22" fmla="*/ 196544 w 2466078"/>
                <a:gd name="connsiteY22" fmla="*/ 705114 h 3297352"/>
                <a:gd name="connsiteX23" fmla="*/ 5552 w 2466078"/>
                <a:gd name="connsiteY23" fmla="*/ 1358298 h 3297352"/>
                <a:gd name="connsiteX24" fmla="*/ 86136 w 2466078"/>
                <a:gd name="connsiteY24" fmla="*/ 1737638 h 3297352"/>
                <a:gd name="connsiteX25" fmla="*/ 37489 w 2466078"/>
                <a:gd name="connsiteY25" fmla="*/ 2249242 h 3297352"/>
                <a:gd name="connsiteX26" fmla="*/ 59056 w 2466078"/>
                <a:gd name="connsiteY26" fmla="*/ 2676250 h 3297352"/>
                <a:gd name="connsiteX27" fmla="*/ 28618 w 2466078"/>
                <a:gd name="connsiteY27" fmla="*/ 2820331 h 3297352"/>
                <a:gd name="connsiteX28" fmla="*/ 54742 w 2466078"/>
                <a:gd name="connsiteY28" fmla="*/ 3086005 h 3297352"/>
                <a:gd name="connsiteX29" fmla="*/ 201391 w 2466078"/>
                <a:gd name="connsiteY29" fmla="*/ 2883284 h 3297352"/>
                <a:gd name="connsiteX30" fmla="*/ 149633 w 2466078"/>
                <a:gd name="connsiteY30" fmla="*/ 3094631 h 3297352"/>
                <a:gd name="connsiteX31" fmla="*/ 395486 w 2466078"/>
                <a:gd name="connsiteY31" fmla="*/ 3064439 h 3297352"/>
                <a:gd name="connsiteX32" fmla="*/ 568014 w 2466078"/>
                <a:gd name="connsiteY32" fmla="*/ 3012680 h 3297352"/>
                <a:gd name="connsiteX33" fmla="*/ 712506 w 2466078"/>
                <a:gd name="connsiteY33" fmla="*/ 2965234 h 3297352"/>
                <a:gd name="connsiteX34" fmla="*/ 792301 w 2466078"/>
                <a:gd name="connsiteY34" fmla="*/ 2891911 h 3297352"/>
                <a:gd name="connsiteX35" fmla="*/ 854841 w 2466078"/>
                <a:gd name="connsiteY35" fmla="*/ 2574887 h 3297352"/>
                <a:gd name="connsiteX36" fmla="*/ 753482 w 2466078"/>
                <a:gd name="connsiteY36" fmla="*/ 2568420 h 3297352"/>
                <a:gd name="connsiteX37" fmla="*/ 214331 w 2466078"/>
                <a:gd name="connsiteY37" fmla="*/ 2059461 h 3297352"/>
                <a:gd name="connsiteX38" fmla="*/ 205705 w 2466078"/>
                <a:gd name="connsiteY38" fmla="*/ 1813608 h 3297352"/>
                <a:gd name="connsiteX39" fmla="*/ 369606 w 2466078"/>
                <a:gd name="connsiteY39" fmla="*/ 959593 h 3297352"/>
                <a:gd name="connsiteX40" fmla="*/ 559388 w 2466078"/>
                <a:gd name="connsiteY40" fmla="*/ 666295 h 3297352"/>
                <a:gd name="connsiteX41" fmla="*/ 740542 w 2466078"/>
                <a:gd name="connsiteY41" fmla="*/ 532586 h 3297352"/>
                <a:gd name="connsiteX0" fmla="*/ 740542 w 2466078"/>
                <a:gd name="connsiteY0" fmla="*/ 532586 h 3297352"/>
                <a:gd name="connsiteX1" fmla="*/ 1577305 w 2466078"/>
                <a:gd name="connsiteY1" fmla="*/ 1408168 h 3297352"/>
                <a:gd name="connsiteX2" fmla="*/ 1598871 w 2466078"/>
                <a:gd name="connsiteY2" fmla="*/ 1826548 h 3297352"/>
                <a:gd name="connsiteX3" fmla="*/ 1525546 w 2466078"/>
                <a:gd name="connsiteY3" fmla="*/ 2106907 h 3297352"/>
                <a:gd name="connsiteX4" fmla="*/ 1318512 w 2466078"/>
                <a:gd name="connsiteY4" fmla="*/ 2329037 h 3297352"/>
                <a:gd name="connsiteX5" fmla="*/ 1072659 w 2466078"/>
                <a:gd name="connsiteY5" fmla="*/ 3241280 h 3297352"/>
                <a:gd name="connsiteX6" fmla="*/ 1258127 w 2466078"/>
                <a:gd name="connsiteY6" fmla="*/ 3180895 h 3297352"/>
                <a:gd name="connsiteX7" fmla="*/ 1258127 w 2466078"/>
                <a:gd name="connsiteY7" fmla="*/ 3258533 h 3297352"/>
                <a:gd name="connsiteX8" fmla="*/ 1499667 w 2466078"/>
                <a:gd name="connsiteY8" fmla="*/ 3142076 h 3297352"/>
                <a:gd name="connsiteX9" fmla="*/ 1452222 w 2466078"/>
                <a:gd name="connsiteY9" fmla="*/ 3297352 h 3297352"/>
                <a:gd name="connsiteX10" fmla="*/ 1672195 w 2466078"/>
                <a:gd name="connsiteY10" fmla="*/ 3150703 h 3297352"/>
                <a:gd name="connsiteX11" fmla="*/ 1659256 w 2466078"/>
                <a:gd name="connsiteY11" fmla="*/ 3271473 h 3297352"/>
                <a:gd name="connsiteX12" fmla="*/ 1913735 w 2466078"/>
                <a:gd name="connsiteY12" fmla="*/ 3124824 h 3297352"/>
                <a:gd name="connsiteX13" fmla="*/ 1995686 w 2466078"/>
                <a:gd name="connsiteY13" fmla="*/ 3137763 h 3297352"/>
                <a:gd name="connsiteX14" fmla="*/ 2241539 w 2466078"/>
                <a:gd name="connsiteY14" fmla="*/ 2922103 h 3297352"/>
                <a:gd name="connsiteX15" fmla="*/ 2181154 w 2466078"/>
                <a:gd name="connsiteY15" fmla="*/ 3098944 h 3297352"/>
                <a:gd name="connsiteX16" fmla="*/ 2254478 w 2466078"/>
                <a:gd name="connsiteY16" fmla="*/ 3029933 h 3297352"/>
                <a:gd name="connsiteX17" fmla="*/ 2465825 w 2466078"/>
                <a:gd name="connsiteY17" fmla="*/ 2119846 h 3297352"/>
                <a:gd name="connsiteX18" fmla="*/ 2409754 w 2466078"/>
                <a:gd name="connsiteY18" fmla="*/ 1045857 h 3297352"/>
                <a:gd name="connsiteX19" fmla="*/ 1892169 w 2466078"/>
                <a:gd name="connsiteY19" fmla="*/ 161650 h 3297352"/>
                <a:gd name="connsiteX20" fmla="*/ 1214995 w 2466078"/>
                <a:gd name="connsiteY20" fmla="*/ 2061 h 3297352"/>
                <a:gd name="connsiteX21" fmla="*/ 684471 w 2466078"/>
                <a:gd name="connsiteY21" fmla="*/ 153024 h 3297352"/>
                <a:gd name="connsiteX22" fmla="*/ 196544 w 2466078"/>
                <a:gd name="connsiteY22" fmla="*/ 705114 h 3297352"/>
                <a:gd name="connsiteX23" fmla="*/ 5552 w 2466078"/>
                <a:gd name="connsiteY23" fmla="*/ 1358298 h 3297352"/>
                <a:gd name="connsiteX24" fmla="*/ 86136 w 2466078"/>
                <a:gd name="connsiteY24" fmla="*/ 1737638 h 3297352"/>
                <a:gd name="connsiteX25" fmla="*/ 37489 w 2466078"/>
                <a:gd name="connsiteY25" fmla="*/ 2249242 h 3297352"/>
                <a:gd name="connsiteX26" fmla="*/ 59056 w 2466078"/>
                <a:gd name="connsiteY26" fmla="*/ 2676250 h 3297352"/>
                <a:gd name="connsiteX27" fmla="*/ 28618 w 2466078"/>
                <a:gd name="connsiteY27" fmla="*/ 2820331 h 3297352"/>
                <a:gd name="connsiteX28" fmla="*/ 54742 w 2466078"/>
                <a:gd name="connsiteY28" fmla="*/ 3086005 h 3297352"/>
                <a:gd name="connsiteX29" fmla="*/ 201391 w 2466078"/>
                <a:gd name="connsiteY29" fmla="*/ 2883284 h 3297352"/>
                <a:gd name="connsiteX30" fmla="*/ 149633 w 2466078"/>
                <a:gd name="connsiteY30" fmla="*/ 3094631 h 3297352"/>
                <a:gd name="connsiteX31" fmla="*/ 395486 w 2466078"/>
                <a:gd name="connsiteY31" fmla="*/ 3064439 h 3297352"/>
                <a:gd name="connsiteX32" fmla="*/ 568014 w 2466078"/>
                <a:gd name="connsiteY32" fmla="*/ 3012680 h 3297352"/>
                <a:gd name="connsiteX33" fmla="*/ 712506 w 2466078"/>
                <a:gd name="connsiteY33" fmla="*/ 2965234 h 3297352"/>
                <a:gd name="connsiteX34" fmla="*/ 792301 w 2466078"/>
                <a:gd name="connsiteY34" fmla="*/ 2891911 h 3297352"/>
                <a:gd name="connsiteX35" fmla="*/ 854841 w 2466078"/>
                <a:gd name="connsiteY35" fmla="*/ 2574887 h 3297352"/>
                <a:gd name="connsiteX36" fmla="*/ 753482 w 2466078"/>
                <a:gd name="connsiteY36" fmla="*/ 2568420 h 3297352"/>
                <a:gd name="connsiteX37" fmla="*/ 214331 w 2466078"/>
                <a:gd name="connsiteY37" fmla="*/ 2059461 h 3297352"/>
                <a:gd name="connsiteX38" fmla="*/ 205705 w 2466078"/>
                <a:gd name="connsiteY38" fmla="*/ 1813608 h 3297352"/>
                <a:gd name="connsiteX39" fmla="*/ 369606 w 2466078"/>
                <a:gd name="connsiteY39" fmla="*/ 959593 h 3297352"/>
                <a:gd name="connsiteX40" fmla="*/ 559388 w 2466078"/>
                <a:gd name="connsiteY40" fmla="*/ 666295 h 3297352"/>
                <a:gd name="connsiteX41" fmla="*/ 740542 w 2466078"/>
                <a:gd name="connsiteY41" fmla="*/ 532586 h 3297352"/>
                <a:gd name="connsiteX0" fmla="*/ 740542 w 2466078"/>
                <a:gd name="connsiteY0" fmla="*/ 532586 h 3297352"/>
                <a:gd name="connsiteX1" fmla="*/ 1577305 w 2466078"/>
                <a:gd name="connsiteY1" fmla="*/ 1408168 h 3297352"/>
                <a:gd name="connsiteX2" fmla="*/ 1598871 w 2466078"/>
                <a:gd name="connsiteY2" fmla="*/ 1826548 h 3297352"/>
                <a:gd name="connsiteX3" fmla="*/ 1525546 w 2466078"/>
                <a:gd name="connsiteY3" fmla="*/ 2106907 h 3297352"/>
                <a:gd name="connsiteX4" fmla="*/ 1318512 w 2466078"/>
                <a:gd name="connsiteY4" fmla="*/ 2329037 h 3297352"/>
                <a:gd name="connsiteX5" fmla="*/ 1072659 w 2466078"/>
                <a:gd name="connsiteY5" fmla="*/ 3241280 h 3297352"/>
                <a:gd name="connsiteX6" fmla="*/ 1258127 w 2466078"/>
                <a:gd name="connsiteY6" fmla="*/ 3180895 h 3297352"/>
                <a:gd name="connsiteX7" fmla="*/ 1258127 w 2466078"/>
                <a:gd name="connsiteY7" fmla="*/ 3258533 h 3297352"/>
                <a:gd name="connsiteX8" fmla="*/ 1499667 w 2466078"/>
                <a:gd name="connsiteY8" fmla="*/ 3142076 h 3297352"/>
                <a:gd name="connsiteX9" fmla="*/ 1452222 w 2466078"/>
                <a:gd name="connsiteY9" fmla="*/ 3297352 h 3297352"/>
                <a:gd name="connsiteX10" fmla="*/ 1672195 w 2466078"/>
                <a:gd name="connsiteY10" fmla="*/ 3150703 h 3297352"/>
                <a:gd name="connsiteX11" fmla="*/ 1659256 w 2466078"/>
                <a:gd name="connsiteY11" fmla="*/ 3271473 h 3297352"/>
                <a:gd name="connsiteX12" fmla="*/ 1913735 w 2466078"/>
                <a:gd name="connsiteY12" fmla="*/ 3124824 h 3297352"/>
                <a:gd name="connsiteX13" fmla="*/ 1995686 w 2466078"/>
                <a:gd name="connsiteY13" fmla="*/ 3137763 h 3297352"/>
                <a:gd name="connsiteX14" fmla="*/ 2241539 w 2466078"/>
                <a:gd name="connsiteY14" fmla="*/ 2922103 h 3297352"/>
                <a:gd name="connsiteX15" fmla="*/ 2181154 w 2466078"/>
                <a:gd name="connsiteY15" fmla="*/ 3098944 h 3297352"/>
                <a:gd name="connsiteX16" fmla="*/ 2254478 w 2466078"/>
                <a:gd name="connsiteY16" fmla="*/ 3029933 h 3297352"/>
                <a:gd name="connsiteX17" fmla="*/ 2465825 w 2466078"/>
                <a:gd name="connsiteY17" fmla="*/ 2119846 h 3297352"/>
                <a:gd name="connsiteX18" fmla="*/ 2409754 w 2466078"/>
                <a:gd name="connsiteY18" fmla="*/ 1045857 h 3297352"/>
                <a:gd name="connsiteX19" fmla="*/ 1892169 w 2466078"/>
                <a:gd name="connsiteY19" fmla="*/ 161650 h 3297352"/>
                <a:gd name="connsiteX20" fmla="*/ 1214995 w 2466078"/>
                <a:gd name="connsiteY20" fmla="*/ 2061 h 3297352"/>
                <a:gd name="connsiteX21" fmla="*/ 684471 w 2466078"/>
                <a:gd name="connsiteY21" fmla="*/ 153024 h 3297352"/>
                <a:gd name="connsiteX22" fmla="*/ 196544 w 2466078"/>
                <a:gd name="connsiteY22" fmla="*/ 705114 h 3297352"/>
                <a:gd name="connsiteX23" fmla="*/ 5552 w 2466078"/>
                <a:gd name="connsiteY23" fmla="*/ 1358298 h 3297352"/>
                <a:gd name="connsiteX24" fmla="*/ 86136 w 2466078"/>
                <a:gd name="connsiteY24" fmla="*/ 1737638 h 3297352"/>
                <a:gd name="connsiteX25" fmla="*/ 37489 w 2466078"/>
                <a:gd name="connsiteY25" fmla="*/ 2249242 h 3297352"/>
                <a:gd name="connsiteX26" fmla="*/ 59056 w 2466078"/>
                <a:gd name="connsiteY26" fmla="*/ 2676250 h 3297352"/>
                <a:gd name="connsiteX27" fmla="*/ 28618 w 2466078"/>
                <a:gd name="connsiteY27" fmla="*/ 2820331 h 3297352"/>
                <a:gd name="connsiteX28" fmla="*/ 54742 w 2466078"/>
                <a:gd name="connsiteY28" fmla="*/ 3086005 h 3297352"/>
                <a:gd name="connsiteX29" fmla="*/ 201391 w 2466078"/>
                <a:gd name="connsiteY29" fmla="*/ 2883284 h 3297352"/>
                <a:gd name="connsiteX30" fmla="*/ 149633 w 2466078"/>
                <a:gd name="connsiteY30" fmla="*/ 3094631 h 3297352"/>
                <a:gd name="connsiteX31" fmla="*/ 395486 w 2466078"/>
                <a:gd name="connsiteY31" fmla="*/ 3064439 h 3297352"/>
                <a:gd name="connsiteX32" fmla="*/ 568014 w 2466078"/>
                <a:gd name="connsiteY32" fmla="*/ 3012680 h 3297352"/>
                <a:gd name="connsiteX33" fmla="*/ 712506 w 2466078"/>
                <a:gd name="connsiteY33" fmla="*/ 2965234 h 3297352"/>
                <a:gd name="connsiteX34" fmla="*/ 792301 w 2466078"/>
                <a:gd name="connsiteY34" fmla="*/ 2891911 h 3297352"/>
                <a:gd name="connsiteX35" fmla="*/ 854841 w 2466078"/>
                <a:gd name="connsiteY35" fmla="*/ 2574887 h 3297352"/>
                <a:gd name="connsiteX36" fmla="*/ 753482 w 2466078"/>
                <a:gd name="connsiteY36" fmla="*/ 2568420 h 3297352"/>
                <a:gd name="connsiteX37" fmla="*/ 214331 w 2466078"/>
                <a:gd name="connsiteY37" fmla="*/ 2059461 h 3297352"/>
                <a:gd name="connsiteX38" fmla="*/ 205705 w 2466078"/>
                <a:gd name="connsiteY38" fmla="*/ 1813608 h 3297352"/>
                <a:gd name="connsiteX39" fmla="*/ 369606 w 2466078"/>
                <a:gd name="connsiteY39" fmla="*/ 959593 h 3297352"/>
                <a:gd name="connsiteX40" fmla="*/ 559388 w 2466078"/>
                <a:gd name="connsiteY40" fmla="*/ 666295 h 3297352"/>
                <a:gd name="connsiteX41" fmla="*/ 740542 w 2466078"/>
                <a:gd name="connsiteY41" fmla="*/ 532586 h 3297352"/>
                <a:gd name="connsiteX0" fmla="*/ 740542 w 2466078"/>
                <a:gd name="connsiteY0" fmla="*/ 532586 h 3297352"/>
                <a:gd name="connsiteX1" fmla="*/ 1577305 w 2466078"/>
                <a:gd name="connsiteY1" fmla="*/ 1408168 h 3297352"/>
                <a:gd name="connsiteX2" fmla="*/ 1598871 w 2466078"/>
                <a:gd name="connsiteY2" fmla="*/ 1826548 h 3297352"/>
                <a:gd name="connsiteX3" fmla="*/ 1525546 w 2466078"/>
                <a:gd name="connsiteY3" fmla="*/ 2106907 h 3297352"/>
                <a:gd name="connsiteX4" fmla="*/ 1318512 w 2466078"/>
                <a:gd name="connsiteY4" fmla="*/ 2329037 h 3297352"/>
                <a:gd name="connsiteX5" fmla="*/ 1072659 w 2466078"/>
                <a:gd name="connsiteY5" fmla="*/ 3241280 h 3297352"/>
                <a:gd name="connsiteX6" fmla="*/ 1258127 w 2466078"/>
                <a:gd name="connsiteY6" fmla="*/ 3180895 h 3297352"/>
                <a:gd name="connsiteX7" fmla="*/ 1258127 w 2466078"/>
                <a:gd name="connsiteY7" fmla="*/ 3258533 h 3297352"/>
                <a:gd name="connsiteX8" fmla="*/ 1499667 w 2466078"/>
                <a:gd name="connsiteY8" fmla="*/ 3142076 h 3297352"/>
                <a:gd name="connsiteX9" fmla="*/ 1452222 w 2466078"/>
                <a:gd name="connsiteY9" fmla="*/ 3297352 h 3297352"/>
                <a:gd name="connsiteX10" fmla="*/ 1672195 w 2466078"/>
                <a:gd name="connsiteY10" fmla="*/ 3150703 h 3297352"/>
                <a:gd name="connsiteX11" fmla="*/ 1659256 w 2466078"/>
                <a:gd name="connsiteY11" fmla="*/ 3271473 h 3297352"/>
                <a:gd name="connsiteX12" fmla="*/ 1913735 w 2466078"/>
                <a:gd name="connsiteY12" fmla="*/ 3124824 h 3297352"/>
                <a:gd name="connsiteX13" fmla="*/ 1995686 w 2466078"/>
                <a:gd name="connsiteY13" fmla="*/ 3137763 h 3297352"/>
                <a:gd name="connsiteX14" fmla="*/ 2241539 w 2466078"/>
                <a:gd name="connsiteY14" fmla="*/ 2922103 h 3297352"/>
                <a:gd name="connsiteX15" fmla="*/ 2181154 w 2466078"/>
                <a:gd name="connsiteY15" fmla="*/ 3098944 h 3297352"/>
                <a:gd name="connsiteX16" fmla="*/ 2254478 w 2466078"/>
                <a:gd name="connsiteY16" fmla="*/ 3029933 h 3297352"/>
                <a:gd name="connsiteX17" fmla="*/ 2465825 w 2466078"/>
                <a:gd name="connsiteY17" fmla="*/ 2119846 h 3297352"/>
                <a:gd name="connsiteX18" fmla="*/ 2409754 w 2466078"/>
                <a:gd name="connsiteY18" fmla="*/ 1045857 h 3297352"/>
                <a:gd name="connsiteX19" fmla="*/ 1892169 w 2466078"/>
                <a:gd name="connsiteY19" fmla="*/ 161650 h 3297352"/>
                <a:gd name="connsiteX20" fmla="*/ 1214995 w 2466078"/>
                <a:gd name="connsiteY20" fmla="*/ 2061 h 3297352"/>
                <a:gd name="connsiteX21" fmla="*/ 684471 w 2466078"/>
                <a:gd name="connsiteY21" fmla="*/ 153024 h 3297352"/>
                <a:gd name="connsiteX22" fmla="*/ 196544 w 2466078"/>
                <a:gd name="connsiteY22" fmla="*/ 705114 h 3297352"/>
                <a:gd name="connsiteX23" fmla="*/ 5552 w 2466078"/>
                <a:gd name="connsiteY23" fmla="*/ 1358298 h 3297352"/>
                <a:gd name="connsiteX24" fmla="*/ 86136 w 2466078"/>
                <a:gd name="connsiteY24" fmla="*/ 1737638 h 3297352"/>
                <a:gd name="connsiteX25" fmla="*/ 37489 w 2466078"/>
                <a:gd name="connsiteY25" fmla="*/ 2249242 h 3297352"/>
                <a:gd name="connsiteX26" fmla="*/ 59056 w 2466078"/>
                <a:gd name="connsiteY26" fmla="*/ 2676250 h 3297352"/>
                <a:gd name="connsiteX27" fmla="*/ 28618 w 2466078"/>
                <a:gd name="connsiteY27" fmla="*/ 2820331 h 3297352"/>
                <a:gd name="connsiteX28" fmla="*/ 54742 w 2466078"/>
                <a:gd name="connsiteY28" fmla="*/ 3086005 h 3297352"/>
                <a:gd name="connsiteX29" fmla="*/ 201391 w 2466078"/>
                <a:gd name="connsiteY29" fmla="*/ 2883284 h 3297352"/>
                <a:gd name="connsiteX30" fmla="*/ 149633 w 2466078"/>
                <a:gd name="connsiteY30" fmla="*/ 3094631 h 3297352"/>
                <a:gd name="connsiteX31" fmla="*/ 395486 w 2466078"/>
                <a:gd name="connsiteY31" fmla="*/ 3064439 h 3297352"/>
                <a:gd name="connsiteX32" fmla="*/ 568014 w 2466078"/>
                <a:gd name="connsiteY32" fmla="*/ 3012680 h 3297352"/>
                <a:gd name="connsiteX33" fmla="*/ 712506 w 2466078"/>
                <a:gd name="connsiteY33" fmla="*/ 2965234 h 3297352"/>
                <a:gd name="connsiteX34" fmla="*/ 792301 w 2466078"/>
                <a:gd name="connsiteY34" fmla="*/ 2891911 h 3297352"/>
                <a:gd name="connsiteX35" fmla="*/ 854841 w 2466078"/>
                <a:gd name="connsiteY35" fmla="*/ 2574887 h 3297352"/>
                <a:gd name="connsiteX36" fmla="*/ 753482 w 2466078"/>
                <a:gd name="connsiteY36" fmla="*/ 2568420 h 3297352"/>
                <a:gd name="connsiteX37" fmla="*/ 214331 w 2466078"/>
                <a:gd name="connsiteY37" fmla="*/ 2059461 h 3297352"/>
                <a:gd name="connsiteX38" fmla="*/ 205705 w 2466078"/>
                <a:gd name="connsiteY38" fmla="*/ 1813608 h 3297352"/>
                <a:gd name="connsiteX39" fmla="*/ 369606 w 2466078"/>
                <a:gd name="connsiteY39" fmla="*/ 959593 h 3297352"/>
                <a:gd name="connsiteX40" fmla="*/ 559388 w 2466078"/>
                <a:gd name="connsiteY40" fmla="*/ 666295 h 3297352"/>
                <a:gd name="connsiteX41" fmla="*/ 740542 w 2466078"/>
                <a:gd name="connsiteY41" fmla="*/ 532586 h 3297352"/>
                <a:gd name="connsiteX0" fmla="*/ 740542 w 2466078"/>
                <a:gd name="connsiteY0" fmla="*/ 532586 h 3297352"/>
                <a:gd name="connsiteX1" fmla="*/ 1577305 w 2466078"/>
                <a:gd name="connsiteY1" fmla="*/ 1408168 h 3297352"/>
                <a:gd name="connsiteX2" fmla="*/ 1598871 w 2466078"/>
                <a:gd name="connsiteY2" fmla="*/ 1826548 h 3297352"/>
                <a:gd name="connsiteX3" fmla="*/ 1525546 w 2466078"/>
                <a:gd name="connsiteY3" fmla="*/ 2106907 h 3297352"/>
                <a:gd name="connsiteX4" fmla="*/ 1318512 w 2466078"/>
                <a:gd name="connsiteY4" fmla="*/ 2329037 h 3297352"/>
                <a:gd name="connsiteX5" fmla="*/ 1072659 w 2466078"/>
                <a:gd name="connsiteY5" fmla="*/ 3241280 h 3297352"/>
                <a:gd name="connsiteX6" fmla="*/ 1258127 w 2466078"/>
                <a:gd name="connsiteY6" fmla="*/ 3180895 h 3297352"/>
                <a:gd name="connsiteX7" fmla="*/ 1258127 w 2466078"/>
                <a:gd name="connsiteY7" fmla="*/ 3258533 h 3297352"/>
                <a:gd name="connsiteX8" fmla="*/ 1499667 w 2466078"/>
                <a:gd name="connsiteY8" fmla="*/ 3142076 h 3297352"/>
                <a:gd name="connsiteX9" fmla="*/ 1452222 w 2466078"/>
                <a:gd name="connsiteY9" fmla="*/ 3297352 h 3297352"/>
                <a:gd name="connsiteX10" fmla="*/ 1672195 w 2466078"/>
                <a:gd name="connsiteY10" fmla="*/ 3150703 h 3297352"/>
                <a:gd name="connsiteX11" fmla="*/ 1659256 w 2466078"/>
                <a:gd name="connsiteY11" fmla="*/ 3271473 h 3297352"/>
                <a:gd name="connsiteX12" fmla="*/ 1913735 w 2466078"/>
                <a:gd name="connsiteY12" fmla="*/ 3124824 h 3297352"/>
                <a:gd name="connsiteX13" fmla="*/ 1995686 w 2466078"/>
                <a:gd name="connsiteY13" fmla="*/ 3137763 h 3297352"/>
                <a:gd name="connsiteX14" fmla="*/ 2241539 w 2466078"/>
                <a:gd name="connsiteY14" fmla="*/ 2922103 h 3297352"/>
                <a:gd name="connsiteX15" fmla="*/ 2181154 w 2466078"/>
                <a:gd name="connsiteY15" fmla="*/ 3098944 h 3297352"/>
                <a:gd name="connsiteX16" fmla="*/ 2254478 w 2466078"/>
                <a:gd name="connsiteY16" fmla="*/ 3029933 h 3297352"/>
                <a:gd name="connsiteX17" fmla="*/ 2465825 w 2466078"/>
                <a:gd name="connsiteY17" fmla="*/ 2119846 h 3297352"/>
                <a:gd name="connsiteX18" fmla="*/ 2409754 w 2466078"/>
                <a:gd name="connsiteY18" fmla="*/ 1045857 h 3297352"/>
                <a:gd name="connsiteX19" fmla="*/ 1892169 w 2466078"/>
                <a:gd name="connsiteY19" fmla="*/ 161650 h 3297352"/>
                <a:gd name="connsiteX20" fmla="*/ 1214995 w 2466078"/>
                <a:gd name="connsiteY20" fmla="*/ 2061 h 3297352"/>
                <a:gd name="connsiteX21" fmla="*/ 684471 w 2466078"/>
                <a:gd name="connsiteY21" fmla="*/ 153024 h 3297352"/>
                <a:gd name="connsiteX22" fmla="*/ 196544 w 2466078"/>
                <a:gd name="connsiteY22" fmla="*/ 705114 h 3297352"/>
                <a:gd name="connsiteX23" fmla="*/ 5552 w 2466078"/>
                <a:gd name="connsiteY23" fmla="*/ 1358298 h 3297352"/>
                <a:gd name="connsiteX24" fmla="*/ 86136 w 2466078"/>
                <a:gd name="connsiteY24" fmla="*/ 1737638 h 3297352"/>
                <a:gd name="connsiteX25" fmla="*/ 37489 w 2466078"/>
                <a:gd name="connsiteY25" fmla="*/ 2249242 h 3297352"/>
                <a:gd name="connsiteX26" fmla="*/ 59056 w 2466078"/>
                <a:gd name="connsiteY26" fmla="*/ 2676250 h 3297352"/>
                <a:gd name="connsiteX27" fmla="*/ 28618 w 2466078"/>
                <a:gd name="connsiteY27" fmla="*/ 2820331 h 3297352"/>
                <a:gd name="connsiteX28" fmla="*/ 54742 w 2466078"/>
                <a:gd name="connsiteY28" fmla="*/ 3086005 h 3297352"/>
                <a:gd name="connsiteX29" fmla="*/ 157192 w 2466078"/>
                <a:gd name="connsiteY29" fmla="*/ 2993783 h 3297352"/>
                <a:gd name="connsiteX30" fmla="*/ 149633 w 2466078"/>
                <a:gd name="connsiteY30" fmla="*/ 3094631 h 3297352"/>
                <a:gd name="connsiteX31" fmla="*/ 395486 w 2466078"/>
                <a:gd name="connsiteY31" fmla="*/ 3064439 h 3297352"/>
                <a:gd name="connsiteX32" fmla="*/ 568014 w 2466078"/>
                <a:gd name="connsiteY32" fmla="*/ 3012680 h 3297352"/>
                <a:gd name="connsiteX33" fmla="*/ 712506 w 2466078"/>
                <a:gd name="connsiteY33" fmla="*/ 2965234 h 3297352"/>
                <a:gd name="connsiteX34" fmla="*/ 792301 w 2466078"/>
                <a:gd name="connsiteY34" fmla="*/ 2891911 h 3297352"/>
                <a:gd name="connsiteX35" fmla="*/ 854841 w 2466078"/>
                <a:gd name="connsiteY35" fmla="*/ 2574887 h 3297352"/>
                <a:gd name="connsiteX36" fmla="*/ 753482 w 2466078"/>
                <a:gd name="connsiteY36" fmla="*/ 2568420 h 3297352"/>
                <a:gd name="connsiteX37" fmla="*/ 214331 w 2466078"/>
                <a:gd name="connsiteY37" fmla="*/ 2059461 h 3297352"/>
                <a:gd name="connsiteX38" fmla="*/ 205705 w 2466078"/>
                <a:gd name="connsiteY38" fmla="*/ 1813608 h 3297352"/>
                <a:gd name="connsiteX39" fmla="*/ 369606 w 2466078"/>
                <a:gd name="connsiteY39" fmla="*/ 959593 h 3297352"/>
                <a:gd name="connsiteX40" fmla="*/ 559388 w 2466078"/>
                <a:gd name="connsiteY40" fmla="*/ 666295 h 3297352"/>
                <a:gd name="connsiteX41" fmla="*/ 740542 w 2466078"/>
                <a:gd name="connsiteY41" fmla="*/ 532586 h 3297352"/>
                <a:gd name="connsiteX0" fmla="*/ 740542 w 2466078"/>
                <a:gd name="connsiteY0" fmla="*/ 532586 h 3297352"/>
                <a:gd name="connsiteX1" fmla="*/ 1577305 w 2466078"/>
                <a:gd name="connsiteY1" fmla="*/ 1408168 h 3297352"/>
                <a:gd name="connsiteX2" fmla="*/ 1598871 w 2466078"/>
                <a:gd name="connsiteY2" fmla="*/ 1826548 h 3297352"/>
                <a:gd name="connsiteX3" fmla="*/ 1525546 w 2466078"/>
                <a:gd name="connsiteY3" fmla="*/ 2106907 h 3297352"/>
                <a:gd name="connsiteX4" fmla="*/ 1318512 w 2466078"/>
                <a:gd name="connsiteY4" fmla="*/ 2329037 h 3297352"/>
                <a:gd name="connsiteX5" fmla="*/ 1072659 w 2466078"/>
                <a:gd name="connsiteY5" fmla="*/ 3241280 h 3297352"/>
                <a:gd name="connsiteX6" fmla="*/ 1258127 w 2466078"/>
                <a:gd name="connsiteY6" fmla="*/ 3180895 h 3297352"/>
                <a:gd name="connsiteX7" fmla="*/ 1258127 w 2466078"/>
                <a:gd name="connsiteY7" fmla="*/ 3258533 h 3297352"/>
                <a:gd name="connsiteX8" fmla="*/ 1499667 w 2466078"/>
                <a:gd name="connsiteY8" fmla="*/ 3142076 h 3297352"/>
                <a:gd name="connsiteX9" fmla="*/ 1452222 w 2466078"/>
                <a:gd name="connsiteY9" fmla="*/ 3297352 h 3297352"/>
                <a:gd name="connsiteX10" fmla="*/ 1672195 w 2466078"/>
                <a:gd name="connsiteY10" fmla="*/ 3150703 h 3297352"/>
                <a:gd name="connsiteX11" fmla="*/ 1659256 w 2466078"/>
                <a:gd name="connsiteY11" fmla="*/ 3271473 h 3297352"/>
                <a:gd name="connsiteX12" fmla="*/ 1913735 w 2466078"/>
                <a:gd name="connsiteY12" fmla="*/ 3124824 h 3297352"/>
                <a:gd name="connsiteX13" fmla="*/ 1995686 w 2466078"/>
                <a:gd name="connsiteY13" fmla="*/ 3137763 h 3297352"/>
                <a:gd name="connsiteX14" fmla="*/ 2241539 w 2466078"/>
                <a:gd name="connsiteY14" fmla="*/ 2922103 h 3297352"/>
                <a:gd name="connsiteX15" fmla="*/ 2181154 w 2466078"/>
                <a:gd name="connsiteY15" fmla="*/ 3098944 h 3297352"/>
                <a:gd name="connsiteX16" fmla="*/ 2254478 w 2466078"/>
                <a:gd name="connsiteY16" fmla="*/ 3029933 h 3297352"/>
                <a:gd name="connsiteX17" fmla="*/ 2465825 w 2466078"/>
                <a:gd name="connsiteY17" fmla="*/ 2119846 h 3297352"/>
                <a:gd name="connsiteX18" fmla="*/ 2409754 w 2466078"/>
                <a:gd name="connsiteY18" fmla="*/ 1045857 h 3297352"/>
                <a:gd name="connsiteX19" fmla="*/ 1892169 w 2466078"/>
                <a:gd name="connsiteY19" fmla="*/ 161650 h 3297352"/>
                <a:gd name="connsiteX20" fmla="*/ 1214995 w 2466078"/>
                <a:gd name="connsiteY20" fmla="*/ 2061 h 3297352"/>
                <a:gd name="connsiteX21" fmla="*/ 684471 w 2466078"/>
                <a:gd name="connsiteY21" fmla="*/ 153024 h 3297352"/>
                <a:gd name="connsiteX22" fmla="*/ 196544 w 2466078"/>
                <a:gd name="connsiteY22" fmla="*/ 705114 h 3297352"/>
                <a:gd name="connsiteX23" fmla="*/ 5552 w 2466078"/>
                <a:gd name="connsiteY23" fmla="*/ 1358298 h 3297352"/>
                <a:gd name="connsiteX24" fmla="*/ 86136 w 2466078"/>
                <a:gd name="connsiteY24" fmla="*/ 1737638 h 3297352"/>
                <a:gd name="connsiteX25" fmla="*/ 37489 w 2466078"/>
                <a:gd name="connsiteY25" fmla="*/ 2249242 h 3297352"/>
                <a:gd name="connsiteX26" fmla="*/ 59056 w 2466078"/>
                <a:gd name="connsiteY26" fmla="*/ 2676250 h 3297352"/>
                <a:gd name="connsiteX27" fmla="*/ 28618 w 2466078"/>
                <a:gd name="connsiteY27" fmla="*/ 2820331 h 3297352"/>
                <a:gd name="connsiteX28" fmla="*/ 54742 w 2466078"/>
                <a:gd name="connsiteY28" fmla="*/ 3086005 h 3297352"/>
                <a:gd name="connsiteX29" fmla="*/ 157192 w 2466078"/>
                <a:gd name="connsiteY29" fmla="*/ 2993783 h 3297352"/>
                <a:gd name="connsiteX30" fmla="*/ 149633 w 2466078"/>
                <a:gd name="connsiteY30" fmla="*/ 3094631 h 3297352"/>
                <a:gd name="connsiteX31" fmla="*/ 395486 w 2466078"/>
                <a:gd name="connsiteY31" fmla="*/ 3064439 h 3297352"/>
                <a:gd name="connsiteX32" fmla="*/ 568014 w 2466078"/>
                <a:gd name="connsiteY32" fmla="*/ 3012680 h 3297352"/>
                <a:gd name="connsiteX33" fmla="*/ 712506 w 2466078"/>
                <a:gd name="connsiteY33" fmla="*/ 2965234 h 3297352"/>
                <a:gd name="connsiteX34" fmla="*/ 792301 w 2466078"/>
                <a:gd name="connsiteY34" fmla="*/ 2891911 h 3297352"/>
                <a:gd name="connsiteX35" fmla="*/ 854841 w 2466078"/>
                <a:gd name="connsiteY35" fmla="*/ 2574887 h 3297352"/>
                <a:gd name="connsiteX36" fmla="*/ 753482 w 2466078"/>
                <a:gd name="connsiteY36" fmla="*/ 2568420 h 3297352"/>
                <a:gd name="connsiteX37" fmla="*/ 214331 w 2466078"/>
                <a:gd name="connsiteY37" fmla="*/ 2059461 h 3297352"/>
                <a:gd name="connsiteX38" fmla="*/ 205705 w 2466078"/>
                <a:gd name="connsiteY38" fmla="*/ 1813608 h 3297352"/>
                <a:gd name="connsiteX39" fmla="*/ 369606 w 2466078"/>
                <a:gd name="connsiteY39" fmla="*/ 959593 h 3297352"/>
                <a:gd name="connsiteX40" fmla="*/ 559388 w 2466078"/>
                <a:gd name="connsiteY40" fmla="*/ 666295 h 3297352"/>
                <a:gd name="connsiteX41" fmla="*/ 740542 w 2466078"/>
                <a:gd name="connsiteY41" fmla="*/ 532586 h 3297352"/>
                <a:gd name="connsiteX0" fmla="*/ 740542 w 2466078"/>
                <a:gd name="connsiteY0" fmla="*/ 532586 h 3297352"/>
                <a:gd name="connsiteX1" fmla="*/ 1577305 w 2466078"/>
                <a:gd name="connsiteY1" fmla="*/ 1408168 h 3297352"/>
                <a:gd name="connsiteX2" fmla="*/ 1598871 w 2466078"/>
                <a:gd name="connsiteY2" fmla="*/ 1826548 h 3297352"/>
                <a:gd name="connsiteX3" fmla="*/ 1525546 w 2466078"/>
                <a:gd name="connsiteY3" fmla="*/ 2106907 h 3297352"/>
                <a:gd name="connsiteX4" fmla="*/ 1318512 w 2466078"/>
                <a:gd name="connsiteY4" fmla="*/ 2329037 h 3297352"/>
                <a:gd name="connsiteX5" fmla="*/ 1072659 w 2466078"/>
                <a:gd name="connsiteY5" fmla="*/ 3241280 h 3297352"/>
                <a:gd name="connsiteX6" fmla="*/ 1258127 w 2466078"/>
                <a:gd name="connsiteY6" fmla="*/ 3180895 h 3297352"/>
                <a:gd name="connsiteX7" fmla="*/ 1258127 w 2466078"/>
                <a:gd name="connsiteY7" fmla="*/ 3258533 h 3297352"/>
                <a:gd name="connsiteX8" fmla="*/ 1499667 w 2466078"/>
                <a:gd name="connsiteY8" fmla="*/ 3142076 h 3297352"/>
                <a:gd name="connsiteX9" fmla="*/ 1452222 w 2466078"/>
                <a:gd name="connsiteY9" fmla="*/ 3297352 h 3297352"/>
                <a:gd name="connsiteX10" fmla="*/ 1672195 w 2466078"/>
                <a:gd name="connsiteY10" fmla="*/ 3150703 h 3297352"/>
                <a:gd name="connsiteX11" fmla="*/ 1659256 w 2466078"/>
                <a:gd name="connsiteY11" fmla="*/ 3271473 h 3297352"/>
                <a:gd name="connsiteX12" fmla="*/ 1913735 w 2466078"/>
                <a:gd name="connsiteY12" fmla="*/ 3124824 h 3297352"/>
                <a:gd name="connsiteX13" fmla="*/ 1995686 w 2466078"/>
                <a:gd name="connsiteY13" fmla="*/ 3137763 h 3297352"/>
                <a:gd name="connsiteX14" fmla="*/ 2241539 w 2466078"/>
                <a:gd name="connsiteY14" fmla="*/ 2922103 h 3297352"/>
                <a:gd name="connsiteX15" fmla="*/ 2181154 w 2466078"/>
                <a:gd name="connsiteY15" fmla="*/ 3098944 h 3297352"/>
                <a:gd name="connsiteX16" fmla="*/ 2254478 w 2466078"/>
                <a:gd name="connsiteY16" fmla="*/ 3029933 h 3297352"/>
                <a:gd name="connsiteX17" fmla="*/ 2465825 w 2466078"/>
                <a:gd name="connsiteY17" fmla="*/ 2119846 h 3297352"/>
                <a:gd name="connsiteX18" fmla="*/ 2409754 w 2466078"/>
                <a:gd name="connsiteY18" fmla="*/ 1045857 h 3297352"/>
                <a:gd name="connsiteX19" fmla="*/ 1892169 w 2466078"/>
                <a:gd name="connsiteY19" fmla="*/ 161650 h 3297352"/>
                <a:gd name="connsiteX20" fmla="*/ 1214995 w 2466078"/>
                <a:gd name="connsiteY20" fmla="*/ 2061 h 3297352"/>
                <a:gd name="connsiteX21" fmla="*/ 684471 w 2466078"/>
                <a:gd name="connsiteY21" fmla="*/ 153024 h 3297352"/>
                <a:gd name="connsiteX22" fmla="*/ 196544 w 2466078"/>
                <a:gd name="connsiteY22" fmla="*/ 705114 h 3297352"/>
                <a:gd name="connsiteX23" fmla="*/ 5552 w 2466078"/>
                <a:gd name="connsiteY23" fmla="*/ 1358298 h 3297352"/>
                <a:gd name="connsiteX24" fmla="*/ 86136 w 2466078"/>
                <a:gd name="connsiteY24" fmla="*/ 1737638 h 3297352"/>
                <a:gd name="connsiteX25" fmla="*/ 37489 w 2466078"/>
                <a:gd name="connsiteY25" fmla="*/ 2249242 h 3297352"/>
                <a:gd name="connsiteX26" fmla="*/ 59056 w 2466078"/>
                <a:gd name="connsiteY26" fmla="*/ 2676250 h 3297352"/>
                <a:gd name="connsiteX27" fmla="*/ 28618 w 2466078"/>
                <a:gd name="connsiteY27" fmla="*/ 2820331 h 3297352"/>
                <a:gd name="connsiteX28" fmla="*/ 54742 w 2466078"/>
                <a:gd name="connsiteY28" fmla="*/ 3086005 h 3297352"/>
                <a:gd name="connsiteX29" fmla="*/ 157192 w 2466078"/>
                <a:gd name="connsiteY29" fmla="*/ 2993783 h 3297352"/>
                <a:gd name="connsiteX30" fmla="*/ 149633 w 2466078"/>
                <a:gd name="connsiteY30" fmla="*/ 3094631 h 3297352"/>
                <a:gd name="connsiteX31" fmla="*/ 395486 w 2466078"/>
                <a:gd name="connsiteY31" fmla="*/ 3064439 h 3297352"/>
                <a:gd name="connsiteX32" fmla="*/ 568014 w 2466078"/>
                <a:gd name="connsiteY32" fmla="*/ 3012680 h 3297352"/>
                <a:gd name="connsiteX33" fmla="*/ 712506 w 2466078"/>
                <a:gd name="connsiteY33" fmla="*/ 2965234 h 3297352"/>
                <a:gd name="connsiteX34" fmla="*/ 792301 w 2466078"/>
                <a:gd name="connsiteY34" fmla="*/ 2891911 h 3297352"/>
                <a:gd name="connsiteX35" fmla="*/ 854841 w 2466078"/>
                <a:gd name="connsiteY35" fmla="*/ 2574887 h 3297352"/>
                <a:gd name="connsiteX36" fmla="*/ 753482 w 2466078"/>
                <a:gd name="connsiteY36" fmla="*/ 2568420 h 3297352"/>
                <a:gd name="connsiteX37" fmla="*/ 214331 w 2466078"/>
                <a:gd name="connsiteY37" fmla="*/ 2059461 h 3297352"/>
                <a:gd name="connsiteX38" fmla="*/ 205705 w 2466078"/>
                <a:gd name="connsiteY38" fmla="*/ 1813608 h 3297352"/>
                <a:gd name="connsiteX39" fmla="*/ 369606 w 2466078"/>
                <a:gd name="connsiteY39" fmla="*/ 959593 h 3297352"/>
                <a:gd name="connsiteX40" fmla="*/ 559388 w 2466078"/>
                <a:gd name="connsiteY40" fmla="*/ 666295 h 3297352"/>
                <a:gd name="connsiteX41" fmla="*/ 740542 w 2466078"/>
                <a:gd name="connsiteY41" fmla="*/ 532586 h 3297352"/>
                <a:gd name="connsiteX0" fmla="*/ 740542 w 2466078"/>
                <a:gd name="connsiteY0" fmla="*/ 532586 h 3297352"/>
                <a:gd name="connsiteX1" fmla="*/ 1577305 w 2466078"/>
                <a:gd name="connsiteY1" fmla="*/ 1408168 h 3297352"/>
                <a:gd name="connsiteX2" fmla="*/ 1598871 w 2466078"/>
                <a:gd name="connsiteY2" fmla="*/ 1826548 h 3297352"/>
                <a:gd name="connsiteX3" fmla="*/ 1525546 w 2466078"/>
                <a:gd name="connsiteY3" fmla="*/ 2106907 h 3297352"/>
                <a:gd name="connsiteX4" fmla="*/ 1318512 w 2466078"/>
                <a:gd name="connsiteY4" fmla="*/ 2329037 h 3297352"/>
                <a:gd name="connsiteX5" fmla="*/ 1072659 w 2466078"/>
                <a:gd name="connsiteY5" fmla="*/ 3241280 h 3297352"/>
                <a:gd name="connsiteX6" fmla="*/ 1258127 w 2466078"/>
                <a:gd name="connsiteY6" fmla="*/ 3180895 h 3297352"/>
                <a:gd name="connsiteX7" fmla="*/ 1258127 w 2466078"/>
                <a:gd name="connsiteY7" fmla="*/ 3258533 h 3297352"/>
                <a:gd name="connsiteX8" fmla="*/ 1499667 w 2466078"/>
                <a:gd name="connsiteY8" fmla="*/ 3142076 h 3297352"/>
                <a:gd name="connsiteX9" fmla="*/ 1452222 w 2466078"/>
                <a:gd name="connsiteY9" fmla="*/ 3297352 h 3297352"/>
                <a:gd name="connsiteX10" fmla="*/ 1672195 w 2466078"/>
                <a:gd name="connsiteY10" fmla="*/ 3150703 h 3297352"/>
                <a:gd name="connsiteX11" fmla="*/ 1659256 w 2466078"/>
                <a:gd name="connsiteY11" fmla="*/ 3271473 h 3297352"/>
                <a:gd name="connsiteX12" fmla="*/ 1913735 w 2466078"/>
                <a:gd name="connsiteY12" fmla="*/ 3124824 h 3297352"/>
                <a:gd name="connsiteX13" fmla="*/ 1995686 w 2466078"/>
                <a:gd name="connsiteY13" fmla="*/ 3137763 h 3297352"/>
                <a:gd name="connsiteX14" fmla="*/ 2241539 w 2466078"/>
                <a:gd name="connsiteY14" fmla="*/ 2922103 h 3297352"/>
                <a:gd name="connsiteX15" fmla="*/ 2181154 w 2466078"/>
                <a:gd name="connsiteY15" fmla="*/ 3098944 h 3297352"/>
                <a:gd name="connsiteX16" fmla="*/ 2254478 w 2466078"/>
                <a:gd name="connsiteY16" fmla="*/ 3029933 h 3297352"/>
                <a:gd name="connsiteX17" fmla="*/ 2465825 w 2466078"/>
                <a:gd name="connsiteY17" fmla="*/ 2119846 h 3297352"/>
                <a:gd name="connsiteX18" fmla="*/ 2409754 w 2466078"/>
                <a:gd name="connsiteY18" fmla="*/ 1045857 h 3297352"/>
                <a:gd name="connsiteX19" fmla="*/ 1892169 w 2466078"/>
                <a:gd name="connsiteY19" fmla="*/ 161650 h 3297352"/>
                <a:gd name="connsiteX20" fmla="*/ 1214995 w 2466078"/>
                <a:gd name="connsiteY20" fmla="*/ 2061 h 3297352"/>
                <a:gd name="connsiteX21" fmla="*/ 684471 w 2466078"/>
                <a:gd name="connsiteY21" fmla="*/ 153024 h 3297352"/>
                <a:gd name="connsiteX22" fmla="*/ 196544 w 2466078"/>
                <a:gd name="connsiteY22" fmla="*/ 705114 h 3297352"/>
                <a:gd name="connsiteX23" fmla="*/ 5552 w 2466078"/>
                <a:gd name="connsiteY23" fmla="*/ 1358298 h 3297352"/>
                <a:gd name="connsiteX24" fmla="*/ 86136 w 2466078"/>
                <a:gd name="connsiteY24" fmla="*/ 1737638 h 3297352"/>
                <a:gd name="connsiteX25" fmla="*/ 37489 w 2466078"/>
                <a:gd name="connsiteY25" fmla="*/ 2249242 h 3297352"/>
                <a:gd name="connsiteX26" fmla="*/ 59056 w 2466078"/>
                <a:gd name="connsiteY26" fmla="*/ 2676250 h 3297352"/>
                <a:gd name="connsiteX27" fmla="*/ 28618 w 2466078"/>
                <a:gd name="connsiteY27" fmla="*/ 2820331 h 3297352"/>
                <a:gd name="connsiteX28" fmla="*/ 54742 w 2466078"/>
                <a:gd name="connsiteY28" fmla="*/ 3086005 h 3297352"/>
                <a:gd name="connsiteX29" fmla="*/ 157192 w 2466078"/>
                <a:gd name="connsiteY29" fmla="*/ 2993783 h 3297352"/>
                <a:gd name="connsiteX30" fmla="*/ 149633 w 2466078"/>
                <a:gd name="connsiteY30" fmla="*/ 3094631 h 3297352"/>
                <a:gd name="connsiteX31" fmla="*/ 395486 w 2466078"/>
                <a:gd name="connsiteY31" fmla="*/ 3064439 h 3297352"/>
                <a:gd name="connsiteX32" fmla="*/ 568014 w 2466078"/>
                <a:gd name="connsiteY32" fmla="*/ 3012680 h 3297352"/>
                <a:gd name="connsiteX33" fmla="*/ 712506 w 2466078"/>
                <a:gd name="connsiteY33" fmla="*/ 2965234 h 3297352"/>
                <a:gd name="connsiteX34" fmla="*/ 792301 w 2466078"/>
                <a:gd name="connsiteY34" fmla="*/ 2891911 h 3297352"/>
                <a:gd name="connsiteX35" fmla="*/ 854841 w 2466078"/>
                <a:gd name="connsiteY35" fmla="*/ 2574887 h 3297352"/>
                <a:gd name="connsiteX36" fmla="*/ 753482 w 2466078"/>
                <a:gd name="connsiteY36" fmla="*/ 2568420 h 3297352"/>
                <a:gd name="connsiteX37" fmla="*/ 214331 w 2466078"/>
                <a:gd name="connsiteY37" fmla="*/ 2059461 h 3297352"/>
                <a:gd name="connsiteX38" fmla="*/ 205705 w 2466078"/>
                <a:gd name="connsiteY38" fmla="*/ 1813608 h 3297352"/>
                <a:gd name="connsiteX39" fmla="*/ 369606 w 2466078"/>
                <a:gd name="connsiteY39" fmla="*/ 959593 h 3297352"/>
                <a:gd name="connsiteX40" fmla="*/ 559388 w 2466078"/>
                <a:gd name="connsiteY40" fmla="*/ 666295 h 3297352"/>
                <a:gd name="connsiteX41" fmla="*/ 740542 w 2466078"/>
                <a:gd name="connsiteY41" fmla="*/ 532586 h 3297352"/>
                <a:gd name="connsiteX0" fmla="*/ 740542 w 2466078"/>
                <a:gd name="connsiteY0" fmla="*/ 532586 h 3297352"/>
                <a:gd name="connsiteX1" fmla="*/ 1577305 w 2466078"/>
                <a:gd name="connsiteY1" fmla="*/ 1408168 h 3297352"/>
                <a:gd name="connsiteX2" fmla="*/ 1598871 w 2466078"/>
                <a:gd name="connsiteY2" fmla="*/ 1826548 h 3297352"/>
                <a:gd name="connsiteX3" fmla="*/ 1525546 w 2466078"/>
                <a:gd name="connsiteY3" fmla="*/ 2106907 h 3297352"/>
                <a:gd name="connsiteX4" fmla="*/ 1318512 w 2466078"/>
                <a:gd name="connsiteY4" fmla="*/ 2329037 h 3297352"/>
                <a:gd name="connsiteX5" fmla="*/ 1072659 w 2466078"/>
                <a:gd name="connsiteY5" fmla="*/ 3241280 h 3297352"/>
                <a:gd name="connsiteX6" fmla="*/ 1258127 w 2466078"/>
                <a:gd name="connsiteY6" fmla="*/ 3180895 h 3297352"/>
                <a:gd name="connsiteX7" fmla="*/ 1258127 w 2466078"/>
                <a:gd name="connsiteY7" fmla="*/ 3258533 h 3297352"/>
                <a:gd name="connsiteX8" fmla="*/ 1499667 w 2466078"/>
                <a:gd name="connsiteY8" fmla="*/ 3142076 h 3297352"/>
                <a:gd name="connsiteX9" fmla="*/ 1452222 w 2466078"/>
                <a:gd name="connsiteY9" fmla="*/ 3297352 h 3297352"/>
                <a:gd name="connsiteX10" fmla="*/ 1672195 w 2466078"/>
                <a:gd name="connsiteY10" fmla="*/ 3150703 h 3297352"/>
                <a:gd name="connsiteX11" fmla="*/ 1659256 w 2466078"/>
                <a:gd name="connsiteY11" fmla="*/ 3271473 h 3297352"/>
                <a:gd name="connsiteX12" fmla="*/ 1913735 w 2466078"/>
                <a:gd name="connsiteY12" fmla="*/ 3124824 h 3297352"/>
                <a:gd name="connsiteX13" fmla="*/ 1995686 w 2466078"/>
                <a:gd name="connsiteY13" fmla="*/ 3137763 h 3297352"/>
                <a:gd name="connsiteX14" fmla="*/ 2241539 w 2466078"/>
                <a:gd name="connsiteY14" fmla="*/ 2922103 h 3297352"/>
                <a:gd name="connsiteX15" fmla="*/ 2181154 w 2466078"/>
                <a:gd name="connsiteY15" fmla="*/ 3098944 h 3297352"/>
                <a:gd name="connsiteX16" fmla="*/ 2254478 w 2466078"/>
                <a:gd name="connsiteY16" fmla="*/ 3029933 h 3297352"/>
                <a:gd name="connsiteX17" fmla="*/ 2465825 w 2466078"/>
                <a:gd name="connsiteY17" fmla="*/ 2119846 h 3297352"/>
                <a:gd name="connsiteX18" fmla="*/ 2409754 w 2466078"/>
                <a:gd name="connsiteY18" fmla="*/ 1045857 h 3297352"/>
                <a:gd name="connsiteX19" fmla="*/ 1892169 w 2466078"/>
                <a:gd name="connsiteY19" fmla="*/ 161650 h 3297352"/>
                <a:gd name="connsiteX20" fmla="*/ 1214995 w 2466078"/>
                <a:gd name="connsiteY20" fmla="*/ 2061 h 3297352"/>
                <a:gd name="connsiteX21" fmla="*/ 684471 w 2466078"/>
                <a:gd name="connsiteY21" fmla="*/ 153024 h 3297352"/>
                <a:gd name="connsiteX22" fmla="*/ 196544 w 2466078"/>
                <a:gd name="connsiteY22" fmla="*/ 705114 h 3297352"/>
                <a:gd name="connsiteX23" fmla="*/ 5552 w 2466078"/>
                <a:gd name="connsiteY23" fmla="*/ 1358298 h 3297352"/>
                <a:gd name="connsiteX24" fmla="*/ 86136 w 2466078"/>
                <a:gd name="connsiteY24" fmla="*/ 1737638 h 3297352"/>
                <a:gd name="connsiteX25" fmla="*/ 37489 w 2466078"/>
                <a:gd name="connsiteY25" fmla="*/ 2249242 h 3297352"/>
                <a:gd name="connsiteX26" fmla="*/ 59056 w 2466078"/>
                <a:gd name="connsiteY26" fmla="*/ 2676250 h 3297352"/>
                <a:gd name="connsiteX27" fmla="*/ 28618 w 2466078"/>
                <a:gd name="connsiteY27" fmla="*/ 2820331 h 3297352"/>
                <a:gd name="connsiteX28" fmla="*/ 54742 w 2466078"/>
                <a:gd name="connsiteY28" fmla="*/ 3086005 h 3297352"/>
                <a:gd name="connsiteX29" fmla="*/ 157192 w 2466078"/>
                <a:gd name="connsiteY29" fmla="*/ 2993783 h 3297352"/>
                <a:gd name="connsiteX30" fmla="*/ 149633 w 2466078"/>
                <a:gd name="connsiteY30" fmla="*/ 3094631 h 3297352"/>
                <a:gd name="connsiteX31" fmla="*/ 401011 w 2466078"/>
                <a:gd name="connsiteY31" fmla="*/ 2992615 h 3297352"/>
                <a:gd name="connsiteX32" fmla="*/ 568014 w 2466078"/>
                <a:gd name="connsiteY32" fmla="*/ 3012680 h 3297352"/>
                <a:gd name="connsiteX33" fmla="*/ 712506 w 2466078"/>
                <a:gd name="connsiteY33" fmla="*/ 2965234 h 3297352"/>
                <a:gd name="connsiteX34" fmla="*/ 792301 w 2466078"/>
                <a:gd name="connsiteY34" fmla="*/ 2891911 h 3297352"/>
                <a:gd name="connsiteX35" fmla="*/ 854841 w 2466078"/>
                <a:gd name="connsiteY35" fmla="*/ 2574887 h 3297352"/>
                <a:gd name="connsiteX36" fmla="*/ 753482 w 2466078"/>
                <a:gd name="connsiteY36" fmla="*/ 2568420 h 3297352"/>
                <a:gd name="connsiteX37" fmla="*/ 214331 w 2466078"/>
                <a:gd name="connsiteY37" fmla="*/ 2059461 h 3297352"/>
                <a:gd name="connsiteX38" fmla="*/ 205705 w 2466078"/>
                <a:gd name="connsiteY38" fmla="*/ 1813608 h 3297352"/>
                <a:gd name="connsiteX39" fmla="*/ 369606 w 2466078"/>
                <a:gd name="connsiteY39" fmla="*/ 959593 h 3297352"/>
                <a:gd name="connsiteX40" fmla="*/ 559388 w 2466078"/>
                <a:gd name="connsiteY40" fmla="*/ 666295 h 3297352"/>
                <a:gd name="connsiteX41" fmla="*/ 740542 w 2466078"/>
                <a:gd name="connsiteY41" fmla="*/ 532586 h 3297352"/>
                <a:gd name="connsiteX0" fmla="*/ 740542 w 2466078"/>
                <a:gd name="connsiteY0" fmla="*/ 532586 h 3297352"/>
                <a:gd name="connsiteX1" fmla="*/ 1577305 w 2466078"/>
                <a:gd name="connsiteY1" fmla="*/ 1408168 h 3297352"/>
                <a:gd name="connsiteX2" fmla="*/ 1598871 w 2466078"/>
                <a:gd name="connsiteY2" fmla="*/ 1826548 h 3297352"/>
                <a:gd name="connsiteX3" fmla="*/ 1525546 w 2466078"/>
                <a:gd name="connsiteY3" fmla="*/ 2106907 h 3297352"/>
                <a:gd name="connsiteX4" fmla="*/ 1318512 w 2466078"/>
                <a:gd name="connsiteY4" fmla="*/ 2329037 h 3297352"/>
                <a:gd name="connsiteX5" fmla="*/ 1072659 w 2466078"/>
                <a:gd name="connsiteY5" fmla="*/ 3241280 h 3297352"/>
                <a:gd name="connsiteX6" fmla="*/ 1258127 w 2466078"/>
                <a:gd name="connsiteY6" fmla="*/ 3180895 h 3297352"/>
                <a:gd name="connsiteX7" fmla="*/ 1258127 w 2466078"/>
                <a:gd name="connsiteY7" fmla="*/ 3258533 h 3297352"/>
                <a:gd name="connsiteX8" fmla="*/ 1499667 w 2466078"/>
                <a:gd name="connsiteY8" fmla="*/ 3142076 h 3297352"/>
                <a:gd name="connsiteX9" fmla="*/ 1452222 w 2466078"/>
                <a:gd name="connsiteY9" fmla="*/ 3297352 h 3297352"/>
                <a:gd name="connsiteX10" fmla="*/ 1672195 w 2466078"/>
                <a:gd name="connsiteY10" fmla="*/ 3150703 h 3297352"/>
                <a:gd name="connsiteX11" fmla="*/ 1659256 w 2466078"/>
                <a:gd name="connsiteY11" fmla="*/ 3271473 h 3297352"/>
                <a:gd name="connsiteX12" fmla="*/ 1913735 w 2466078"/>
                <a:gd name="connsiteY12" fmla="*/ 3124824 h 3297352"/>
                <a:gd name="connsiteX13" fmla="*/ 1995686 w 2466078"/>
                <a:gd name="connsiteY13" fmla="*/ 3137763 h 3297352"/>
                <a:gd name="connsiteX14" fmla="*/ 2241539 w 2466078"/>
                <a:gd name="connsiteY14" fmla="*/ 2922103 h 3297352"/>
                <a:gd name="connsiteX15" fmla="*/ 2181154 w 2466078"/>
                <a:gd name="connsiteY15" fmla="*/ 3098944 h 3297352"/>
                <a:gd name="connsiteX16" fmla="*/ 2254478 w 2466078"/>
                <a:gd name="connsiteY16" fmla="*/ 3029933 h 3297352"/>
                <a:gd name="connsiteX17" fmla="*/ 2465825 w 2466078"/>
                <a:gd name="connsiteY17" fmla="*/ 2119846 h 3297352"/>
                <a:gd name="connsiteX18" fmla="*/ 2409754 w 2466078"/>
                <a:gd name="connsiteY18" fmla="*/ 1045857 h 3297352"/>
                <a:gd name="connsiteX19" fmla="*/ 1892169 w 2466078"/>
                <a:gd name="connsiteY19" fmla="*/ 161650 h 3297352"/>
                <a:gd name="connsiteX20" fmla="*/ 1214995 w 2466078"/>
                <a:gd name="connsiteY20" fmla="*/ 2061 h 3297352"/>
                <a:gd name="connsiteX21" fmla="*/ 684471 w 2466078"/>
                <a:gd name="connsiteY21" fmla="*/ 153024 h 3297352"/>
                <a:gd name="connsiteX22" fmla="*/ 196544 w 2466078"/>
                <a:gd name="connsiteY22" fmla="*/ 705114 h 3297352"/>
                <a:gd name="connsiteX23" fmla="*/ 5552 w 2466078"/>
                <a:gd name="connsiteY23" fmla="*/ 1358298 h 3297352"/>
                <a:gd name="connsiteX24" fmla="*/ 86136 w 2466078"/>
                <a:gd name="connsiteY24" fmla="*/ 1737638 h 3297352"/>
                <a:gd name="connsiteX25" fmla="*/ 37489 w 2466078"/>
                <a:gd name="connsiteY25" fmla="*/ 2249242 h 3297352"/>
                <a:gd name="connsiteX26" fmla="*/ 59056 w 2466078"/>
                <a:gd name="connsiteY26" fmla="*/ 2676250 h 3297352"/>
                <a:gd name="connsiteX27" fmla="*/ 28618 w 2466078"/>
                <a:gd name="connsiteY27" fmla="*/ 2820331 h 3297352"/>
                <a:gd name="connsiteX28" fmla="*/ 54742 w 2466078"/>
                <a:gd name="connsiteY28" fmla="*/ 3086005 h 3297352"/>
                <a:gd name="connsiteX29" fmla="*/ 157192 w 2466078"/>
                <a:gd name="connsiteY29" fmla="*/ 2993783 h 3297352"/>
                <a:gd name="connsiteX30" fmla="*/ 149633 w 2466078"/>
                <a:gd name="connsiteY30" fmla="*/ 3094631 h 3297352"/>
                <a:gd name="connsiteX31" fmla="*/ 401011 w 2466078"/>
                <a:gd name="connsiteY31" fmla="*/ 2992615 h 3297352"/>
                <a:gd name="connsiteX32" fmla="*/ 562489 w 2466078"/>
                <a:gd name="connsiteY32" fmla="*/ 3023730 h 3297352"/>
                <a:gd name="connsiteX33" fmla="*/ 712506 w 2466078"/>
                <a:gd name="connsiteY33" fmla="*/ 2965234 h 3297352"/>
                <a:gd name="connsiteX34" fmla="*/ 792301 w 2466078"/>
                <a:gd name="connsiteY34" fmla="*/ 2891911 h 3297352"/>
                <a:gd name="connsiteX35" fmla="*/ 854841 w 2466078"/>
                <a:gd name="connsiteY35" fmla="*/ 2574887 h 3297352"/>
                <a:gd name="connsiteX36" fmla="*/ 753482 w 2466078"/>
                <a:gd name="connsiteY36" fmla="*/ 2568420 h 3297352"/>
                <a:gd name="connsiteX37" fmla="*/ 214331 w 2466078"/>
                <a:gd name="connsiteY37" fmla="*/ 2059461 h 3297352"/>
                <a:gd name="connsiteX38" fmla="*/ 205705 w 2466078"/>
                <a:gd name="connsiteY38" fmla="*/ 1813608 h 3297352"/>
                <a:gd name="connsiteX39" fmla="*/ 369606 w 2466078"/>
                <a:gd name="connsiteY39" fmla="*/ 959593 h 3297352"/>
                <a:gd name="connsiteX40" fmla="*/ 559388 w 2466078"/>
                <a:gd name="connsiteY40" fmla="*/ 666295 h 3297352"/>
                <a:gd name="connsiteX41" fmla="*/ 740542 w 2466078"/>
                <a:gd name="connsiteY41" fmla="*/ 532586 h 3297352"/>
                <a:gd name="connsiteX0" fmla="*/ 740542 w 2466078"/>
                <a:gd name="connsiteY0" fmla="*/ 530843 h 3295609"/>
                <a:gd name="connsiteX1" fmla="*/ 1577305 w 2466078"/>
                <a:gd name="connsiteY1" fmla="*/ 1406425 h 3295609"/>
                <a:gd name="connsiteX2" fmla="*/ 1598871 w 2466078"/>
                <a:gd name="connsiteY2" fmla="*/ 1824805 h 3295609"/>
                <a:gd name="connsiteX3" fmla="*/ 1525546 w 2466078"/>
                <a:gd name="connsiteY3" fmla="*/ 2105164 h 3295609"/>
                <a:gd name="connsiteX4" fmla="*/ 1318512 w 2466078"/>
                <a:gd name="connsiteY4" fmla="*/ 2327294 h 3295609"/>
                <a:gd name="connsiteX5" fmla="*/ 1072659 w 2466078"/>
                <a:gd name="connsiteY5" fmla="*/ 3239537 h 3295609"/>
                <a:gd name="connsiteX6" fmla="*/ 1258127 w 2466078"/>
                <a:gd name="connsiteY6" fmla="*/ 3179152 h 3295609"/>
                <a:gd name="connsiteX7" fmla="*/ 1258127 w 2466078"/>
                <a:gd name="connsiteY7" fmla="*/ 3256790 h 3295609"/>
                <a:gd name="connsiteX8" fmla="*/ 1499667 w 2466078"/>
                <a:gd name="connsiteY8" fmla="*/ 3140333 h 3295609"/>
                <a:gd name="connsiteX9" fmla="*/ 1452222 w 2466078"/>
                <a:gd name="connsiteY9" fmla="*/ 3295609 h 3295609"/>
                <a:gd name="connsiteX10" fmla="*/ 1672195 w 2466078"/>
                <a:gd name="connsiteY10" fmla="*/ 3148960 h 3295609"/>
                <a:gd name="connsiteX11" fmla="*/ 1659256 w 2466078"/>
                <a:gd name="connsiteY11" fmla="*/ 3269730 h 3295609"/>
                <a:gd name="connsiteX12" fmla="*/ 1913735 w 2466078"/>
                <a:gd name="connsiteY12" fmla="*/ 3123081 h 3295609"/>
                <a:gd name="connsiteX13" fmla="*/ 1995686 w 2466078"/>
                <a:gd name="connsiteY13" fmla="*/ 3136020 h 3295609"/>
                <a:gd name="connsiteX14" fmla="*/ 2241539 w 2466078"/>
                <a:gd name="connsiteY14" fmla="*/ 2920360 h 3295609"/>
                <a:gd name="connsiteX15" fmla="*/ 2181154 w 2466078"/>
                <a:gd name="connsiteY15" fmla="*/ 3097201 h 3295609"/>
                <a:gd name="connsiteX16" fmla="*/ 2254478 w 2466078"/>
                <a:gd name="connsiteY16" fmla="*/ 3028190 h 3295609"/>
                <a:gd name="connsiteX17" fmla="*/ 2465825 w 2466078"/>
                <a:gd name="connsiteY17" fmla="*/ 2118103 h 3295609"/>
                <a:gd name="connsiteX18" fmla="*/ 2409754 w 2466078"/>
                <a:gd name="connsiteY18" fmla="*/ 1044114 h 3295609"/>
                <a:gd name="connsiteX19" fmla="*/ 1842445 w 2466078"/>
                <a:gd name="connsiteY19" fmla="*/ 193057 h 3295609"/>
                <a:gd name="connsiteX20" fmla="*/ 1214995 w 2466078"/>
                <a:gd name="connsiteY20" fmla="*/ 318 h 3295609"/>
                <a:gd name="connsiteX21" fmla="*/ 684471 w 2466078"/>
                <a:gd name="connsiteY21" fmla="*/ 151281 h 3295609"/>
                <a:gd name="connsiteX22" fmla="*/ 196544 w 2466078"/>
                <a:gd name="connsiteY22" fmla="*/ 703371 h 3295609"/>
                <a:gd name="connsiteX23" fmla="*/ 5552 w 2466078"/>
                <a:gd name="connsiteY23" fmla="*/ 1356555 h 3295609"/>
                <a:gd name="connsiteX24" fmla="*/ 86136 w 2466078"/>
                <a:gd name="connsiteY24" fmla="*/ 1735895 h 3295609"/>
                <a:gd name="connsiteX25" fmla="*/ 37489 w 2466078"/>
                <a:gd name="connsiteY25" fmla="*/ 2247499 h 3295609"/>
                <a:gd name="connsiteX26" fmla="*/ 59056 w 2466078"/>
                <a:gd name="connsiteY26" fmla="*/ 2674507 h 3295609"/>
                <a:gd name="connsiteX27" fmla="*/ 28618 w 2466078"/>
                <a:gd name="connsiteY27" fmla="*/ 2818588 h 3295609"/>
                <a:gd name="connsiteX28" fmla="*/ 54742 w 2466078"/>
                <a:gd name="connsiteY28" fmla="*/ 3084262 h 3295609"/>
                <a:gd name="connsiteX29" fmla="*/ 157192 w 2466078"/>
                <a:gd name="connsiteY29" fmla="*/ 2992040 h 3295609"/>
                <a:gd name="connsiteX30" fmla="*/ 149633 w 2466078"/>
                <a:gd name="connsiteY30" fmla="*/ 3092888 h 3295609"/>
                <a:gd name="connsiteX31" fmla="*/ 401011 w 2466078"/>
                <a:gd name="connsiteY31" fmla="*/ 2990872 h 3295609"/>
                <a:gd name="connsiteX32" fmla="*/ 562489 w 2466078"/>
                <a:gd name="connsiteY32" fmla="*/ 3021987 h 3295609"/>
                <a:gd name="connsiteX33" fmla="*/ 712506 w 2466078"/>
                <a:gd name="connsiteY33" fmla="*/ 2963491 h 3295609"/>
                <a:gd name="connsiteX34" fmla="*/ 792301 w 2466078"/>
                <a:gd name="connsiteY34" fmla="*/ 2890168 h 3295609"/>
                <a:gd name="connsiteX35" fmla="*/ 854841 w 2466078"/>
                <a:gd name="connsiteY35" fmla="*/ 2573144 h 3295609"/>
                <a:gd name="connsiteX36" fmla="*/ 753482 w 2466078"/>
                <a:gd name="connsiteY36" fmla="*/ 2566677 h 3295609"/>
                <a:gd name="connsiteX37" fmla="*/ 214331 w 2466078"/>
                <a:gd name="connsiteY37" fmla="*/ 2057718 h 3295609"/>
                <a:gd name="connsiteX38" fmla="*/ 205705 w 2466078"/>
                <a:gd name="connsiteY38" fmla="*/ 1811865 h 3295609"/>
                <a:gd name="connsiteX39" fmla="*/ 369606 w 2466078"/>
                <a:gd name="connsiteY39" fmla="*/ 957850 h 3295609"/>
                <a:gd name="connsiteX40" fmla="*/ 559388 w 2466078"/>
                <a:gd name="connsiteY40" fmla="*/ 664552 h 3295609"/>
                <a:gd name="connsiteX41" fmla="*/ 740542 w 2466078"/>
                <a:gd name="connsiteY41" fmla="*/ 530843 h 3295609"/>
                <a:gd name="connsiteX0" fmla="*/ 740542 w 2466078"/>
                <a:gd name="connsiteY0" fmla="*/ 530843 h 3295609"/>
                <a:gd name="connsiteX1" fmla="*/ 1577305 w 2466078"/>
                <a:gd name="connsiteY1" fmla="*/ 1406425 h 3295609"/>
                <a:gd name="connsiteX2" fmla="*/ 1598871 w 2466078"/>
                <a:gd name="connsiteY2" fmla="*/ 1824805 h 3295609"/>
                <a:gd name="connsiteX3" fmla="*/ 1525546 w 2466078"/>
                <a:gd name="connsiteY3" fmla="*/ 2105164 h 3295609"/>
                <a:gd name="connsiteX4" fmla="*/ 1318512 w 2466078"/>
                <a:gd name="connsiteY4" fmla="*/ 2327294 h 3295609"/>
                <a:gd name="connsiteX5" fmla="*/ 1072659 w 2466078"/>
                <a:gd name="connsiteY5" fmla="*/ 3239537 h 3295609"/>
                <a:gd name="connsiteX6" fmla="*/ 1258127 w 2466078"/>
                <a:gd name="connsiteY6" fmla="*/ 3179152 h 3295609"/>
                <a:gd name="connsiteX7" fmla="*/ 1258127 w 2466078"/>
                <a:gd name="connsiteY7" fmla="*/ 3256790 h 3295609"/>
                <a:gd name="connsiteX8" fmla="*/ 1499667 w 2466078"/>
                <a:gd name="connsiteY8" fmla="*/ 3140333 h 3295609"/>
                <a:gd name="connsiteX9" fmla="*/ 1452222 w 2466078"/>
                <a:gd name="connsiteY9" fmla="*/ 3295609 h 3295609"/>
                <a:gd name="connsiteX10" fmla="*/ 1672195 w 2466078"/>
                <a:gd name="connsiteY10" fmla="*/ 3148960 h 3295609"/>
                <a:gd name="connsiteX11" fmla="*/ 1659256 w 2466078"/>
                <a:gd name="connsiteY11" fmla="*/ 3269730 h 3295609"/>
                <a:gd name="connsiteX12" fmla="*/ 1913735 w 2466078"/>
                <a:gd name="connsiteY12" fmla="*/ 3123081 h 3295609"/>
                <a:gd name="connsiteX13" fmla="*/ 1995686 w 2466078"/>
                <a:gd name="connsiteY13" fmla="*/ 3136020 h 3295609"/>
                <a:gd name="connsiteX14" fmla="*/ 2241539 w 2466078"/>
                <a:gd name="connsiteY14" fmla="*/ 2920360 h 3295609"/>
                <a:gd name="connsiteX15" fmla="*/ 2181154 w 2466078"/>
                <a:gd name="connsiteY15" fmla="*/ 3097201 h 3295609"/>
                <a:gd name="connsiteX16" fmla="*/ 2254478 w 2466078"/>
                <a:gd name="connsiteY16" fmla="*/ 3028190 h 3295609"/>
                <a:gd name="connsiteX17" fmla="*/ 2465825 w 2466078"/>
                <a:gd name="connsiteY17" fmla="*/ 2118103 h 3295609"/>
                <a:gd name="connsiteX18" fmla="*/ 2409754 w 2466078"/>
                <a:gd name="connsiteY18" fmla="*/ 1044114 h 3295609"/>
                <a:gd name="connsiteX19" fmla="*/ 1842445 w 2466078"/>
                <a:gd name="connsiteY19" fmla="*/ 193057 h 3295609"/>
                <a:gd name="connsiteX20" fmla="*/ 1214995 w 2466078"/>
                <a:gd name="connsiteY20" fmla="*/ 318 h 3295609"/>
                <a:gd name="connsiteX21" fmla="*/ 684471 w 2466078"/>
                <a:gd name="connsiteY21" fmla="*/ 151281 h 3295609"/>
                <a:gd name="connsiteX22" fmla="*/ 196544 w 2466078"/>
                <a:gd name="connsiteY22" fmla="*/ 703371 h 3295609"/>
                <a:gd name="connsiteX23" fmla="*/ 5552 w 2466078"/>
                <a:gd name="connsiteY23" fmla="*/ 1356555 h 3295609"/>
                <a:gd name="connsiteX24" fmla="*/ 86136 w 2466078"/>
                <a:gd name="connsiteY24" fmla="*/ 1735895 h 3295609"/>
                <a:gd name="connsiteX25" fmla="*/ 37489 w 2466078"/>
                <a:gd name="connsiteY25" fmla="*/ 2247499 h 3295609"/>
                <a:gd name="connsiteX26" fmla="*/ 59056 w 2466078"/>
                <a:gd name="connsiteY26" fmla="*/ 2674507 h 3295609"/>
                <a:gd name="connsiteX27" fmla="*/ 28618 w 2466078"/>
                <a:gd name="connsiteY27" fmla="*/ 2818588 h 3295609"/>
                <a:gd name="connsiteX28" fmla="*/ 54742 w 2466078"/>
                <a:gd name="connsiteY28" fmla="*/ 3084262 h 3295609"/>
                <a:gd name="connsiteX29" fmla="*/ 157192 w 2466078"/>
                <a:gd name="connsiteY29" fmla="*/ 2992040 h 3295609"/>
                <a:gd name="connsiteX30" fmla="*/ 149633 w 2466078"/>
                <a:gd name="connsiteY30" fmla="*/ 3092888 h 3295609"/>
                <a:gd name="connsiteX31" fmla="*/ 401011 w 2466078"/>
                <a:gd name="connsiteY31" fmla="*/ 2990872 h 3295609"/>
                <a:gd name="connsiteX32" fmla="*/ 562489 w 2466078"/>
                <a:gd name="connsiteY32" fmla="*/ 3021987 h 3295609"/>
                <a:gd name="connsiteX33" fmla="*/ 712506 w 2466078"/>
                <a:gd name="connsiteY33" fmla="*/ 2963491 h 3295609"/>
                <a:gd name="connsiteX34" fmla="*/ 792301 w 2466078"/>
                <a:gd name="connsiteY34" fmla="*/ 2890168 h 3295609"/>
                <a:gd name="connsiteX35" fmla="*/ 854841 w 2466078"/>
                <a:gd name="connsiteY35" fmla="*/ 2573144 h 3295609"/>
                <a:gd name="connsiteX36" fmla="*/ 753482 w 2466078"/>
                <a:gd name="connsiteY36" fmla="*/ 2566677 h 3295609"/>
                <a:gd name="connsiteX37" fmla="*/ 214331 w 2466078"/>
                <a:gd name="connsiteY37" fmla="*/ 2057718 h 3295609"/>
                <a:gd name="connsiteX38" fmla="*/ 205705 w 2466078"/>
                <a:gd name="connsiteY38" fmla="*/ 1811865 h 3295609"/>
                <a:gd name="connsiteX39" fmla="*/ 369606 w 2466078"/>
                <a:gd name="connsiteY39" fmla="*/ 957850 h 3295609"/>
                <a:gd name="connsiteX40" fmla="*/ 559388 w 2466078"/>
                <a:gd name="connsiteY40" fmla="*/ 664552 h 3295609"/>
                <a:gd name="connsiteX41" fmla="*/ 740542 w 2466078"/>
                <a:gd name="connsiteY41" fmla="*/ 530843 h 3295609"/>
                <a:gd name="connsiteX0" fmla="*/ 740542 w 2466078"/>
                <a:gd name="connsiteY0" fmla="*/ 536160 h 3300926"/>
                <a:gd name="connsiteX1" fmla="*/ 1577305 w 2466078"/>
                <a:gd name="connsiteY1" fmla="*/ 1411742 h 3300926"/>
                <a:gd name="connsiteX2" fmla="*/ 1598871 w 2466078"/>
                <a:gd name="connsiteY2" fmla="*/ 1830122 h 3300926"/>
                <a:gd name="connsiteX3" fmla="*/ 1525546 w 2466078"/>
                <a:gd name="connsiteY3" fmla="*/ 2110481 h 3300926"/>
                <a:gd name="connsiteX4" fmla="*/ 1318512 w 2466078"/>
                <a:gd name="connsiteY4" fmla="*/ 2332611 h 3300926"/>
                <a:gd name="connsiteX5" fmla="*/ 1072659 w 2466078"/>
                <a:gd name="connsiteY5" fmla="*/ 3244854 h 3300926"/>
                <a:gd name="connsiteX6" fmla="*/ 1258127 w 2466078"/>
                <a:gd name="connsiteY6" fmla="*/ 3184469 h 3300926"/>
                <a:gd name="connsiteX7" fmla="*/ 1258127 w 2466078"/>
                <a:gd name="connsiteY7" fmla="*/ 3262107 h 3300926"/>
                <a:gd name="connsiteX8" fmla="*/ 1499667 w 2466078"/>
                <a:gd name="connsiteY8" fmla="*/ 3145650 h 3300926"/>
                <a:gd name="connsiteX9" fmla="*/ 1452222 w 2466078"/>
                <a:gd name="connsiteY9" fmla="*/ 3300926 h 3300926"/>
                <a:gd name="connsiteX10" fmla="*/ 1672195 w 2466078"/>
                <a:gd name="connsiteY10" fmla="*/ 3154277 h 3300926"/>
                <a:gd name="connsiteX11" fmla="*/ 1659256 w 2466078"/>
                <a:gd name="connsiteY11" fmla="*/ 3275047 h 3300926"/>
                <a:gd name="connsiteX12" fmla="*/ 1913735 w 2466078"/>
                <a:gd name="connsiteY12" fmla="*/ 3128398 h 3300926"/>
                <a:gd name="connsiteX13" fmla="*/ 1995686 w 2466078"/>
                <a:gd name="connsiteY13" fmla="*/ 3141337 h 3300926"/>
                <a:gd name="connsiteX14" fmla="*/ 2241539 w 2466078"/>
                <a:gd name="connsiteY14" fmla="*/ 2925677 h 3300926"/>
                <a:gd name="connsiteX15" fmla="*/ 2181154 w 2466078"/>
                <a:gd name="connsiteY15" fmla="*/ 3102518 h 3300926"/>
                <a:gd name="connsiteX16" fmla="*/ 2254478 w 2466078"/>
                <a:gd name="connsiteY16" fmla="*/ 3033507 h 3300926"/>
                <a:gd name="connsiteX17" fmla="*/ 2465825 w 2466078"/>
                <a:gd name="connsiteY17" fmla="*/ 2123420 h 3300926"/>
                <a:gd name="connsiteX18" fmla="*/ 2409754 w 2466078"/>
                <a:gd name="connsiteY18" fmla="*/ 1049431 h 3300926"/>
                <a:gd name="connsiteX19" fmla="*/ 1842445 w 2466078"/>
                <a:gd name="connsiteY19" fmla="*/ 198374 h 3300926"/>
                <a:gd name="connsiteX20" fmla="*/ 1214995 w 2466078"/>
                <a:gd name="connsiteY20" fmla="*/ 5635 h 3300926"/>
                <a:gd name="connsiteX21" fmla="*/ 684471 w 2466078"/>
                <a:gd name="connsiteY21" fmla="*/ 156598 h 3300926"/>
                <a:gd name="connsiteX22" fmla="*/ 196544 w 2466078"/>
                <a:gd name="connsiteY22" fmla="*/ 708688 h 3300926"/>
                <a:gd name="connsiteX23" fmla="*/ 5552 w 2466078"/>
                <a:gd name="connsiteY23" fmla="*/ 1361872 h 3300926"/>
                <a:gd name="connsiteX24" fmla="*/ 86136 w 2466078"/>
                <a:gd name="connsiteY24" fmla="*/ 1741212 h 3300926"/>
                <a:gd name="connsiteX25" fmla="*/ 37489 w 2466078"/>
                <a:gd name="connsiteY25" fmla="*/ 2252816 h 3300926"/>
                <a:gd name="connsiteX26" fmla="*/ 59056 w 2466078"/>
                <a:gd name="connsiteY26" fmla="*/ 2679824 h 3300926"/>
                <a:gd name="connsiteX27" fmla="*/ 28618 w 2466078"/>
                <a:gd name="connsiteY27" fmla="*/ 2823905 h 3300926"/>
                <a:gd name="connsiteX28" fmla="*/ 54742 w 2466078"/>
                <a:gd name="connsiteY28" fmla="*/ 3089579 h 3300926"/>
                <a:gd name="connsiteX29" fmla="*/ 157192 w 2466078"/>
                <a:gd name="connsiteY29" fmla="*/ 2997357 h 3300926"/>
                <a:gd name="connsiteX30" fmla="*/ 149633 w 2466078"/>
                <a:gd name="connsiteY30" fmla="*/ 3098205 h 3300926"/>
                <a:gd name="connsiteX31" fmla="*/ 401011 w 2466078"/>
                <a:gd name="connsiteY31" fmla="*/ 2996189 h 3300926"/>
                <a:gd name="connsiteX32" fmla="*/ 562489 w 2466078"/>
                <a:gd name="connsiteY32" fmla="*/ 3027304 h 3300926"/>
                <a:gd name="connsiteX33" fmla="*/ 712506 w 2466078"/>
                <a:gd name="connsiteY33" fmla="*/ 2968808 h 3300926"/>
                <a:gd name="connsiteX34" fmla="*/ 792301 w 2466078"/>
                <a:gd name="connsiteY34" fmla="*/ 2895485 h 3300926"/>
                <a:gd name="connsiteX35" fmla="*/ 854841 w 2466078"/>
                <a:gd name="connsiteY35" fmla="*/ 2578461 h 3300926"/>
                <a:gd name="connsiteX36" fmla="*/ 753482 w 2466078"/>
                <a:gd name="connsiteY36" fmla="*/ 2571994 h 3300926"/>
                <a:gd name="connsiteX37" fmla="*/ 214331 w 2466078"/>
                <a:gd name="connsiteY37" fmla="*/ 2063035 h 3300926"/>
                <a:gd name="connsiteX38" fmla="*/ 205705 w 2466078"/>
                <a:gd name="connsiteY38" fmla="*/ 1817182 h 3300926"/>
                <a:gd name="connsiteX39" fmla="*/ 369606 w 2466078"/>
                <a:gd name="connsiteY39" fmla="*/ 963167 h 3300926"/>
                <a:gd name="connsiteX40" fmla="*/ 559388 w 2466078"/>
                <a:gd name="connsiteY40" fmla="*/ 669869 h 3300926"/>
                <a:gd name="connsiteX41" fmla="*/ 740542 w 2466078"/>
                <a:gd name="connsiteY41" fmla="*/ 536160 h 3300926"/>
                <a:gd name="connsiteX0" fmla="*/ 740542 w 2466078"/>
                <a:gd name="connsiteY0" fmla="*/ 536160 h 3300926"/>
                <a:gd name="connsiteX1" fmla="*/ 1577305 w 2466078"/>
                <a:gd name="connsiteY1" fmla="*/ 1411742 h 3300926"/>
                <a:gd name="connsiteX2" fmla="*/ 1598871 w 2466078"/>
                <a:gd name="connsiteY2" fmla="*/ 1830122 h 3300926"/>
                <a:gd name="connsiteX3" fmla="*/ 1525546 w 2466078"/>
                <a:gd name="connsiteY3" fmla="*/ 2110481 h 3300926"/>
                <a:gd name="connsiteX4" fmla="*/ 1318512 w 2466078"/>
                <a:gd name="connsiteY4" fmla="*/ 2332611 h 3300926"/>
                <a:gd name="connsiteX5" fmla="*/ 1072659 w 2466078"/>
                <a:gd name="connsiteY5" fmla="*/ 3244854 h 3300926"/>
                <a:gd name="connsiteX6" fmla="*/ 1258127 w 2466078"/>
                <a:gd name="connsiteY6" fmla="*/ 3184469 h 3300926"/>
                <a:gd name="connsiteX7" fmla="*/ 1258127 w 2466078"/>
                <a:gd name="connsiteY7" fmla="*/ 3262107 h 3300926"/>
                <a:gd name="connsiteX8" fmla="*/ 1499667 w 2466078"/>
                <a:gd name="connsiteY8" fmla="*/ 3145650 h 3300926"/>
                <a:gd name="connsiteX9" fmla="*/ 1452222 w 2466078"/>
                <a:gd name="connsiteY9" fmla="*/ 3300926 h 3300926"/>
                <a:gd name="connsiteX10" fmla="*/ 1672195 w 2466078"/>
                <a:gd name="connsiteY10" fmla="*/ 3154277 h 3300926"/>
                <a:gd name="connsiteX11" fmla="*/ 1659256 w 2466078"/>
                <a:gd name="connsiteY11" fmla="*/ 3275047 h 3300926"/>
                <a:gd name="connsiteX12" fmla="*/ 1913735 w 2466078"/>
                <a:gd name="connsiteY12" fmla="*/ 3128398 h 3300926"/>
                <a:gd name="connsiteX13" fmla="*/ 1995686 w 2466078"/>
                <a:gd name="connsiteY13" fmla="*/ 3141337 h 3300926"/>
                <a:gd name="connsiteX14" fmla="*/ 2241539 w 2466078"/>
                <a:gd name="connsiteY14" fmla="*/ 2925677 h 3300926"/>
                <a:gd name="connsiteX15" fmla="*/ 2181154 w 2466078"/>
                <a:gd name="connsiteY15" fmla="*/ 3102518 h 3300926"/>
                <a:gd name="connsiteX16" fmla="*/ 2254478 w 2466078"/>
                <a:gd name="connsiteY16" fmla="*/ 3033507 h 3300926"/>
                <a:gd name="connsiteX17" fmla="*/ 2465825 w 2466078"/>
                <a:gd name="connsiteY17" fmla="*/ 2123420 h 3300926"/>
                <a:gd name="connsiteX18" fmla="*/ 2409754 w 2466078"/>
                <a:gd name="connsiteY18" fmla="*/ 1049431 h 3300926"/>
                <a:gd name="connsiteX19" fmla="*/ 1842445 w 2466078"/>
                <a:gd name="connsiteY19" fmla="*/ 198374 h 3300926"/>
                <a:gd name="connsiteX20" fmla="*/ 1214995 w 2466078"/>
                <a:gd name="connsiteY20" fmla="*/ 5635 h 3300926"/>
                <a:gd name="connsiteX21" fmla="*/ 684471 w 2466078"/>
                <a:gd name="connsiteY21" fmla="*/ 156598 h 3300926"/>
                <a:gd name="connsiteX22" fmla="*/ 196544 w 2466078"/>
                <a:gd name="connsiteY22" fmla="*/ 708688 h 3300926"/>
                <a:gd name="connsiteX23" fmla="*/ 5552 w 2466078"/>
                <a:gd name="connsiteY23" fmla="*/ 1361872 h 3300926"/>
                <a:gd name="connsiteX24" fmla="*/ 86136 w 2466078"/>
                <a:gd name="connsiteY24" fmla="*/ 1741212 h 3300926"/>
                <a:gd name="connsiteX25" fmla="*/ 37489 w 2466078"/>
                <a:gd name="connsiteY25" fmla="*/ 2252816 h 3300926"/>
                <a:gd name="connsiteX26" fmla="*/ 59056 w 2466078"/>
                <a:gd name="connsiteY26" fmla="*/ 2679824 h 3300926"/>
                <a:gd name="connsiteX27" fmla="*/ 28618 w 2466078"/>
                <a:gd name="connsiteY27" fmla="*/ 2823905 h 3300926"/>
                <a:gd name="connsiteX28" fmla="*/ 54742 w 2466078"/>
                <a:gd name="connsiteY28" fmla="*/ 3089579 h 3300926"/>
                <a:gd name="connsiteX29" fmla="*/ 157192 w 2466078"/>
                <a:gd name="connsiteY29" fmla="*/ 2997357 h 3300926"/>
                <a:gd name="connsiteX30" fmla="*/ 149633 w 2466078"/>
                <a:gd name="connsiteY30" fmla="*/ 3098205 h 3300926"/>
                <a:gd name="connsiteX31" fmla="*/ 401011 w 2466078"/>
                <a:gd name="connsiteY31" fmla="*/ 2996189 h 3300926"/>
                <a:gd name="connsiteX32" fmla="*/ 562489 w 2466078"/>
                <a:gd name="connsiteY32" fmla="*/ 3027304 h 3300926"/>
                <a:gd name="connsiteX33" fmla="*/ 712506 w 2466078"/>
                <a:gd name="connsiteY33" fmla="*/ 2968808 h 3300926"/>
                <a:gd name="connsiteX34" fmla="*/ 792301 w 2466078"/>
                <a:gd name="connsiteY34" fmla="*/ 2895485 h 3300926"/>
                <a:gd name="connsiteX35" fmla="*/ 854841 w 2466078"/>
                <a:gd name="connsiteY35" fmla="*/ 2578461 h 3300926"/>
                <a:gd name="connsiteX36" fmla="*/ 753482 w 2466078"/>
                <a:gd name="connsiteY36" fmla="*/ 2571994 h 3300926"/>
                <a:gd name="connsiteX37" fmla="*/ 214331 w 2466078"/>
                <a:gd name="connsiteY37" fmla="*/ 2063035 h 3300926"/>
                <a:gd name="connsiteX38" fmla="*/ 205705 w 2466078"/>
                <a:gd name="connsiteY38" fmla="*/ 1817182 h 3300926"/>
                <a:gd name="connsiteX39" fmla="*/ 369606 w 2466078"/>
                <a:gd name="connsiteY39" fmla="*/ 963167 h 3300926"/>
                <a:gd name="connsiteX40" fmla="*/ 559388 w 2466078"/>
                <a:gd name="connsiteY40" fmla="*/ 669869 h 3300926"/>
                <a:gd name="connsiteX41" fmla="*/ 740542 w 2466078"/>
                <a:gd name="connsiteY41" fmla="*/ 536160 h 3300926"/>
                <a:gd name="connsiteX0" fmla="*/ 740542 w 2466078"/>
                <a:gd name="connsiteY0" fmla="*/ 536160 h 3300926"/>
                <a:gd name="connsiteX1" fmla="*/ 1577305 w 2466078"/>
                <a:gd name="connsiteY1" fmla="*/ 1411742 h 3300926"/>
                <a:gd name="connsiteX2" fmla="*/ 1598871 w 2466078"/>
                <a:gd name="connsiteY2" fmla="*/ 1830122 h 3300926"/>
                <a:gd name="connsiteX3" fmla="*/ 1525546 w 2466078"/>
                <a:gd name="connsiteY3" fmla="*/ 2110481 h 3300926"/>
                <a:gd name="connsiteX4" fmla="*/ 1318512 w 2466078"/>
                <a:gd name="connsiteY4" fmla="*/ 2332611 h 3300926"/>
                <a:gd name="connsiteX5" fmla="*/ 1072659 w 2466078"/>
                <a:gd name="connsiteY5" fmla="*/ 3244854 h 3300926"/>
                <a:gd name="connsiteX6" fmla="*/ 1258127 w 2466078"/>
                <a:gd name="connsiteY6" fmla="*/ 3184469 h 3300926"/>
                <a:gd name="connsiteX7" fmla="*/ 1258127 w 2466078"/>
                <a:gd name="connsiteY7" fmla="*/ 3262107 h 3300926"/>
                <a:gd name="connsiteX8" fmla="*/ 1499667 w 2466078"/>
                <a:gd name="connsiteY8" fmla="*/ 3145650 h 3300926"/>
                <a:gd name="connsiteX9" fmla="*/ 1452222 w 2466078"/>
                <a:gd name="connsiteY9" fmla="*/ 3300926 h 3300926"/>
                <a:gd name="connsiteX10" fmla="*/ 1672195 w 2466078"/>
                <a:gd name="connsiteY10" fmla="*/ 3154277 h 3300926"/>
                <a:gd name="connsiteX11" fmla="*/ 1659256 w 2466078"/>
                <a:gd name="connsiteY11" fmla="*/ 3275047 h 3300926"/>
                <a:gd name="connsiteX12" fmla="*/ 1913735 w 2466078"/>
                <a:gd name="connsiteY12" fmla="*/ 3128398 h 3300926"/>
                <a:gd name="connsiteX13" fmla="*/ 1995686 w 2466078"/>
                <a:gd name="connsiteY13" fmla="*/ 3141337 h 3300926"/>
                <a:gd name="connsiteX14" fmla="*/ 2241539 w 2466078"/>
                <a:gd name="connsiteY14" fmla="*/ 2925677 h 3300926"/>
                <a:gd name="connsiteX15" fmla="*/ 2181154 w 2466078"/>
                <a:gd name="connsiteY15" fmla="*/ 3102518 h 3300926"/>
                <a:gd name="connsiteX16" fmla="*/ 2254478 w 2466078"/>
                <a:gd name="connsiteY16" fmla="*/ 3033507 h 3300926"/>
                <a:gd name="connsiteX17" fmla="*/ 2465825 w 2466078"/>
                <a:gd name="connsiteY17" fmla="*/ 2123420 h 3300926"/>
                <a:gd name="connsiteX18" fmla="*/ 2409754 w 2466078"/>
                <a:gd name="connsiteY18" fmla="*/ 1049431 h 3300926"/>
                <a:gd name="connsiteX19" fmla="*/ 1842445 w 2466078"/>
                <a:gd name="connsiteY19" fmla="*/ 198374 h 3300926"/>
                <a:gd name="connsiteX20" fmla="*/ 1214995 w 2466078"/>
                <a:gd name="connsiteY20" fmla="*/ 5635 h 3300926"/>
                <a:gd name="connsiteX21" fmla="*/ 684471 w 2466078"/>
                <a:gd name="connsiteY21" fmla="*/ 156598 h 3300926"/>
                <a:gd name="connsiteX22" fmla="*/ 196544 w 2466078"/>
                <a:gd name="connsiteY22" fmla="*/ 708688 h 3300926"/>
                <a:gd name="connsiteX23" fmla="*/ 5552 w 2466078"/>
                <a:gd name="connsiteY23" fmla="*/ 1361872 h 3300926"/>
                <a:gd name="connsiteX24" fmla="*/ 86136 w 2466078"/>
                <a:gd name="connsiteY24" fmla="*/ 1741212 h 3300926"/>
                <a:gd name="connsiteX25" fmla="*/ 37489 w 2466078"/>
                <a:gd name="connsiteY25" fmla="*/ 2252816 h 3300926"/>
                <a:gd name="connsiteX26" fmla="*/ 59056 w 2466078"/>
                <a:gd name="connsiteY26" fmla="*/ 2679824 h 3300926"/>
                <a:gd name="connsiteX27" fmla="*/ 28618 w 2466078"/>
                <a:gd name="connsiteY27" fmla="*/ 2823905 h 3300926"/>
                <a:gd name="connsiteX28" fmla="*/ 54742 w 2466078"/>
                <a:gd name="connsiteY28" fmla="*/ 3089579 h 3300926"/>
                <a:gd name="connsiteX29" fmla="*/ 157192 w 2466078"/>
                <a:gd name="connsiteY29" fmla="*/ 2997357 h 3300926"/>
                <a:gd name="connsiteX30" fmla="*/ 149633 w 2466078"/>
                <a:gd name="connsiteY30" fmla="*/ 3098205 h 3300926"/>
                <a:gd name="connsiteX31" fmla="*/ 401011 w 2466078"/>
                <a:gd name="connsiteY31" fmla="*/ 2996189 h 3300926"/>
                <a:gd name="connsiteX32" fmla="*/ 562489 w 2466078"/>
                <a:gd name="connsiteY32" fmla="*/ 3027304 h 3300926"/>
                <a:gd name="connsiteX33" fmla="*/ 712506 w 2466078"/>
                <a:gd name="connsiteY33" fmla="*/ 2968808 h 3300926"/>
                <a:gd name="connsiteX34" fmla="*/ 792301 w 2466078"/>
                <a:gd name="connsiteY34" fmla="*/ 2895485 h 3300926"/>
                <a:gd name="connsiteX35" fmla="*/ 854841 w 2466078"/>
                <a:gd name="connsiteY35" fmla="*/ 2578461 h 3300926"/>
                <a:gd name="connsiteX36" fmla="*/ 753482 w 2466078"/>
                <a:gd name="connsiteY36" fmla="*/ 2571994 h 3300926"/>
                <a:gd name="connsiteX37" fmla="*/ 214331 w 2466078"/>
                <a:gd name="connsiteY37" fmla="*/ 2063035 h 3300926"/>
                <a:gd name="connsiteX38" fmla="*/ 205705 w 2466078"/>
                <a:gd name="connsiteY38" fmla="*/ 1817182 h 3300926"/>
                <a:gd name="connsiteX39" fmla="*/ 369606 w 2466078"/>
                <a:gd name="connsiteY39" fmla="*/ 963167 h 3300926"/>
                <a:gd name="connsiteX40" fmla="*/ 559388 w 2466078"/>
                <a:gd name="connsiteY40" fmla="*/ 669869 h 3300926"/>
                <a:gd name="connsiteX41" fmla="*/ 740542 w 2466078"/>
                <a:gd name="connsiteY41" fmla="*/ 536160 h 3300926"/>
                <a:gd name="connsiteX0" fmla="*/ 740542 w 2510117"/>
                <a:gd name="connsiteY0" fmla="*/ 536160 h 3300926"/>
                <a:gd name="connsiteX1" fmla="*/ 1577305 w 2510117"/>
                <a:gd name="connsiteY1" fmla="*/ 1411742 h 3300926"/>
                <a:gd name="connsiteX2" fmla="*/ 1598871 w 2510117"/>
                <a:gd name="connsiteY2" fmla="*/ 1830122 h 3300926"/>
                <a:gd name="connsiteX3" fmla="*/ 1525546 w 2510117"/>
                <a:gd name="connsiteY3" fmla="*/ 2110481 h 3300926"/>
                <a:gd name="connsiteX4" fmla="*/ 1318512 w 2510117"/>
                <a:gd name="connsiteY4" fmla="*/ 2332611 h 3300926"/>
                <a:gd name="connsiteX5" fmla="*/ 1072659 w 2510117"/>
                <a:gd name="connsiteY5" fmla="*/ 3244854 h 3300926"/>
                <a:gd name="connsiteX6" fmla="*/ 1258127 w 2510117"/>
                <a:gd name="connsiteY6" fmla="*/ 3184469 h 3300926"/>
                <a:gd name="connsiteX7" fmla="*/ 1258127 w 2510117"/>
                <a:gd name="connsiteY7" fmla="*/ 3262107 h 3300926"/>
                <a:gd name="connsiteX8" fmla="*/ 1499667 w 2510117"/>
                <a:gd name="connsiteY8" fmla="*/ 3145650 h 3300926"/>
                <a:gd name="connsiteX9" fmla="*/ 1452222 w 2510117"/>
                <a:gd name="connsiteY9" fmla="*/ 3300926 h 3300926"/>
                <a:gd name="connsiteX10" fmla="*/ 1672195 w 2510117"/>
                <a:gd name="connsiteY10" fmla="*/ 3154277 h 3300926"/>
                <a:gd name="connsiteX11" fmla="*/ 1659256 w 2510117"/>
                <a:gd name="connsiteY11" fmla="*/ 3275047 h 3300926"/>
                <a:gd name="connsiteX12" fmla="*/ 1913735 w 2510117"/>
                <a:gd name="connsiteY12" fmla="*/ 3128398 h 3300926"/>
                <a:gd name="connsiteX13" fmla="*/ 1995686 w 2510117"/>
                <a:gd name="connsiteY13" fmla="*/ 3141337 h 3300926"/>
                <a:gd name="connsiteX14" fmla="*/ 2241539 w 2510117"/>
                <a:gd name="connsiteY14" fmla="*/ 2925677 h 3300926"/>
                <a:gd name="connsiteX15" fmla="*/ 2181154 w 2510117"/>
                <a:gd name="connsiteY15" fmla="*/ 3102518 h 3300926"/>
                <a:gd name="connsiteX16" fmla="*/ 2254478 w 2510117"/>
                <a:gd name="connsiteY16" fmla="*/ 3033507 h 3300926"/>
                <a:gd name="connsiteX17" fmla="*/ 2510024 w 2510117"/>
                <a:gd name="connsiteY17" fmla="*/ 1935573 h 3300926"/>
                <a:gd name="connsiteX18" fmla="*/ 2409754 w 2510117"/>
                <a:gd name="connsiteY18" fmla="*/ 1049431 h 3300926"/>
                <a:gd name="connsiteX19" fmla="*/ 1842445 w 2510117"/>
                <a:gd name="connsiteY19" fmla="*/ 198374 h 3300926"/>
                <a:gd name="connsiteX20" fmla="*/ 1214995 w 2510117"/>
                <a:gd name="connsiteY20" fmla="*/ 5635 h 3300926"/>
                <a:gd name="connsiteX21" fmla="*/ 684471 w 2510117"/>
                <a:gd name="connsiteY21" fmla="*/ 156598 h 3300926"/>
                <a:gd name="connsiteX22" fmla="*/ 196544 w 2510117"/>
                <a:gd name="connsiteY22" fmla="*/ 708688 h 3300926"/>
                <a:gd name="connsiteX23" fmla="*/ 5552 w 2510117"/>
                <a:gd name="connsiteY23" fmla="*/ 1361872 h 3300926"/>
                <a:gd name="connsiteX24" fmla="*/ 86136 w 2510117"/>
                <a:gd name="connsiteY24" fmla="*/ 1741212 h 3300926"/>
                <a:gd name="connsiteX25" fmla="*/ 37489 w 2510117"/>
                <a:gd name="connsiteY25" fmla="*/ 2252816 h 3300926"/>
                <a:gd name="connsiteX26" fmla="*/ 59056 w 2510117"/>
                <a:gd name="connsiteY26" fmla="*/ 2679824 h 3300926"/>
                <a:gd name="connsiteX27" fmla="*/ 28618 w 2510117"/>
                <a:gd name="connsiteY27" fmla="*/ 2823905 h 3300926"/>
                <a:gd name="connsiteX28" fmla="*/ 54742 w 2510117"/>
                <a:gd name="connsiteY28" fmla="*/ 3089579 h 3300926"/>
                <a:gd name="connsiteX29" fmla="*/ 157192 w 2510117"/>
                <a:gd name="connsiteY29" fmla="*/ 2997357 h 3300926"/>
                <a:gd name="connsiteX30" fmla="*/ 149633 w 2510117"/>
                <a:gd name="connsiteY30" fmla="*/ 3098205 h 3300926"/>
                <a:gd name="connsiteX31" fmla="*/ 401011 w 2510117"/>
                <a:gd name="connsiteY31" fmla="*/ 2996189 h 3300926"/>
                <a:gd name="connsiteX32" fmla="*/ 562489 w 2510117"/>
                <a:gd name="connsiteY32" fmla="*/ 3027304 h 3300926"/>
                <a:gd name="connsiteX33" fmla="*/ 712506 w 2510117"/>
                <a:gd name="connsiteY33" fmla="*/ 2968808 h 3300926"/>
                <a:gd name="connsiteX34" fmla="*/ 792301 w 2510117"/>
                <a:gd name="connsiteY34" fmla="*/ 2895485 h 3300926"/>
                <a:gd name="connsiteX35" fmla="*/ 854841 w 2510117"/>
                <a:gd name="connsiteY35" fmla="*/ 2578461 h 3300926"/>
                <a:gd name="connsiteX36" fmla="*/ 753482 w 2510117"/>
                <a:gd name="connsiteY36" fmla="*/ 2571994 h 3300926"/>
                <a:gd name="connsiteX37" fmla="*/ 214331 w 2510117"/>
                <a:gd name="connsiteY37" fmla="*/ 2063035 h 3300926"/>
                <a:gd name="connsiteX38" fmla="*/ 205705 w 2510117"/>
                <a:gd name="connsiteY38" fmla="*/ 1817182 h 3300926"/>
                <a:gd name="connsiteX39" fmla="*/ 369606 w 2510117"/>
                <a:gd name="connsiteY39" fmla="*/ 963167 h 3300926"/>
                <a:gd name="connsiteX40" fmla="*/ 559388 w 2510117"/>
                <a:gd name="connsiteY40" fmla="*/ 669869 h 3300926"/>
                <a:gd name="connsiteX41" fmla="*/ 740542 w 2510117"/>
                <a:gd name="connsiteY41" fmla="*/ 536160 h 3300926"/>
                <a:gd name="connsiteX0" fmla="*/ 740542 w 2510117"/>
                <a:gd name="connsiteY0" fmla="*/ 536160 h 3300926"/>
                <a:gd name="connsiteX1" fmla="*/ 1577305 w 2510117"/>
                <a:gd name="connsiteY1" fmla="*/ 1411742 h 3300926"/>
                <a:gd name="connsiteX2" fmla="*/ 1598871 w 2510117"/>
                <a:gd name="connsiteY2" fmla="*/ 1830122 h 3300926"/>
                <a:gd name="connsiteX3" fmla="*/ 1525546 w 2510117"/>
                <a:gd name="connsiteY3" fmla="*/ 2110481 h 3300926"/>
                <a:gd name="connsiteX4" fmla="*/ 1318512 w 2510117"/>
                <a:gd name="connsiteY4" fmla="*/ 2332611 h 3300926"/>
                <a:gd name="connsiteX5" fmla="*/ 1072659 w 2510117"/>
                <a:gd name="connsiteY5" fmla="*/ 3244854 h 3300926"/>
                <a:gd name="connsiteX6" fmla="*/ 1258127 w 2510117"/>
                <a:gd name="connsiteY6" fmla="*/ 3184469 h 3300926"/>
                <a:gd name="connsiteX7" fmla="*/ 1258127 w 2510117"/>
                <a:gd name="connsiteY7" fmla="*/ 3262107 h 3300926"/>
                <a:gd name="connsiteX8" fmla="*/ 1499667 w 2510117"/>
                <a:gd name="connsiteY8" fmla="*/ 3145650 h 3300926"/>
                <a:gd name="connsiteX9" fmla="*/ 1452222 w 2510117"/>
                <a:gd name="connsiteY9" fmla="*/ 3300926 h 3300926"/>
                <a:gd name="connsiteX10" fmla="*/ 1672195 w 2510117"/>
                <a:gd name="connsiteY10" fmla="*/ 3154277 h 3300926"/>
                <a:gd name="connsiteX11" fmla="*/ 1659256 w 2510117"/>
                <a:gd name="connsiteY11" fmla="*/ 3275047 h 3300926"/>
                <a:gd name="connsiteX12" fmla="*/ 1913735 w 2510117"/>
                <a:gd name="connsiteY12" fmla="*/ 3128398 h 3300926"/>
                <a:gd name="connsiteX13" fmla="*/ 1995686 w 2510117"/>
                <a:gd name="connsiteY13" fmla="*/ 3141337 h 3300926"/>
                <a:gd name="connsiteX14" fmla="*/ 2241539 w 2510117"/>
                <a:gd name="connsiteY14" fmla="*/ 2925677 h 3300926"/>
                <a:gd name="connsiteX15" fmla="*/ 2181154 w 2510117"/>
                <a:gd name="connsiteY15" fmla="*/ 3102518 h 3300926"/>
                <a:gd name="connsiteX16" fmla="*/ 2254478 w 2510117"/>
                <a:gd name="connsiteY16" fmla="*/ 3033507 h 3300926"/>
                <a:gd name="connsiteX17" fmla="*/ 2510024 w 2510117"/>
                <a:gd name="connsiteY17" fmla="*/ 1935573 h 3300926"/>
                <a:gd name="connsiteX18" fmla="*/ 2409754 w 2510117"/>
                <a:gd name="connsiteY18" fmla="*/ 1049431 h 3300926"/>
                <a:gd name="connsiteX19" fmla="*/ 1842445 w 2510117"/>
                <a:gd name="connsiteY19" fmla="*/ 198374 h 3300926"/>
                <a:gd name="connsiteX20" fmla="*/ 1214995 w 2510117"/>
                <a:gd name="connsiteY20" fmla="*/ 5635 h 3300926"/>
                <a:gd name="connsiteX21" fmla="*/ 684471 w 2510117"/>
                <a:gd name="connsiteY21" fmla="*/ 156598 h 3300926"/>
                <a:gd name="connsiteX22" fmla="*/ 196544 w 2510117"/>
                <a:gd name="connsiteY22" fmla="*/ 708688 h 3300926"/>
                <a:gd name="connsiteX23" fmla="*/ 5552 w 2510117"/>
                <a:gd name="connsiteY23" fmla="*/ 1361872 h 3300926"/>
                <a:gd name="connsiteX24" fmla="*/ 86136 w 2510117"/>
                <a:gd name="connsiteY24" fmla="*/ 1741212 h 3300926"/>
                <a:gd name="connsiteX25" fmla="*/ 37489 w 2510117"/>
                <a:gd name="connsiteY25" fmla="*/ 2252816 h 3300926"/>
                <a:gd name="connsiteX26" fmla="*/ 59056 w 2510117"/>
                <a:gd name="connsiteY26" fmla="*/ 2679824 h 3300926"/>
                <a:gd name="connsiteX27" fmla="*/ 28618 w 2510117"/>
                <a:gd name="connsiteY27" fmla="*/ 2823905 h 3300926"/>
                <a:gd name="connsiteX28" fmla="*/ 54742 w 2510117"/>
                <a:gd name="connsiteY28" fmla="*/ 3089579 h 3300926"/>
                <a:gd name="connsiteX29" fmla="*/ 157192 w 2510117"/>
                <a:gd name="connsiteY29" fmla="*/ 2997357 h 3300926"/>
                <a:gd name="connsiteX30" fmla="*/ 149633 w 2510117"/>
                <a:gd name="connsiteY30" fmla="*/ 3098205 h 3300926"/>
                <a:gd name="connsiteX31" fmla="*/ 401011 w 2510117"/>
                <a:gd name="connsiteY31" fmla="*/ 2996189 h 3300926"/>
                <a:gd name="connsiteX32" fmla="*/ 562489 w 2510117"/>
                <a:gd name="connsiteY32" fmla="*/ 3027304 h 3300926"/>
                <a:gd name="connsiteX33" fmla="*/ 712506 w 2510117"/>
                <a:gd name="connsiteY33" fmla="*/ 2968808 h 3300926"/>
                <a:gd name="connsiteX34" fmla="*/ 792301 w 2510117"/>
                <a:gd name="connsiteY34" fmla="*/ 2895485 h 3300926"/>
                <a:gd name="connsiteX35" fmla="*/ 854841 w 2510117"/>
                <a:gd name="connsiteY35" fmla="*/ 2578461 h 3300926"/>
                <a:gd name="connsiteX36" fmla="*/ 753482 w 2510117"/>
                <a:gd name="connsiteY36" fmla="*/ 2571994 h 3300926"/>
                <a:gd name="connsiteX37" fmla="*/ 214331 w 2510117"/>
                <a:gd name="connsiteY37" fmla="*/ 2063035 h 3300926"/>
                <a:gd name="connsiteX38" fmla="*/ 205705 w 2510117"/>
                <a:gd name="connsiteY38" fmla="*/ 1817182 h 3300926"/>
                <a:gd name="connsiteX39" fmla="*/ 369606 w 2510117"/>
                <a:gd name="connsiteY39" fmla="*/ 963167 h 3300926"/>
                <a:gd name="connsiteX40" fmla="*/ 559388 w 2510117"/>
                <a:gd name="connsiteY40" fmla="*/ 669869 h 3300926"/>
                <a:gd name="connsiteX41" fmla="*/ 740542 w 2510117"/>
                <a:gd name="connsiteY41" fmla="*/ 536160 h 3300926"/>
                <a:gd name="connsiteX0" fmla="*/ 740542 w 2510117"/>
                <a:gd name="connsiteY0" fmla="*/ 536160 h 3300926"/>
                <a:gd name="connsiteX1" fmla="*/ 1577305 w 2510117"/>
                <a:gd name="connsiteY1" fmla="*/ 1411742 h 3300926"/>
                <a:gd name="connsiteX2" fmla="*/ 1598871 w 2510117"/>
                <a:gd name="connsiteY2" fmla="*/ 1830122 h 3300926"/>
                <a:gd name="connsiteX3" fmla="*/ 1525546 w 2510117"/>
                <a:gd name="connsiteY3" fmla="*/ 2110481 h 3300926"/>
                <a:gd name="connsiteX4" fmla="*/ 1318512 w 2510117"/>
                <a:gd name="connsiteY4" fmla="*/ 2332611 h 3300926"/>
                <a:gd name="connsiteX5" fmla="*/ 1072659 w 2510117"/>
                <a:gd name="connsiteY5" fmla="*/ 3244854 h 3300926"/>
                <a:gd name="connsiteX6" fmla="*/ 1258127 w 2510117"/>
                <a:gd name="connsiteY6" fmla="*/ 3184469 h 3300926"/>
                <a:gd name="connsiteX7" fmla="*/ 1258127 w 2510117"/>
                <a:gd name="connsiteY7" fmla="*/ 3262107 h 3300926"/>
                <a:gd name="connsiteX8" fmla="*/ 1499667 w 2510117"/>
                <a:gd name="connsiteY8" fmla="*/ 3145650 h 3300926"/>
                <a:gd name="connsiteX9" fmla="*/ 1452222 w 2510117"/>
                <a:gd name="connsiteY9" fmla="*/ 3300926 h 3300926"/>
                <a:gd name="connsiteX10" fmla="*/ 1672195 w 2510117"/>
                <a:gd name="connsiteY10" fmla="*/ 3154277 h 3300926"/>
                <a:gd name="connsiteX11" fmla="*/ 1659256 w 2510117"/>
                <a:gd name="connsiteY11" fmla="*/ 3275047 h 3300926"/>
                <a:gd name="connsiteX12" fmla="*/ 1913735 w 2510117"/>
                <a:gd name="connsiteY12" fmla="*/ 3128398 h 3300926"/>
                <a:gd name="connsiteX13" fmla="*/ 1995686 w 2510117"/>
                <a:gd name="connsiteY13" fmla="*/ 3141337 h 3300926"/>
                <a:gd name="connsiteX14" fmla="*/ 2241539 w 2510117"/>
                <a:gd name="connsiteY14" fmla="*/ 2925677 h 3300926"/>
                <a:gd name="connsiteX15" fmla="*/ 2181154 w 2510117"/>
                <a:gd name="connsiteY15" fmla="*/ 3102518 h 3300926"/>
                <a:gd name="connsiteX16" fmla="*/ 2254478 w 2510117"/>
                <a:gd name="connsiteY16" fmla="*/ 3033507 h 3300926"/>
                <a:gd name="connsiteX17" fmla="*/ 2510024 w 2510117"/>
                <a:gd name="connsiteY17" fmla="*/ 1935573 h 3300926"/>
                <a:gd name="connsiteX18" fmla="*/ 2409754 w 2510117"/>
                <a:gd name="connsiteY18" fmla="*/ 1049431 h 3300926"/>
                <a:gd name="connsiteX19" fmla="*/ 2141404 w 2510117"/>
                <a:gd name="connsiteY19" fmla="*/ 547831 h 3300926"/>
                <a:gd name="connsiteX20" fmla="*/ 1842445 w 2510117"/>
                <a:gd name="connsiteY20" fmla="*/ 198374 h 3300926"/>
                <a:gd name="connsiteX21" fmla="*/ 1214995 w 2510117"/>
                <a:gd name="connsiteY21" fmla="*/ 5635 h 3300926"/>
                <a:gd name="connsiteX22" fmla="*/ 684471 w 2510117"/>
                <a:gd name="connsiteY22" fmla="*/ 156598 h 3300926"/>
                <a:gd name="connsiteX23" fmla="*/ 196544 w 2510117"/>
                <a:gd name="connsiteY23" fmla="*/ 708688 h 3300926"/>
                <a:gd name="connsiteX24" fmla="*/ 5552 w 2510117"/>
                <a:gd name="connsiteY24" fmla="*/ 1361872 h 3300926"/>
                <a:gd name="connsiteX25" fmla="*/ 86136 w 2510117"/>
                <a:gd name="connsiteY25" fmla="*/ 1741212 h 3300926"/>
                <a:gd name="connsiteX26" fmla="*/ 37489 w 2510117"/>
                <a:gd name="connsiteY26" fmla="*/ 2252816 h 3300926"/>
                <a:gd name="connsiteX27" fmla="*/ 59056 w 2510117"/>
                <a:gd name="connsiteY27" fmla="*/ 2679824 h 3300926"/>
                <a:gd name="connsiteX28" fmla="*/ 28618 w 2510117"/>
                <a:gd name="connsiteY28" fmla="*/ 2823905 h 3300926"/>
                <a:gd name="connsiteX29" fmla="*/ 54742 w 2510117"/>
                <a:gd name="connsiteY29" fmla="*/ 3089579 h 3300926"/>
                <a:gd name="connsiteX30" fmla="*/ 157192 w 2510117"/>
                <a:gd name="connsiteY30" fmla="*/ 2997357 h 3300926"/>
                <a:gd name="connsiteX31" fmla="*/ 149633 w 2510117"/>
                <a:gd name="connsiteY31" fmla="*/ 3098205 h 3300926"/>
                <a:gd name="connsiteX32" fmla="*/ 401011 w 2510117"/>
                <a:gd name="connsiteY32" fmla="*/ 2996189 h 3300926"/>
                <a:gd name="connsiteX33" fmla="*/ 562489 w 2510117"/>
                <a:gd name="connsiteY33" fmla="*/ 3027304 h 3300926"/>
                <a:gd name="connsiteX34" fmla="*/ 712506 w 2510117"/>
                <a:gd name="connsiteY34" fmla="*/ 2968808 h 3300926"/>
                <a:gd name="connsiteX35" fmla="*/ 792301 w 2510117"/>
                <a:gd name="connsiteY35" fmla="*/ 2895485 h 3300926"/>
                <a:gd name="connsiteX36" fmla="*/ 854841 w 2510117"/>
                <a:gd name="connsiteY36" fmla="*/ 2578461 h 3300926"/>
                <a:gd name="connsiteX37" fmla="*/ 753482 w 2510117"/>
                <a:gd name="connsiteY37" fmla="*/ 2571994 h 3300926"/>
                <a:gd name="connsiteX38" fmla="*/ 214331 w 2510117"/>
                <a:gd name="connsiteY38" fmla="*/ 2063035 h 3300926"/>
                <a:gd name="connsiteX39" fmla="*/ 205705 w 2510117"/>
                <a:gd name="connsiteY39" fmla="*/ 1817182 h 3300926"/>
                <a:gd name="connsiteX40" fmla="*/ 369606 w 2510117"/>
                <a:gd name="connsiteY40" fmla="*/ 963167 h 3300926"/>
                <a:gd name="connsiteX41" fmla="*/ 559388 w 2510117"/>
                <a:gd name="connsiteY41" fmla="*/ 669869 h 3300926"/>
                <a:gd name="connsiteX42" fmla="*/ 740542 w 2510117"/>
                <a:gd name="connsiteY42" fmla="*/ 536160 h 3300926"/>
                <a:gd name="connsiteX0" fmla="*/ 740542 w 2510117"/>
                <a:gd name="connsiteY0" fmla="*/ 536160 h 3300926"/>
                <a:gd name="connsiteX1" fmla="*/ 1577305 w 2510117"/>
                <a:gd name="connsiteY1" fmla="*/ 1411742 h 3300926"/>
                <a:gd name="connsiteX2" fmla="*/ 1598871 w 2510117"/>
                <a:gd name="connsiteY2" fmla="*/ 1830122 h 3300926"/>
                <a:gd name="connsiteX3" fmla="*/ 1525546 w 2510117"/>
                <a:gd name="connsiteY3" fmla="*/ 2110481 h 3300926"/>
                <a:gd name="connsiteX4" fmla="*/ 1318512 w 2510117"/>
                <a:gd name="connsiteY4" fmla="*/ 2332611 h 3300926"/>
                <a:gd name="connsiteX5" fmla="*/ 1072659 w 2510117"/>
                <a:gd name="connsiteY5" fmla="*/ 3244854 h 3300926"/>
                <a:gd name="connsiteX6" fmla="*/ 1258127 w 2510117"/>
                <a:gd name="connsiteY6" fmla="*/ 3184469 h 3300926"/>
                <a:gd name="connsiteX7" fmla="*/ 1258127 w 2510117"/>
                <a:gd name="connsiteY7" fmla="*/ 3262107 h 3300926"/>
                <a:gd name="connsiteX8" fmla="*/ 1499667 w 2510117"/>
                <a:gd name="connsiteY8" fmla="*/ 3145650 h 3300926"/>
                <a:gd name="connsiteX9" fmla="*/ 1452222 w 2510117"/>
                <a:gd name="connsiteY9" fmla="*/ 3300926 h 3300926"/>
                <a:gd name="connsiteX10" fmla="*/ 1672195 w 2510117"/>
                <a:gd name="connsiteY10" fmla="*/ 3154277 h 3300926"/>
                <a:gd name="connsiteX11" fmla="*/ 1659256 w 2510117"/>
                <a:gd name="connsiteY11" fmla="*/ 3275047 h 3300926"/>
                <a:gd name="connsiteX12" fmla="*/ 1913735 w 2510117"/>
                <a:gd name="connsiteY12" fmla="*/ 3128398 h 3300926"/>
                <a:gd name="connsiteX13" fmla="*/ 1995686 w 2510117"/>
                <a:gd name="connsiteY13" fmla="*/ 3141337 h 3300926"/>
                <a:gd name="connsiteX14" fmla="*/ 2241539 w 2510117"/>
                <a:gd name="connsiteY14" fmla="*/ 2925677 h 3300926"/>
                <a:gd name="connsiteX15" fmla="*/ 2181154 w 2510117"/>
                <a:gd name="connsiteY15" fmla="*/ 3102518 h 3300926"/>
                <a:gd name="connsiteX16" fmla="*/ 2254478 w 2510117"/>
                <a:gd name="connsiteY16" fmla="*/ 3033507 h 3300926"/>
                <a:gd name="connsiteX17" fmla="*/ 2510024 w 2510117"/>
                <a:gd name="connsiteY17" fmla="*/ 1935573 h 3300926"/>
                <a:gd name="connsiteX18" fmla="*/ 2409754 w 2510117"/>
                <a:gd name="connsiteY18" fmla="*/ 1049431 h 3300926"/>
                <a:gd name="connsiteX19" fmla="*/ 2069580 w 2510117"/>
                <a:gd name="connsiteY19" fmla="*/ 564406 h 3300926"/>
                <a:gd name="connsiteX20" fmla="*/ 1842445 w 2510117"/>
                <a:gd name="connsiteY20" fmla="*/ 198374 h 3300926"/>
                <a:gd name="connsiteX21" fmla="*/ 1214995 w 2510117"/>
                <a:gd name="connsiteY21" fmla="*/ 5635 h 3300926"/>
                <a:gd name="connsiteX22" fmla="*/ 684471 w 2510117"/>
                <a:gd name="connsiteY22" fmla="*/ 156598 h 3300926"/>
                <a:gd name="connsiteX23" fmla="*/ 196544 w 2510117"/>
                <a:gd name="connsiteY23" fmla="*/ 708688 h 3300926"/>
                <a:gd name="connsiteX24" fmla="*/ 5552 w 2510117"/>
                <a:gd name="connsiteY24" fmla="*/ 1361872 h 3300926"/>
                <a:gd name="connsiteX25" fmla="*/ 86136 w 2510117"/>
                <a:gd name="connsiteY25" fmla="*/ 1741212 h 3300926"/>
                <a:gd name="connsiteX26" fmla="*/ 37489 w 2510117"/>
                <a:gd name="connsiteY26" fmla="*/ 2252816 h 3300926"/>
                <a:gd name="connsiteX27" fmla="*/ 59056 w 2510117"/>
                <a:gd name="connsiteY27" fmla="*/ 2679824 h 3300926"/>
                <a:gd name="connsiteX28" fmla="*/ 28618 w 2510117"/>
                <a:gd name="connsiteY28" fmla="*/ 2823905 h 3300926"/>
                <a:gd name="connsiteX29" fmla="*/ 54742 w 2510117"/>
                <a:gd name="connsiteY29" fmla="*/ 3089579 h 3300926"/>
                <a:gd name="connsiteX30" fmla="*/ 157192 w 2510117"/>
                <a:gd name="connsiteY30" fmla="*/ 2997357 h 3300926"/>
                <a:gd name="connsiteX31" fmla="*/ 149633 w 2510117"/>
                <a:gd name="connsiteY31" fmla="*/ 3098205 h 3300926"/>
                <a:gd name="connsiteX32" fmla="*/ 401011 w 2510117"/>
                <a:gd name="connsiteY32" fmla="*/ 2996189 h 3300926"/>
                <a:gd name="connsiteX33" fmla="*/ 562489 w 2510117"/>
                <a:gd name="connsiteY33" fmla="*/ 3027304 h 3300926"/>
                <a:gd name="connsiteX34" fmla="*/ 712506 w 2510117"/>
                <a:gd name="connsiteY34" fmla="*/ 2968808 h 3300926"/>
                <a:gd name="connsiteX35" fmla="*/ 792301 w 2510117"/>
                <a:gd name="connsiteY35" fmla="*/ 2895485 h 3300926"/>
                <a:gd name="connsiteX36" fmla="*/ 854841 w 2510117"/>
                <a:gd name="connsiteY36" fmla="*/ 2578461 h 3300926"/>
                <a:gd name="connsiteX37" fmla="*/ 753482 w 2510117"/>
                <a:gd name="connsiteY37" fmla="*/ 2571994 h 3300926"/>
                <a:gd name="connsiteX38" fmla="*/ 214331 w 2510117"/>
                <a:gd name="connsiteY38" fmla="*/ 2063035 h 3300926"/>
                <a:gd name="connsiteX39" fmla="*/ 205705 w 2510117"/>
                <a:gd name="connsiteY39" fmla="*/ 1817182 h 3300926"/>
                <a:gd name="connsiteX40" fmla="*/ 369606 w 2510117"/>
                <a:gd name="connsiteY40" fmla="*/ 963167 h 3300926"/>
                <a:gd name="connsiteX41" fmla="*/ 559388 w 2510117"/>
                <a:gd name="connsiteY41" fmla="*/ 669869 h 3300926"/>
                <a:gd name="connsiteX42" fmla="*/ 740542 w 2510117"/>
                <a:gd name="connsiteY42" fmla="*/ 536160 h 3300926"/>
                <a:gd name="connsiteX0" fmla="*/ 740542 w 2510117"/>
                <a:gd name="connsiteY0" fmla="*/ 536160 h 3300926"/>
                <a:gd name="connsiteX1" fmla="*/ 1577305 w 2510117"/>
                <a:gd name="connsiteY1" fmla="*/ 1411742 h 3300926"/>
                <a:gd name="connsiteX2" fmla="*/ 1598871 w 2510117"/>
                <a:gd name="connsiteY2" fmla="*/ 1830122 h 3300926"/>
                <a:gd name="connsiteX3" fmla="*/ 1525546 w 2510117"/>
                <a:gd name="connsiteY3" fmla="*/ 2110481 h 3300926"/>
                <a:gd name="connsiteX4" fmla="*/ 1318512 w 2510117"/>
                <a:gd name="connsiteY4" fmla="*/ 2332611 h 3300926"/>
                <a:gd name="connsiteX5" fmla="*/ 1072659 w 2510117"/>
                <a:gd name="connsiteY5" fmla="*/ 3244854 h 3300926"/>
                <a:gd name="connsiteX6" fmla="*/ 1258127 w 2510117"/>
                <a:gd name="connsiteY6" fmla="*/ 3184469 h 3300926"/>
                <a:gd name="connsiteX7" fmla="*/ 1258127 w 2510117"/>
                <a:gd name="connsiteY7" fmla="*/ 3262107 h 3300926"/>
                <a:gd name="connsiteX8" fmla="*/ 1499667 w 2510117"/>
                <a:gd name="connsiteY8" fmla="*/ 3145650 h 3300926"/>
                <a:gd name="connsiteX9" fmla="*/ 1452222 w 2510117"/>
                <a:gd name="connsiteY9" fmla="*/ 3300926 h 3300926"/>
                <a:gd name="connsiteX10" fmla="*/ 1672195 w 2510117"/>
                <a:gd name="connsiteY10" fmla="*/ 3154277 h 3300926"/>
                <a:gd name="connsiteX11" fmla="*/ 1659256 w 2510117"/>
                <a:gd name="connsiteY11" fmla="*/ 3275047 h 3300926"/>
                <a:gd name="connsiteX12" fmla="*/ 1913735 w 2510117"/>
                <a:gd name="connsiteY12" fmla="*/ 3128398 h 3300926"/>
                <a:gd name="connsiteX13" fmla="*/ 1995686 w 2510117"/>
                <a:gd name="connsiteY13" fmla="*/ 3141337 h 3300926"/>
                <a:gd name="connsiteX14" fmla="*/ 2241539 w 2510117"/>
                <a:gd name="connsiteY14" fmla="*/ 2925677 h 3300926"/>
                <a:gd name="connsiteX15" fmla="*/ 2181154 w 2510117"/>
                <a:gd name="connsiteY15" fmla="*/ 3102518 h 3300926"/>
                <a:gd name="connsiteX16" fmla="*/ 2254478 w 2510117"/>
                <a:gd name="connsiteY16" fmla="*/ 3033507 h 3300926"/>
                <a:gd name="connsiteX17" fmla="*/ 2510024 w 2510117"/>
                <a:gd name="connsiteY17" fmla="*/ 1935573 h 3300926"/>
                <a:gd name="connsiteX18" fmla="*/ 2409754 w 2510117"/>
                <a:gd name="connsiteY18" fmla="*/ 1049431 h 3300926"/>
                <a:gd name="connsiteX19" fmla="*/ 2069580 w 2510117"/>
                <a:gd name="connsiteY19" fmla="*/ 564406 h 3300926"/>
                <a:gd name="connsiteX20" fmla="*/ 1842445 w 2510117"/>
                <a:gd name="connsiteY20" fmla="*/ 198374 h 3300926"/>
                <a:gd name="connsiteX21" fmla="*/ 1214995 w 2510117"/>
                <a:gd name="connsiteY21" fmla="*/ 5635 h 3300926"/>
                <a:gd name="connsiteX22" fmla="*/ 684471 w 2510117"/>
                <a:gd name="connsiteY22" fmla="*/ 156598 h 3300926"/>
                <a:gd name="connsiteX23" fmla="*/ 196544 w 2510117"/>
                <a:gd name="connsiteY23" fmla="*/ 708688 h 3300926"/>
                <a:gd name="connsiteX24" fmla="*/ 5552 w 2510117"/>
                <a:gd name="connsiteY24" fmla="*/ 1361872 h 3300926"/>
                <a:gd name="connsiteX25" fmla="*/ 86136 w 2510117"/>
                <a:gd name="connsiteY25" fmla="*/ 1741212 h 3300926"/>
                <a:gd name="connsiteX26" fmla="*/ 37489 w 2510117"/>
                <a:gd name="connsiteY26" fmla="*/ 2252816 h 3300926"/>
                <a:gd name="connsiteX27" fmla="*/ 59056 w 2510117"/>
                <a:gd name="connsiteY27" fmla="*/ 2679824 h 3300926"/>
                <a:gd name="connsiteX28" fmla="*/ 28618 w 2510117"/>
                <a:gd name="connsiteY28" fmla="*/ 2823905 h 3300926"/>
                <a:gd name="connsiteX29" fmla="*/ 54742 w 2510117"/>
                <a:gd name="connsiteY29" fmla="*/ 3089579 h 3300926"/>
                <a:gd name="connsiteX30" fmla="*/ 157192 w 2510117"/>
                <a:gd name="connsiteY30" fmla="*/ 2997357 h 3300926"/>
                <a:gd name="connsiteX31" fmla="*/ 149633 w 2510117"/>
                <a:gd name="connsiteY31" fmla="*/ 3098205 h 3300926"/>
                <a:gd name="connsiteX32" fmla="*/ 401011 w 2510117"/>
                <a:gd name="connsiteY32" fmla="*/ 2996189 h 3300926"/>
                <a:gd name="connsiteX33" fmla="*/ 562489 w 2510117"/>
                <a:gd name="connsiteY33" fmla="*/ 3027304 h 3300926"/>
                <a:gd name="connsiteX34" fmla="*/ 712506 w 2510117"/>
                <a:gd name="connsiteY34" fmla="*/ 2968808 h 3300926"/>
                <a:gd name="connsiteX35" fmla="*/ 792301 w 2510117"/>
                <a:gd name="connsiteY35" fmla="*/ 2895485 h 3300926"/>
                <a:gd name="connsiteX36" fmla="*/ 854841 w 2510117"/>
                <a:gd name="connsiteY36" fmla="*/ 2578461 h 3300926"/>
                <a:gd name="connsiteX37" fmla="*/ 753482 w 2510117"/>
                <a:gd name="connsiteY37" fmla="*/ 2571994 h 3300926"/>
                <a:gd name="connsiteX38" fmla="*/ 214331 w 2510117"/>
                <a:gd name="connsiteY38" fmla="*/ 2063035 h 3300926"/>
                <a:gd name="connsiteX39" fmla="*/ 205705 w 2510117"/>
                <a:gd name="connsiteY39" fmla="*/ 1817182 h 3300926"/>
                <a:gd name="connsiteX40" fmla="*/ 369606 w 2510117"/>
                <a:gd name="connsiteY40" fmla="*/ 963167 h 3300926"/>
                <a:gd name="connsiteX41" fmla="*/ 559388 w 2510117"/>
                <a:gd name="connsiteY41" fmla="*/ 669869 h 3300926"/>
                <a:gd name="connsiteX42" fmla="*/ 740542 w 2510117"/>
                <a:gd name="connsiteY42" fmla="*/ 536160 h 3300926"/>
                <a:gd name="connsiteX0" fmla="*/ 740542 w 2510117"/>
                <a:gd name="connsiteY0" fmla="*/ 536160 h 3300926"/>
                <a:gd name="connsiteX1" fmla="*/ 1577305 w 2510117"/>
                <a:gd name="connsiteY1" fmla="*/ 1411742 h 3300926"/>
                <a:gd name="connsiteX2" fmla="*/ 1598871 w 2510117"/>
                <a:gd name="connsiteY2" fmla="*/ 1830122 h 3300926"/>
                <a:gd name="connsiteX3" fmla="*/ 1525546 w 2510117"/>
                <a:gd name="connsiteY3" fmla="*/ 2110481 h 3300926"/>
                <a:gd name="connsiteX4" fmla="*/ 1318512 w 2510117"/>
                <a:gd name="connsiteY4" fmla="*/ 2332611 h 3300926"/>
                <a:gd name="connsiteX5" fmla="*/ 1072659 w 2510117"/>
                <a:gd name="connsiteY5" fmla="*/ 3244854 h 3300926"/>
                <a:gd name="connsiteX6" fmla="*/ 1258127 w 2510117"/>
                <a:gd name="connsiteY6" fmla="*/ 3184469 h 3300926"/>
                <a:gd name="connsiteX7" fmla="*/ 1258127 w 2510117"/>
                <a:gd name="connsiteY7" fmla="*/ 3262107 h 3300926"/>
                <a:gd name="connsiteX8" fmla="*/ 1499667 w 2510117"/>
                <a:gd name="connsiteY8" fmla="*/ 3145650 h 3300926"/>
                <a:gd name="connsiteX9" fmla="*/ 1452222 w 2510117"/>
                <a:gd name="connsiteY9" fmla="*/ 3300926 h 3300926"/>
                <a:gd name="connsiteX10" fmla="*/ 1672195 w 2510117"/>
                <a:gd name="connsiteY10" fmla="*/ 3154277 h 3300926"/>
                <a:gd name="connsiteX11" fmla="*/ 1659256 w 2510117"/>
                <a:gd name="connsiteY11" fmla="*/ 3275047 h 3300926"/>
                <a:gd name="connsiteX12" fmla="*/ 1913735 w 2510117"/>
                <a:gd name="connsiteY12" fmla="*/ 3128398 h 3300926"/>
                <a:gd name="connsiteX13" fmla="*/ 1995686 w 2510117"/>
                <a:gd name="connsiteY13" fmla="*/ 3141337 h 3300926"/>
                <a:gd name="connsiteX14" fmla="*/ 2241539 w 2510117"/>
                <a:gd name="connsiteY14" fmla="*/ 2925677 h 3300926"/>
                <a:gd name="connsiteX15" fmla="*/ 2181154 w 2510117"/>
                <a:gd name="connsiteY15" fmla="*/ 3102518 h 3300926"/>
                <a:gd name="connsiteX16" fmla="*/ 2254478 w 2510117"/>
                <a:gd name="connsiteY16" fmla="*/ 3033507 h 3300926"/>
                <a:gd name="connsiteX17" fmla="*/ 2510024 w 2510117"/>
                <a:gd name="connsiteY17" fmla="*/ 1935573 h 3300926"/>
                <a:gd name="connsiteX18" fmla="*/ 2409754 w 2510117"/>
                <a:gd name="connsiteY18" fmla="*/ 1049431 h 3300926"/>
                <a:gd name="connsiteX19" fmla="*/ 2069580 w 2510117"/>
                <a:gd name="connsiteY19" fmla="*/ 564406 h 3300926"/>
                <a:gd name="connsiteX20" fmla="*/ 1842445 w 2510117"/>
                <a:gd name="connsiteY20" fmla="*/ 198374 h 3300926"/>
                <a:gd name="connsiteX21" fmla="*/ 1214995 w 2510117"/>
                <a:gd name="connsiteY21" fmla="*/ 5635 h 3300926"/>
                <a:gd name="connsiteX22" fmla="*/ 684471 w 2510117"/>
                <a:gd name="connsiteY22" fmla="*/ 156598 h 3300926"/>
                <a:gd name="connsiteX23" fmla="*/ 196544 w 2510117"/>
                <a:gd name="connsiteY23" fmla="*/ 708688 h 3300926"/>
                <a:gd name="connsiteX24" fmla="*/ 5552 w 2510117"/>
                <a:gd name="connsiteY24" fmla="*/ 1361872 h 3300926"/>
                <a:gd name="connsiteX25" fmla="*/ 86136 w 2510117"/>
                <a:gd name="connsiteY25" fmla="*/ 1741212 h 3300926"/>
                <a:gd name="connsiteX26" fmla="*/ 37489 w 2510117"/>
                <a:gd name="connsiteY26" fmla="*/ 2252816 h 3300926"/>
                <a:gd name="connsiteX27" fmla="*/ 59056 w 2510117"/>
                <a:gd name="connsiteY27" fmla="*/ 2679824 h 3300926"/>
                <a:gd name="connsiteX28" fmla="*/ 28618 w 2510117"/>
                <a:gd name="connsiteY28" fmla="*/ 2823905 h 3300926"/>
                <a:gd name="connsiteX29" fmla="*/ 54742 w 2510117"/>
                <a:gd name="connsiteY29" fmla="*/ 3089579 h 3300926"/>
                <a:gd name="connsiteX30" fmla="*/ 157192 w 2510117"/>
                <a:gd name="connsiteY30" fmla="*/ 2997357 h 3300926"/>
                <a:gd name="connsiteX31" fmla="*/ 149633 w 2510117"/>
                <a:gd name="connsiteY31" fmla="*/ 3098205 h 3300926"/>
                <a:gd name="connsiteX32" fmla="*/ 401011 w 2510117"/>
                <a:gd name="connsiteY32" fmla="*/ 2996189 h 3300926"/>
                <a:gd name="connsiteX33" fmla="*/ 562489 w 2510117"/>
                <a:gd name="connsiteY33" fmla="*/ 3027304 h 3300926"/>
                <a:gd name="connsiteX34" fmla="*/ 712506 w 2510117"/>
                <a:gd name="connsiteY34" fmla="*/ 2968808 h 3300926"/>
                <a:gd name="connsiteX35" fmla="*/ 792301 w 2510117"/>
                <a:gd name="connsiteY35" fmla="*/ 2895485 h 3300926"/>
                <a:gd name="connsiteX36" fmla="*/ 854841 w 2510117"/>
                <a:gd name="connsiteY36" fmla="*/ 2578461 h 3300926"/>
                <a:gd name="connsiteX37" fmla="*/ 753482 w 2510117"/>
                <a:gd name="connsiteY37" fmla="*/ 2571994 h 3300926"/>
                <a:gd name="connsiteX38" fmla="*/ 214331 w 2510117"/>
                <a:gd name="connsiteY38" fmla="*/ 2063035 h 3300926"/>
                <a:gd name="connsiteX39" fmla="*/ 205705 w 2510117"/>
                <a:gd name="connsiteY39" fmla="*/ 1817182 h 3300926"/>
                <a:gd name="connsiteX40" fmla="*/ 369606 w 2510117"/>
                <a:gd name="connsiteY40" fmla="*/ 963167 h 3300926"/>
                <a:gd name="connsiteX41" fmla="*/ 559388 w 2510117"/>
                <a:gd name="connsiteY41" fmla="*/ 669869 h 3300926"/>
                <a:gd name="connsiteX42" fmla="*/ 740542 w 2510117"/>
                <a:gd name="connsiteY42" fmla="*/ 536160 h 3300926"/>
                <a:gd name="connsiteX0" fmla="*/ 740542 w 2510117"/>
                <a:gd name="connsiteY0" fmla="*/ 536160 h 3300926"/>
                <a:gd name="connsiteX1" fmla="*/ 1577305 w 2510117"/>
                <a:gd name="connsiteY1" fmla="*/ 1411742 h 3300926"/>
                <a:gd name="connsiteX2" fmla="*/ 1598871 w 2510117"/>
                <a:gd name="connsiteY2" fmla="*/ 1830122 h 3300926"/>
                <a:gd name="connsiteX3" fmla="*/ 1525546 w 2510117"/>
                <a:gd name="connsiteY3" fmla="*/ 2110481 h 3300926"/>
                <a:gd name="connsiteX4" fmla="*/ 1318512 w 2510117"/>
                <a:gd name="connsiteY4" fmla="*/ 2332611 h 3300926"/>
                <a:gd name="connsiteX5" fmla="*/ 1072659 w 2510117"/>
                <a:gd name="connsiteY5" fmla="*/ 3244854 h 3300926"/>
                <a:gd name="connsiteX6" fmla="*/ 1258127 w 2510117"/>
                <a:gd name="connsiteY6" fmla="*/ 3184469 h 3300926"/>
                <a:gd name="connsiteX7" fmla="*/ 1258127 w 2510117"/>
                <a:gd name="connsiteY7" fmla="*/ 3262107 h 3300926"/>
                <a:gd name="connsiteX8" fmla="*/ 1499667 w 2510117"/>
                <a:gd name="connsiteY8" fmla="*/ 3145650 h 3300926"/>
                <a:gd name="connsiteX9" fmla="*/ 1452222 w 2510117"/>
                <a:gd name="connsiteY9" fmla="*/ 3300926 h 3300926"/>
                <a:gd name="connsiteX10" fmla="*/ 1672195 w 2510117"/>
                <a:gd name="connsiteY10" fmla="*/ 3154277 h 3300926"/>
                <a:gd name="connsiteX11" fmla="*/ 1659256 w 2510117"/>
                <a:gd name="connsiteY11" fmla="*/ 3275047 h 3300926"/>
                <a:gd name="connsiteX12" fmla="*/ 1913735 w 2510117"/>
                <a:gd name="connsiteY12" fmla="*/ 3128398 h 3300926"/>
                <a:gd name="connsiteX13" fmla="*/ 1995686 w 2510117"/>
                <a:gd name="connsiteY13" fmla="*/ 3141337 h 3300926"/>
                <a:gd name="connsiteX14" fmla="*/ 2241539 w 2510117"/>
                <a:gd name="connsiteY14" fmla="*/ 2925677 h 3300926"/>
                <a:gd name="connsiteX15" fmla="*/ 2181154 w 2510117"/>
                <a:gd name="connsiteY15" fmla="*/ 3102518 h 3300926"/>
                <a:gd name="connsiteX16" fmla="*/ 2254478 w 2510117"/>
                <a:gd name="connsiteY16" fmla="*/ 3033507 h 3300926"/>
                <a:gd name="connsiteX17" fmla="*/ 2510024 w 2510117"/>
                <a:gd name="connsiteY17" fmla="*/ 1935573 h 3300926"/>
                <a:gd name="connsiteX18" fmla="*/ 2409754 w 2510117"/>
                <a:gd name="connsiteY18" fmla="*/ 1049431 h 3300926"/>
                <a:gd name="connsiteX19" fmla="*/ 2069580 w 2510117"/>
                <a:gd name="connsiteY19" fmla="*/ 564406 h 3300926"/>
                <a:gd name="connsiteX20" fmla="*/ 1842445 w 2510117"/>
                <a:gd name="connsiteY20" fmla="*/ 198374 h 3300926"/>
                <a:gd name="connsiteX21" fmla="*/ 1214995 w 2510117"/>
                <a:gd name="connsiteY21" fmla="*/ 5635 h 3300926"/>
                <a:gd name="connsiteX22" fmla="*/ 684471 w 2510117"/>
                <a:gd name="connsiteY22" fmla="*/ 156598 h 3300926"/>
                <a:gd name="connsiteX23" fmla="*/ 196544 w 2510117"/>
                <a:gd name="connsiteY23" fmla="*/ 708688 h 3300926"/>
                <a:gd name="connsiteX24" fmla="*/ 5552 w 2510117"/>
                <a:gd name="connsiteY24" fmla="*/ 1361872 h 3300926"/>
                <a:gd name="connsiteX25" fmla="*/ 86136 w 2510117"/>
                <a:gd name="connsiteY25" fmla="*/ 1741212 h 3300926"/>
                <a:gd name="connsiteX26" fmla="*/ 37489 w 2510117"/>
                <a:gd name="connsiteY26" fmla="*/ 2252816 h 3300926"/>
                <a:gd name="connsiteX27" fmla="*/ 59056 w 2510117"/>
                <a:gd name="connsiteY27" fmla="*/ 2679824 h 3300926"/>
                <a:gd name="connsiteX28" fmla="*/ 28618 w 2510117"/>
                <a:gd name="connsiteY28" fmla="*/ 2823905 h 3300926"/>
                <a:gd name="connsiteX29" fmla="*/ 54742 w 2510117"/>
                <a:gd name="connsiteY29" fmla="*/ 3089579 h 3300926"/>
                <a:gd name="connsiteX30" fmla="*/ 157192 w 2510117"/>
                <a:gd name="connsiteY30" fmla="*/ 2997357 h 3300926"/>
                <a:gd name="connsiteX31" fmla="*/ 149633 w 2510117"/>
                <a:gd name="connsiteY31" fmla="*/ 3098205 h 3300926"/>
                <a:gd name="connsiteX32" fmla="*/ 401011 w 2510117"/>
                <a:gd name="connsiteY32" fmla="*/ 2996189 h 3300926"/>
                <a:gd name="connsiteX33" fmla="*/ 562489 w 2510117"/>
                <a:gd name="connsiteY33" fmla="*/ 3027304 h 3300926"/>
                <a:gd name="connsiteX34" fmla="*/ 712506 w 2510117"/>
                <a:gd name="connsiteY34" fmla="*/ 2968808 h 3300926"/>
                <a:gd name="connsiteX35" fmla="*/ 792301 w 2510117"/>
                <a:gd name="connsiteY35" fmla="*/ 2895485 h 3300926"/>
                <a:gd name="connsiteX36" fmla="*/ 854841 w 2510117"/>
                <a:gd name="connsiteY36" fmla="*/ 2578461 h 3300926"/>
                <a:gd name="connsiteX37" fmla="*/ 753482 w 2510117"/>
                <a:gd name="connsiteY37" fmla="*/ 2571994 h 3300926"/>
                <a:gd name="connsiteX38" fmla="*/ 214331 w 2510117"/>
                <a:gd name="connsiteY38" fmla="*/ 2063035 h 3300926"/>
                <a:gd name="connsiteX39" fmla="*/ 205705 w 2510117"/>
                <a:gd name="connsiteY39" fmla="*/ 1817182 h 3300926"/>
                <a:gd name="connsiteX40" fmla="*/ 369606 w 2510117"/>
                <a:gd name="connsiteY40" fmla="*/ 963167 h 3300926"/>
                <a:gd name="connsiteX41" fmla="*/ 559388 w 2510117"/>
                <a:gd name="connsiteY41" fmla="*/ 669869 h 3300926"/>
                <a:gd name="connsiteX42" fmla="*/ 740542 w 2510117"/>
                <a:gd name="connsiteY42" fmla="*/ 536160 h 3300926"/>
                <a:gd name="connsiteX0" fmla="*/ 740542 w 2510117"/>
                <a:gd name="connsiteY0" fmla="*/ 536160 h 3300936"/>
                <a:gd name="connsiteX1" fmla="*/ 1577305 w 2510117"/>
                <a:gd name="connsiteY1" fmla="*/ 1411742 h 3300936"/>
                <a:gd name="connsiteX2" fmla="*/ 1598871 w 2510117"/>
                <a:gd name="connsiteY2" fmla="*/ 1830122 h 3300936"/>
                <a:gd name="connsiteX3" fmla="*/ 1525546 w 2510117"/>
                <a:gd name="connsiteY3" fmla="*/ 2110481 h 3300936"/>
                <a:gd name="connsiteX4" fmla="*/ 1318512 w 2510117"/>
                <a:gd name="connsiteY4" fmla="*/ 2332611 h 3300936"/>
                <a:gd name="connsiteX5" fmla="*/ 1072659 w 2510117"/>
                <a:gd name="connsiteY5" fmla="*/ 3244854 h 3300936"/>
                <a:gd name="connsiteX6" fmla="*/ 1258127 w 2510117"/>
                <a:gd name="connsiteY6" fmla="*/ 3184469 h 3300936"/>
                <a:gd name="connsiteX7" fmla="*/ 1258127 w 2510117"/>
                <a:gd name="connsiteY7" fmla="*/ 3262107 h 3300936"/>
                <a:gd name="connsiteX8" fmla="*/ 1499667 w 2510117"/>
                <a:gd name="connsiteY8" fmla="*/ 3145650 h 3300936"/>
                <a:gd name="connsiteX9" fmla="*/ 1452222 w 2510117"/>
                <a:gd name="connsiteY9" fmla="*/ 3300926 h 3300936"/>
                <a:gd name="connsiteX10" fmla="*/ 1672195 w 2510117"/>
                <a:gd name="connsiteY10" fmla="*/ 3154277 h 3300936"/>
                <a:gd name="connsiteX11" fmla="*/ 1659256 w 2510117"/>
                <a:gd name="connsiteY11" fmla="*/ 3275047 h 3300936"/>
                <a:gd name="connsiteX12" fmla="*/ 1913735 w 2510117"/>
                <a:gd name="connsiteY12" fmla="*/ 3128398 h 3300936"/>
                <a:gd name="connsiteX13" fmla="*/ 1995686 w 2510117"/>
                <a:gd name="connsiteY13" fmla="*/ 3141337 h 3300936"/>
                <a:gd name="connsiteX14" fmla="*/ 2241539 w 2510117"/>
                <a:gd name="connsiteY14" fmla="*/ 2925677 h 3300936"/>
                <a:gd name="connsiteX15" fmla="*/ 2181154 w 2510117"/>
                <a:gd name="connsiteY15" fmla="*/ 3102518 h 3300936"/>
                <a:gd name="connsiteX16" fmla="*/ 2254478 w 2510117"/>
                <a:gd name="connsiteY16" fmla="*/ 3033507 h 3300936"/>
                <a:gd name="connsiteX17" fmla="*/ 2510024 w 2510117"/>
                <a:gd name="connsiteY17" fmla="*/ 1935573 h 3300936"/>
                <a:gd name="connsiteX18" fmla="*/ 2409754 w 2510117"/>
                <a:gd name="connsiteY18" fmla="*/ 1049431 h 3300936"/>
                <a:gd name="connsiteX19" fmla="*/ 2069580 w 2510117"/>
                <a:gd name="connsiteY19" fmla="*/ 564406 h 3300936"/>
                <a:gd name="connsiteX20" fmla="*/ 1842445 w 2510117"/>
                <a:gd name="connsiteY20" fmla="*/ 198374 h 3300936"/>
                <a:gd name="connsiteX21" fmla="*/ 1214995 w 2510117"/>
                <a:gd name="connsiteY21" fmla="*/ 5635 h 3300936"/>
                <a:gd name="connsiteX22" fmla="*/ 684471 w 2510117"/>
                <a:gd name="connsiteY22" fmla="*/ 156598 h 3300936"/>
                <a:gd name="connsiteX23" fmla="*/ 196544 w 2510117"/>
                <a:gd name="connsiteY23" fmla="*/ 708688 h 3300936"/>
                <a:gd name="connsiteX24" fmla="*/ 5552 w 2510117"/>
                <a:gd name="connsiteY24" fmla="*/ 1361872 h 3300936"/>
                <a:gd name="connsiteX25" fmla="*/ 86136 w 2510117"/>
                <a:gd name="connsiteY25" fmla="*/ 1741212 h 3300936"/>
                <a:gd name="connsiteX26" fmla="*/ 37489 w 2510117"/>
                <a:gd name="connsiteY26" fmla="*/ 2252816 h 3300936"/>
                <a:gd name="connsiteX27" fmla="*/ 59056 w 2510117"/>
                <a:gd name="connsiteY27" fmla="*/ 2679824 h 3300936"/>
                <a:gd name="connsiteX28" fmla="*/ 28618 w 2510117"/>
                <a:gd name="connsiteY28" fmla="*/ 2823905 h 3300936"/>
                <a:gd name="connsiteX29" fmla="*/ 54742 w 2510117"/>
                <a:gd name="connsiteY29" fmla="*/ 3089579 h 3300936"/>
                <a:gd name="connsiteX30" fmla="*/ 157192 w 2510117"/>
                <a:gd name="connsiteY30" fmla="*/ 2997357 h 3300936"/>
                <a:gd name="connsiteX31" fmla="*/ 149633 w 2510117"/>
                <a:gd name="connsiteY31" fmla="*/ 3098205 h 3300936"/>
                <a:gd name="connsiteX32" fmla="*/ 401011 w 2510117"/>
                <a:gd name="connsiteY32" fmla="*/ 2996189 h 3300936"/>
                <a:gd name="connsiteX33" fmla="*/ 562489 w 2510117"/>
                <a:gd name="connsiteY33" fmla="*/ 3027304 h 3300936"/>
                <a:gd name="connsiteX34" fmla="*/ 712506 w 2510117"/>
                <a:gd name="connsiteY34" fmla="*/ 2968808 h 3300936"/>
                <a:gd name="connsiteX35" fmla="*/ 792301 w 2510117"/>
                <a:gd name="connsiteY35" fmla="*/ 2895485 h 3300936"/>
                <a:gd name="connsiteX36" fmla="*/ 854841 w 2510117"/>
                <a:gd name="connsiteY36" fmla="*/ 2578461 h 3300936"/>
                <a:gd name="connsiteX37" fmla="*/ 753482 w 2510117"/>
                <a:gd name="connsiteY37" fmla="*/ 2571994 h 3300936"/>
                <a:gd name="connsiteX38" fmla="*/ 214331 w 2510117"/>
                <a:gd name="connsiteY38" fmla="*/ 2063035 h 3300936"/>
                <a:gd name="connsiteX39" fmla="*/ 205705 w 2510117"/>
                <a:gd name="connsiteY39" fmla="*/ 1817182 h 3300936"/>
                <a:gd name="connsiteX40" fmla="*/ 369606 w 2510117"/>
                <a:gd name="connsiteY40" fmla="*/ 963167 h 3300936"/>
                <a:gd name="connsiteX41" fmla="*/ 559388 w 2510117"/>
                <a:gd name="connsiteY41" fmla="*/ 669869 h 3300936"/>
                <a:gd name="connsiteX42" fmla="*/ 740542 w 2510117"/>
                <a:gd name="connsiteY42" fmla="*/ 536160 h 3300936"/>
                <a:gd name="connsiteX0" fmla="*/ 740542 w 2510117"/>
                <a:gd name="connsiteY0" fmla="*/ 536160 h 3302847"/>
                <a:gd name="connsiteX1" fmla="*/ 1577305 w 2510117"/>
                <a:gd name="connsiteY1" fmla="*/ 1411742 h 3302847"/>
                <a:gd name="connsiteX2" fmla="*/ 1598871 w 2510117"/>
                <a:gd name="connsiteY2" fmla="*/ 1830122 h 3302847"/>
                <a:gd name="connsiteX3" fmla="*/ 1525546 w 2510117"/>
                <a:gd name="connsiteY3" fmla="*/ 2110481 h 3302847"/>
                <a:gd name="connsiteX4" fmla="*/ 1318512 w 2510117"/>
                <a:gd name="connsiteY4" fmla="*/ 2332611 h 3302847"/>
                <a:gd name="connsiteX5" fmla="*/ 1072659 w 2510117"/>
                <a:gd name="connsiteY5" fmla="*/ 3244854 h 3302847"/>
                <a:gd name="connsiteX6" fmla="*/ 1258127 w 2510117"/>
                <a:gd name="connsiteY6" fmla="*/ 3184469 h 3302847"/>
                <a:gd name="connsiteX7" fmla="*/ 1258127 w 2510117"/>
                <a:gd name="connsiteY7" fmla="*/ 3262107 h 3302847"/>
                <a:gd name="connsiteX8" fmla="*/ 1367069 w 2510117"/>
                <a:gd name="connsiteY8" fmla="*/ 3239574 h 3302847"/>
                <a:gd name="connsiteX9" fmla="*/ 1452222 w 2510117"/>
                <a:gd name="connsiteY9" fmla="*/ 3300926 h 3302847"/>
                <a:gd name="connsiteX10" fmla="*/ 1672195 w 2510117"/>
                <a:gd name="connsiteY10" fmla="*/ 3154277 h 3302847"/>
                <a:gd name="connsiteX11" fmla="*/ 1659256 w 2510117"/>
                <a:gd name="connsiteY11" fmla="*/ 3275047 h 3302847"/>
                <a:gd name="connsiteX12" fmla="*/ 1913735 w 2510117"/>
                <a:gd name="connsiteY12" fmla="*/ 3128398 h 3302847"/>
                <a:gd name="connsiteX13" fmla="*/ 1995686 w 2510117"/>
                <a:gd name="connsiteY13" fmla="*/ 3141337 h 3302847"/>
                <a:gd name="connsiteX14" fmla="*/ 2241539 w 2510117"/>
                <a:gd name="connsiteY14" fmla="*/ 2925677 h 3302847"/>
                <a:gd name="connsiteX15" fmla="*/ 2181154 w 2510117"/>
                <a:gd name="connsiteY15" fmla="*/ 3102518 h 3302847"/>
                <a:gd name="connsiteX16" fmla="*/ 2254478 w 2510117"/>
                <a:gd name="connsiteY16" fmla="*/ 3033507 h 3302847"/>
                <a:gd name="connsiteX17" fmla="*/ 2510024 w 2510117"/>
                <a:gd name="connsiteY17" fmla="*/ 1935573 h 3302847"/>
                <a:gd name="connsiteX18" fmla="*/ 2409754 w 2510117"/>
                <a:gd name="connsiteY18" fmla="*/ 1049431 h 3302847"/>
                <a:gd name="connsiteX19" fmla="*/ 2069580 w 2510117"/>
                <a:gd name="connsiteY19" fmla="*/ 564406 h 3302847"/>
                <a:gd name="connsiteX20" fmla="*/ 1842445 w 2510117"/>
                <a:gd name="connsiteY20" fmla="*/ 198374 h 3302847"/>
                <a:gd name="connsiteX21" fmla="*/ 1214995 w 2510117"/>
                <a:gd name="connsiteY21" fmla="*/ 5635 h 3302847"/>
                <a:gd name="connsiteX22" fmla="*/ 684471 w 2510117"/>
                <a:gd name="connsiteY22" fmla="*/ 156598 h 3302847"/>
                <a:gd name="connsiteX23" fmla="*/ 196544 w 2510117"/>
                <a:gd name="connsiteY23" fmla="*/ 708688 h 3302847"/>
                <a:gd name="connsiteX24" fmla="*/ 5552 w 2510117"/>
                <a:gd name="connsiteY24" fmla="*/ 1361872 h 3302847"/>
                <a:gd name="connsiteX25" fmla="*/ 86136 w 2510117"/>
                <a:gd name="connsiteY25" fmla="*/ 1741212 h 3302847"/>
                <a:gd name="connsiteX26" fmla="*/ 37489 w 2510117"/>
                <a:gd name="connsiteY26" fmla="*/ 2252816 h 3302847"/>
                <a:gd name="connsiteX27" fmla="*/ 59056 w 2510117"/>
                <a:gd name="connsiteY27" fmla="*/ 2679824 h 3302847"/>
                <a:gd name="connsiteX28" fmla="*/ 28618 w 2510117"/>
                <a:gd name="connsiteY28" fmla="*/ 2823905 h 3302847"/>
                <a:gd name="connsiteX29" fmla="*/ 54742 w 2510117"/>
                <a:gd name="connsiteY29" fmla="*/ 3089579 h 3302847"/>
                <a:gd name="connsiteX30" fmla="*/ 157192 w 2510117"/>
                <a:gd name="connsiteY30" fmla="*/ 2997357 h 3302847"/>
                <a:gd name="connsiteX31" fmla="*/ 149633 w 2510117"/>
                <a:gd name="connsiteY31" fmla="*/ 3098205 h 3302847"/>
                <a:gd name="connsiteX32" fmla="*/ 401011 w 2510117"/>
                <a:gd name="connsiteY32" fmla="*/ 2996189 h 3302847"/>
                <a:gd name="connsiteX33" fmla="*/ 562489 w 2510117"/>
                <a:gd name="connsiteY33" fmla="*/ 3027304 h 3302847"/>
                <a:gd name="connsiteX34" fmla="*/ 712506 w 2510117"/>
                <a:gd name="connsiteY34" fmla="*/ 2968808 h 3302847"/>
                <a:gd name="connsiteX35" fmla="*/ 792301 w 2510117"/>
                <a:gd name="connsiteY35" fmla="*/ 2895485 h 3302847"/>
                <a:gd name="connsiteX36" fmla="*/ 854841 w 2510117"/>
                <a:gd name="connsiteY36" fmla="*/ 2578461 h 3302847"/>
                <a:gd name="connsiteX37" fmla="*/ 753482 w 2510117"/>
                <a:gd name="connsiteY37" fmla="*/ 2571994 h 3302847"/>
                <a:gd name="connsiteX38" fmla="*/ 214331 w 2510117"/>
                <a:gd name="connsiteY38" fmla="*/ 2063035 h 3302847"/>
                <a:gd name="connsiteX39" fmla="*/ 205705 w 2510117"/>
                <a:gd name="connsiteY39" fmla="*/ 1817182 h 3302847"/>
                <a:gd name="connsiteX40" fmla="*/ 369606 w 2510117"/>
                <a:gd name="connsiteY40" fmla="*/ 963167 h 3302847"/>
                <a:gd name="connsiteX41" fmla="*/ 559388 w 2510117"/>
                <a:gd name="connsiteY41" fmla="*/ 669869 h 3302847"/>
                <a:gd name="connsiteX42" fmla="*/ 740542 w 2510117"/>
                <a:gd name="connsiteY42" fmla="*/ 536160 h 3302847"/>
                <a:gd name="connsiteX0" fmla="*/ 740542 w 2510117"/>
                <a:gd name="connsiteY0" fmla="*/ 536160 h 3300929"/>
                <a:gd name="connsiteX1" fmla="*/ 1577305 w 2510117"/>
                <a:gd name="connsiteY1" fmla="*/ 1411742 h 3300929"/>
                <a:gd name="connsiteX2" fmla="*/ 1598871 w 2510117"/>
                <a:gd name="connsiteY2" fmla="*/ 1830122 h 3300929"/>
                <a:gd name="connsiteX3" fmla="*/ 1525546 w 2510117"/>
                <a:gd name="connsiteY3" fmla="*/ 2110481 h 3300929"/>
                <a:gd name="connsiteX4" fmla="*/ 1318512 w 2510117"/>
                <a:gd name="connsiteY4" fmla="*/ 2332611 h 3300929"/>
                <a:gd name="connsiteX5" fmla="*/ 1072659 w 2510117"/>
                <a:gd name="connsiteY5" fmla="*/ 3244854 h 3300929"/>
                <a:gd name="connsiteX6" fmla="*/ 1258127 w 2510117"/>
                <a:gd name="connsiteY6" fmla="*/ 3184469 h 3300929"/>
                <a:gd name="connsiteX7" fmla="*/ 1258127 w 2510117"/>
                <a:gd name="connsiteY7" fmla="*/ 3262107 h 3300929"/>
                <a:gd name="connsiteX8" fmla="*/ 1367069 w 2510117"/>
                <a:gd name="connsiteY8" fmla="*/ 3239574 h 3300929"/>
                <a:gd name="connsiteX9" fmla="*/ 1452222 w 2510117"/>
                <a:gd name="connsiteY9" fmla="*/ 3300926 h 3300929"/>
                <a:gd name="connsiteX10" fmla="*/ 1594846 w 2510117"/>
                <a:gd name="connsiteY10" fmla="*/ 3242675 h 3300929"/>
                <a:gd name="connsiteX11" fmla="*/ 1659256 w 2510117"/>
                <a:gd name="connsiteY11" fmla="*/ 3275047 h 3300929"/>
                <a:gd name="connsiteX12" fmla="*/ 1913735 w 2510117"/>
                <a:gd name="connsiteY12" fmla="*/ 3128398 h 3300929"/>
                <a:gd name="connsiteX13" fmla="*/ 1995686 w 2510117"/>
                <a:gd name="connsiteY13" fmla="*/ 3141337 h 3300929"/>
                <a:gd name="connsiteX14" fmla="*/ 2241539 w 2510117"/>
                <a:gd name="connsiteY14" fmla="*/ 2925677 h 3300929"/>
                <a:gd name="connsiteX15" fmla="*/ 2181154 w 2510117"/>
                <a:gd name="connsiteY15" fmla="*/ 3102518 h 3300929"/>
                <a:gd name="connsiteX16" fmla="*/ 2254478 w 2510117"/>
                <a:gd name="connsiteY16" fmla="*/ 3033507 h 3300929"/>
                <a:gd name="connsiteX17" fmla="*/ 2510024 w 2510117"/>
                <a:gd name="connsiteY17" fmla="*/ 1935573 h 3300929"/>
                <a:gd name="connsiteX18" fmla="*/ 2409754 w 2510117"/>
                <a:gd name="connsiteY18" fmla="*/ 1049431 h 3300929"/>
                <a:gd name="connsiteX19" fmla="*/ 2069580 w 2510117"/>
                <a:gd name="connsiteY19" fmla="*/ 564406 h 3300929"/>
                <a:gd name="connsiteX20" fmla="*/ 1842445 w 2510117"/>
                <a:gd name="connsiteY20" fmla="*/ 198374 h 3300929"/>
                <a:gd name="connsiteX21" fmla="*/ 1214995 w 2510117"/>
                <a:gd name="connsiteY21" fmla="*/ 5635 h 3300929"/>
                <a:gd name="connsiteX22" fmla="*/ 684471 w 2510117"/>
                <a:gd name="connsiteY22" fmla="*/ 156598 h 3300929"/>
                <a:gd name="connsiteX23" fmla="*/ 196544 w 2510117"/>
                <a:gd name="connsiteY23" fmla="*/ 708688 h 3300929"/>
                <a:gd name="connsiteX24" fmla="*/ 5552 w 2510117"/>
                <a:gd name="connsiteY24" fmla="*/ 1361872 h 3300929"/>
                <a:gd name="connsiteX25" fmla="*/ 86136 w 2510117"/>
                <a:gd name="connsiteY25" fmla="*/ 1741212 h 3300929"/>
                <a:gd name="connsiteX26" fmla="*/ 37489 w 2510117"/>
                <a:gd name="connsiteY26" fmla="*/ 2252816 h 3300929"/>
                <a:gd name="connsiteX27" fmla="*/ 59056 w 2510117"/>
                <a:gd name="connsiteY27" fmla="*/ 2679824 h 3300929"/>
                <a:gd name="connsiteX28" fmla="*/ 28618 w 2510117"/>
                <a:gd name="connsiteY28" fmla="*/ 2823905 h 3300929"/>
                <a:gd name="connsiteX29" fmla="*/ 54742 w 2510117"/>
                <a:gd name="connsiteY29" fmla="*/ 3089579 h 3300929"/>
                <a:gd name="connsiteX30" fmla="*/ 157192 w 2510117"/>
                <a:gd name="connsiteY30" fmla="*/ 2997357 h 3300929"/>
                <a:gd name="connsiteX31" fmla="*/ 149633 w 2510117"/>
                <a:gd name="connsiteY31" fmla="*/ 3098205 h 3300929"/>
                <a:gd name="connsiteX32" fmla="*/ 401011 w 2510117"/>
                <a:gd name="connsiteY32" fmla="*/ 2996189 h 3300929"/>
                <a:gd name="connsiteX33" fmla="*/ 562489 w 2510117"/>
                <a:gd name="connsiteY33" fmla="*/ 3027304 h 3300929"/>
                <a:gd name="connsiteX34" fmla="*/ 712506 w 2510117"/>
                <a:gd name="connsiteY34" fmla="*/ 2968808 h 3300929"/>
                <a:gd name="connsiteX35" fmla="*/ 792301 w 2510117"/>
                <a:gd name="connsiteY35" fmla="*/ 2895485 h 3300929"/>
                <a:gd name="connsiteX36" fmla="*/ 854841 w 2510117"/>
                <a:gd name="connsiteY36" fmla="*/ 2578461 h 3300929"/>
                <a:gd name="connsiteX37" fmla="*/ 753482 w 2510117"/>
                <a:gd name="connsiteY37" fmla="*/ 2571994 h 3300929"/>
                <a:gd name="connsiteX38" fmla="*/ 214331 w 2510117"/>
                <a:gd name="connsiteY38" fmla="*/ 2063035 h 3300929"/>
                <a:gd name="connsiteX39" fmla="*/ 205705 w 2510117"/>
                <a:gd name="connsiteY39" fmla="*/ 1817182 h 3300929"/>
                <a:gd name="connsiteX40" fmla="*/ 369606 w 2510117"/>
                <a:gd name="connsiteY40" fmla="*/ 963167 h 3300929"/>
                <a:gd name="connsiteX41" fmla="*/ 559388 w 2510117"/>
                <a:gd name="connsiteY41" fmla="*/ 669869 h 3300929"/>
                <a:gd name="connsiteX42" fmla="*/ 740542 w 2510117"/>
                <a:gd name="connsiteY42" fmla="*/ 536160 h 3300929"/>
                <a:gd name="connsiteX0" fmla="*/ 740542 w 2510117"/>
                <a:gd name="connsiteY0" fmla="*/ 536160 h 3365419"/>
                <a:gd name="connsiteX1" fmla="*/ 1577305 w 2510117"/>
                <a:gd name="connsiteY1" fmla="*/ 1411742 h 3365419"/>
                <a:gd name="connsiteX2" fmla="*/ 1598871 w 2510117"/>
                <a:gd name="connsiteY2" fmla="*/ 1830122 h 3365419"/>
                <a:gd name="connsiteX3" fmla="*/ 1525546 w 2510117"/>
                <a:gd name="connsiteY3" fmla="*/ 2110481 h 3365419"/>
                <a:gd name="connsiteX4" fmla="*/ 1318512 w 2510117"/>
                <a:gd name="connsiteY4" fmla="*/ 2332611 h 3365419"/>
                <a:gd name="connsiteX5" fmla="*/ 1072659 w 2510117"/>
                <a:gd name="connsiteY5" fmla="*/ 3244854 h 3365419"/>
                <a:gd name="connsiteX6" fmla="*/ 1258127 w 2510117"/>
                <a:gd name="connsiteY6" fmla="*/ 3184469 h 3365419"/>
                <a:gd name="connsiteX7" fmla="*/ 1258127 w 2510117"/>
                <a:gd name="connsiteY7" fmla="*/ 3262107 h 3365419"/>
                <a:gd name="connsiteX8" fmla="*/ 1367069 w 2510117"/>
                <a:gd name="connsiteY8" fmla="*/ 3239574 h 3365419"/>
                <a:gd name="connsiteX9" fmla="*/ 1452222 w 2510117"/>
                <a:gd name="connsiteY9" fmla="*/ 3300926 h 3365419"/>
                <a:gd name="connsiteX10" fmla="*/ 1594846 w 2510117"/>
                <a:gd name="connsiteY10" fmla="*/ 3242675 h 3365419"/>
                <a:gd name="connsiteX11" fmla="*/ 1659256 w 2510117"/>
                <a:gd name="connsiteY11" fmla="*/ 3275047 h 3365419"/>
                <a:gd name="connsiteX12" fmla="*/ 1913735 w 2510117"/>
                <a:gd name="connsiteY12" fmla="*/ 3128398 h 3365419"/>
                <a:gd name="connsiteX13" fmla="*/ 1995686 w 2510117"/>
                <a:gd name="connsiteY13" fmla="*/ 3141337 h 3365419"/>
                <a:gd name="connsiteX14" fmla="*/ 2241539 w 2510117"/>
                <a:gd name="connsiteY14" fmla="*/ 2925677 h 3365419"/>
                <a:gd name="connsiteX15" fmla="*/ 2181154 w 2510117"/>
                <a:gd name="connsiteY15" fmla="*/ 3102518 h 3365419"/>
                <a:gd name="connsiteX16" fmla="*/ 2254478 w 2510117"/>
                <a:gd name="connsiteY16" fmla="*/ 3033507 h 3365419"/>
                <a:gd name="connsiteX17" fmla="*/ 2510024 w 2510117"/>
                <a:gd name="connsiteY17" fmla="*/ 1935573 h 3365419"/>
                <a:gd name="connsiteX18" fmla="*/ 2409754 w 2510117"/>
                <a:gd name="connsiteY18" fmla="*/ 1049431 h 3365419"/>
                <a:gd name="connsiteX19" fmla="*/ 2069580 w 2510117"/>
                <a:gd name="connsiteY19" fmla="*/ 564406 h 3365419"/>
                <a:gd name="connsiteX20" fmla="*/ 1842445 w 2510117"/>
                <a:gd name="connsiteY20" fmla="*/ 198374 h 3365419"/>
                <a:gd name="connsiteX21" fmla="*/ 1214995 w 2510117"/>
                <a:gd name="connsiteY21" fmla="*/ 5635 h 3365419"/>
                <a:gd name="connsiteX22" fmla="*/ 684471 w 2510117"/>
                <a:gd name="connsiteY22" fmla="*/ 156598 h 3365419"/>
                <a:gd name="connsiteX23" fmla="*/ 196544 w 2510117"/>
                <a:gd name="connsiteY23" fmla="*/ 708688 h 3365419"/>
                <a:gd name="connsiteX24" fmla="*/ 5552 w 2510117"/>
                <a:gd name="connsiteY24" fmla="*/ 1361872 h 3365419"/>
                <a:gd name="connsiteX25" fmla="*/ 86136 w 2510117"/>
                <a:gd name="connsiteY25" fmla="*/ 1741212 h 3365419"/>
                <a:gd name="connsiteX26" fmla="*/ 37489 w 2510117"/>
                <a:gd name="connsiteY26" fmla="*/ 2252816 h 3365419"/>
                <a:gd name="connsiteX27" fmla="*/ 59056 w 2510117"/>
                <a:gd name="connsiteY27" fmla="*/ 2679824 h 3365419"/>
                <a:gd name="connsiteX28" fmla="*/ 28618 w 2510117"/>
                <a:gd name="connsiteY28" fmla="*/ 2823905 h 3365419"/>
                <a:gd name="connsiteX29" fmla="*/ 54742 w 2510117"/>
                <a:gd name="connsiteY29" fmla="*/ 3089579 h 3365419"/>
                <a:gd name="connsiteX30" fmla="*/ 157192 w 2510117"/>
                <a:gd name="connsiteY30" fmla="*/ 2997357 h 3365419"/>
                <a:gd name="connsiteX31" fmla="*/ 149633 w 2510117"/>
                <a:gd name="connsiteY31" fmla="*/ 3098205 h 3365419"/>
                <a:gd name="connsiteX32" fmla="*/ 401011 w 2510117"/>
                <a:gd name="connsiteY32" fmla="*/ 2996189 h 3365419"/>
                <a:gd name="connsiteX33" fmla="*/ 562489 w 2510117"/>
                <a:gd name="connsiteY33" fmla="*/ 3027304 h 3365419"/>
                <a:gd name="connsiteX34" fmla="*/ 712506 w 2510117"/>
                <a:gd name="connsiteY34" fmla="*/ 2968808 h 3365419"/>
                <a:gd name="connsiteX35" fmla="*/ 792301 w 2510117"/>
                <a:gd name="connsiteY35" fmla="*/ 2895485 h 3365419"/>
                <a:gd name="connsiteX36" fmla="*/ 854841 w 2510117"/>
                <a:gd name="connsiteY36" fmla="*/ 2578461 h 3365419"/>
                <a:gd name="connsiteX37" fmla="*/ 753482 w 2510117"/>
                <a:gd name="connsiteY37" fmla="*/ 2571994 h 3365419"/>
                <a:gd name="connsiteX38" fmla="*/ 214331 w 2510117"/>
                <a:gd name="connsiteY38" fmla="*/ 2063035 h 3365419"/>
                <a:gd name="connsiteX39" fmla="*/ 205705 w 2510117"/>
                <a:gd name="connsiteY39" fmla="*/ 1817182 h 3365419"/>
                <a:gd name="connsiteX40" fmla="*/ 369606 w 2510117"/>
                <a:gd name="connsiteY40" fmla="*/ 963167 h 3365419"/>
                <a:gd name="connsiteX41" fmla="*/ 559388 w 2510117"/>
                <a:gd name="connsiteY41" fmla="*/ 669869 h 3365419"/>
                <a:gd name="connsiteX42" fmla="*/ 740542 w 2510117"/>
                <a:gd name="connsiteY42" fmla="*/ 536160 h 3365419"/>
                <a:gd name="connsiteX0" fmla="*/ 740542 w 2510117"/>
                <a:gd name="connsiteY0" fmla="*/ 536160 h 3326736"/>
                <a:gd name="connsiteX1" fmla="*/ 1577305 w 2510117"/>
                <a:gd name="connsiteY1" fmla="*/ 1411742 h 3326736"/>
                <a:gd name="connsiteX2" fmla="*/ 1598871 w 2510117"/>
                <a:gd name="connsiteY2" fmla="*/ 1830122 h 3326736"/>
                <a:gd name="connsiteX3" fmla="*/ 1525546 w 2510117"/>
                <a:gd name="connsiteY3" fmla="*/ 2110481 h 3326736"/>
                <a:gd name="connsiteX4" fmla="*/ 1318512 w 2510117"/>
                <a:gd name="connsiteY4" fmla="*/ 2332611 h 3326736"/>
                <a:gd name="connsiteX5" fmla="*/ 1072659 w 2510117"/>
                <a:gd name="connsiteY5" fmla="*/ 3244854 h 3326736"/>
                <a:gd name="connsiteX6" fmla="*/ 1258127 w 2510117"/>
                <a:gd name="connsiteY6" fmla="*/ 3184469 h 3326736"/>
                <a:gd name="connsiteX7" fmla="*/ 1258127 w 2510117"/>
                <a:gd name="connsiteY7" fmla="*/ 3262107 h 3326736"/>
                <a:gd name="connsiteX8" fmla="*/ 1367069 w 2510117"/>
                <a:gd name="connsiteY8" fmla="*/ 3239574 h 3326736"/>
                <a:gd name="connsiteX9" fmla="*/ 1452222 w 2510117"/>
                <a:gd name="connsiteY9" fmla="*/ 3300926 h 3326736"/>
                <a:gd name="connsiteX10" fmla="*/ 1594846 w 2510117"/>
                <a:gd name="connsiteY10" fmla="*/ 3242675 h 3326736"/>
                <a:gd name="connsiteX11" fmla="*/ 1659256 w 2510117"/>
                <a:gd name="connsiteY11" fmla="*/ 3275047 h 3326736"/>
                <a:gd name="connsiteX12" fmla="*/ 1913735 w 2510117"/>
                <a:gd name="connsiteY12" fmla="*/ 3128398 h 3326736"/>
                <a:gd name="connsiteX13" fmla="*/ 1995686 w 2510117"/>
                <a:gd name="connsiteY13" fmla="*/ 3141337 h 3326736"/>
                <a:gd name="connsiteX14" fmla="*/ 2241539 w 2510117"/>
                <a:gd name="connsiteY14" fmla="*/ 2925677 h 3326736"/>
                <a:gd name="connsiteX15" fmla="*/ 2181154 w 2510117"/>
                <a:gd name="connsiteY15" fmla="*/ 3102518 h 3326736"/>
                <a:gd name="connsiteX16" fmla="*/ 2254478 w 2510117"/>
                <a:gd name="connsiteY16" fmla="*/ 3033507 h 3326736"/>
                <a:gd name="connsiteX17" fmla="*/ 2510024 w 2510117"/>
                <a:gd name="connsiteY17" fmla="*/ 1935573 h 3326736"/>
                <a:gd name="connsiteX18" fmla="*/ 2409754 w 2510117"/>
                <a:gd name="connsiteY18" fmla="*/ 1049431 h 3326736"/>
                <a:gd name="connsiteX19" fmla="*/ 2069580 w 2510117"/>
                <a:gd name="connsiteY19" fmla="*/ 564406 h 3326736"/>
                <a:gd name="connsiteX20" fmla="*/ 1842445 w 2510117"/>
                <a:gd name="connsiteY20" fmla="*/ 198374 h 3326736"/>
                <a:gd name="connsiteX21" fmla="*/ 1214995 w 2510117"/>
                <a:gd name="connsiteY21" fmla="*/ 5635 h 3326736"/>
                <a:gd name="connsiteX22" fmla="*/ 684471 w 2510117"/>
                <a:gd name="connsiteY22" fmla="*/ 156598 h 3326736"/>
                <a:gd name="connsiteX23" fmla="*/ 196544 w 2510117"/>
                <a:gd name="connsiteY23" fmla="*/ 708688 h 3326736"/>
                <a:gd name="connsiteX24" fmla="*/ 5552 w 2510117"/>
                <a:gd name="connsiteY24" fmla="*/ 1361872 h 3326736"/>
                <a:gd name="connsiteX25" fmla="*/ 86136 w 2510117"/>
                <a:gd name="connsiteY25" fmla="*/ 1741212 h 3326736"/>
                <a:gd name="connsiteX26" fmla="*/ 37489 w 2510117"/>
                <a:gd name="connsiteY26" fmla="*/ 2252816 h 3326736"/>
                <a:gd name="connsiteX27" fmla="*/ 59056 w 2510117"/>
                <a:gd name="connsiteY27" fmla="*/ 2679824 h 3326736"/>
                <a:gd name="connsiteX28" fmla="*/ 28618 w 2510117"/>
                <a:gd name="connsiteY28" fmla="*/ 2823905 h 3326736"/>
                <a:gd name="connsiteX29" fmla="*/ 54742 w 2510117"/>
                <a:gd name="connsiteY29" fmla="*/ 3089579 h 3326736"/>
                <a:gd name="connsiteX30" fmla="*/ 157192 w 2510117"/>
                <a:gd name="connsiteY30" fmla="*/ 2997357 h 3326736"/>
                <a:gd name="connsiteX31" fmla="*/ 149633 w 2510117"/>
                <a:gd name="connsiteY31" fmla="*/ 3098205 h 3326736"/>
                <a:gd name="connsiteX32" fmla="*/ 401011 w 2510117"/>
                <a:gd name="connsiteY32" fmla="*/ 2996189 h 3326736"/>
                <a:gd name="connsiteX33" fmla="*/ 562489 w 2510117"/>
                <a:gd name="connsiteY33" fmla="*/ 3027304 h 3326736"/>
                <a:gd name="connsiteX34" fmla="*/ 712506 w 2510117"/>
                <a:gd name="connsiteY34" fmla="*/ 2968808 h 3326736"/>
                <a:gd name="connsiteX35" fmla="*/ 792301 w 2510117"/>
                <a:gd name="connsiteY35" fmla="*/ 2895485 h 3326736"/>
                <a:gd name="connsiteX36" fmla="*/ 854841 w 2510117"/>
                <a:gd name="connsiteY36" fmla="*/ 2578461 h 3326736"/>
                <a:gd name="connsiteX37" fmla="*/ 753482 w 2510117"/>
                <a:gd name="connsiteY37" fmla="*/ 2571994 h 3326736"/>
                <a:gd name="connsiteX38" fmla="*/ 214331 w 2510117"/>
                <a:gd name="connsiteY38" fmla="*/ 2063035 h 3326736"/>
                <a:gd name="connsiteX39" fmla="*/ 205705 w 2510117"/>
                <a:gd name="connsiteY39" fmla="*/ 1817182 h 3326736"/>
                <a:gd name="connsiteX40" fmla="*/ 369606 w 2510117"/>
                <a:gd name="connsiteY40" fmla="*/ 963167 h 3326736"/>
                <a:gd name="connsiteX41" fmla="*/ 559388 w 2510117"/>
                <a:gd name="connsiteY41" fmla="*/ 669869 h 3326736"/>
                <a:gd name="connsiteX42" fmla="*/ 740542 w 2510117"/>
                <a:gd name="connsiteY42" fmla="*/ 536160 h 3326736"/>
                <a:gd name="connsiteX0" fmla="*/ 740542 w 2510117"/>
                <a:gd name="connsiteY0" fmla="*/ 536160 h 3329142"/>
                <a:gd name="connsiteX1" fmla="*/ 1577305 w 2510117"/>
                <a:gd name="connsiteY1" fmla="*/ 1411742 h 3329142"/>
                <a:gd name="connsiteX2" fmla="*/ 1598871 w 2510117"/>
                <a:gd name="connsiteY2" fmla="*/ 1830122 h 3329142"/>
                <a:gd name="connsiteX3" fmla="*/ 1525546 w 2510117"/>
                <a:gd name="connsiteY3" fmla="*/ 2110481 h 3329142"/>
                <a:gd name="connsiteX4" fmla="*/ 1318512 w 2510117"/>
                <a:gd name="connsiteY4" fmla="*/ 2332611 h 3329142"/>
                <a:gd name="connsiteX5" fmla="*/ 1072659 w 2510117"/>
                <a:gd name="connsiteY5" fmla="*/ 3244854 h 3329142"/>
                <a:gd name="connsiteX6" fmla="*/ 1258127 w 2510117"/>
                <a:gd name="connsiteY6" fmla="*/ 3184469 h 3329142"/>
                <a:gd name="connsiteX7" fmla="*/ 1258127 w 2510117"/>
                <a:gd name="connsiteY7" fmla="*/ 3262107 h 3329142"/>
                <a:gd name="connsiteX8" fmla="*/ 1367069 w 2510117"/>
                <a:gd name="connsiteY8" fmla="*/ 3239574 h 3329142"/>
                <a:gd name="connsiteX9" fmla="*/ 1452222 w 2510117"/>
                <a:gd name="connsiteY9" fmla="*/ 3300926 h 3329142"/>
                <a:gd name="connsiteX10" fmla="*/ 1594846 w 2510117"/>
                <a:gd name="connsiteY10" fmla="*/ 3242675 h 3329142"/>
                <a:gd name="connsiteX11" fmla="*/ 1659256 w 2510117"/>
                <a:gd name="connsiteY11" fmla="*/ 3275047 h 3329142"/>
                <a:gd name="connsiteX12" fmla="*/ 1913735 w 2510117"/>
                <a:gd name="connsiteY12" fmla="*/ 3128398 h 3329142"/>
                <a:gd name="connsiteX13" fmla="*/ 1995686 w 2510117"/>
                <a:gd name="connsiteY13" fmla="*/ 3141337 h 3329142"/>
                <a:gd name="connsiteX14" fmla="*/ 2241539 w 2510117"/>
                <a:gd name="connsiteY14" fmla="*/ 2925677 h 3329142"/>
                <a:gd name="connsiteX15" fmla="*/ 2181154 w 2510117"/>
                <a:gd name="connsiteY15" fmla="*/ 3102518 h 3329142"/>
                <a:gd name="connsiteX16" fmla="*/ 2254478 w 2510117"/>
                <a:gd name="connsiteY16" fmla="*/ 3033507 h 3329142"/>
                <a:gd name="connsiteX17" fmla="*/ 2510024 w 2510117"/>
                <a:gd name="connsiteY17" fmla="*/ 1935573 h 3329142"/>
                <a:gd name="connsiteX18" fmla="*/ 2409754 w 2510117"/>
                <a:gd name="connsiteY18" fmla="*/ 1049431 h 3329142"/>
                <a:gd name="connsiteX19" fmla="*/ 2069580 w 2510117"/>
                <a:gd name="connsiteY19" fmla="*/ 564406 h 3329142"/>
                <a:gd name="connsiteX20" fmla="*/ 1842445 w 2510117"/>
                <a:gd name="connsiteY20" fmla="*/ 198374 h 3329142"/>
                <a:gd name="connsiteX21" fmla="*/ 1214995 w 2510117"/>
                <a:gd name="connsiteY21" fmla="*/ 5635 h 3329142"/>
                <a:gd name="connsiteX22" fmla="*/ 684471 w 2510117"/>
                <a:gd name="connsiteY22" fmla="*/ 156598 h 3329142"/>
                <a:gd name="connsiteX23" fmla="*/ 196544 w 2510117"/>
                <a:gd name="connsiteY23" fmla="*/ 708688 h 3329142"/>
                <a:gd name="connsiteX24" fmla="*/ 5552 w 2510117"/>
                <a:gd name="connsiteY24" fmla="*/ 1361872 h 3329142"/>
                <a:gd name="connsiteX25" fmla="*/ 86136 w 2510117"/>
                <a:gd name="connsiteY25" fmla="*/ 1741212 h 3329142"/>
                <a:gd name="connsiteX26" fmla="*/ 37489 w 2510117"/>
                <a:gd name="connsiteY26" fmla="*/ 2252816 h 3329142"/>
                <a:gd name="connsiteX27" fmla="*/ 59056 w 2510117"/>
                <a:gd name="connsiteY27" fmla="*/ 2679824 h 3329142"/>
                <a:gd name="connsiteX28" fmla="*/ 28618 w 2510117"/>
                <a:gd name="connsiteY28" fmla="*/ 2823905 h 3329142"/>
                <a:gd name="connsiteX29" fmla="*/ 54742 w 2510117"/>
                <a:gd name="connsiteY29" fmla="*/ 3089579 h 3329142"/>
                <a:gd name="connsiteX30" fmla="*/ 157192 w 2510117"/>
                <a:gd name="connsiteY30" fmla="*/ 2997357 h 3329142"/>
                <a:gd name="connsiteX31" fmla="*/ 149633 w 2510117"/>
                <a:gd name="connsiteY31" fmla="*/ 3098205 h 3329142"/>
                <a:gd name="connsiteX32" fmla="*/ 401011 w 2510117"/>
                <a:gd name="connsiteY32" fmla="*/ 2996189 h 3329142"/>
                <a:gd name="connsiteX33" fmla="*/ 562489 w 2510117"/>
                <a:gd name="connsiteY33" fmla="*/ 3027304 h 3329142"/>
                <a:gd name="connsiteX34" fmla="*/ 712506 w 2510117"/>
                <a:gd name="connsiteY34" fmla="*/ 2968808 h 3329142"/>
                <a:gd name="connsiteX35" fmla="*/ 792301 w 2510117"/>
                <a:gd name="connsiteY35" fmla="*/ 2895485 h 3329142"/>
                <a:gd name="connsiteX36" fmla="*/ 854841 w 2510117"/>
                <a:gd name="connsiteY36" fmla="*/ 2578461 h 3329142"/>
                <a:gd name="connsiteX37" fmla="*/ 753482 w 2510117"/>
                <a:gd name="connsiteY37" fmla="*/ 2571994 h 3329142"/>
                <a:gd name="connsiteX38" fmla="*/ 214331 w 2510117"/>
                <a:gd name="connsiteY38" fmla="*/ 2063035 h 3329142"/>
                <a:gd name="connsiteX39" fmla="*/ 205705 w 2510117"/>
                <a:gd name="connsiteY39" fmla="*/ 1817182 h 3329142"/>
                <a:gd name="connsiteX40" fmla="*/ 369606 w 2510117"/>
                <a:gd name="connsiteY40" fmla="*/ 963167 h 3329142"/>
                <a:gd name="connsiteX41" fmla="*/ 559388 w 2510117"/>
                <a:gd name="connsiteY41" fmla="*/ 669869 h 3329142"/>
                <a:gd name="connsiteX42" fmla="*/ 740542 w 2510117"/>
                <a:gd name="connsiteY42" fmla="*/ 536160 h 3329142"/>
                <a:gd name="connsiteX0" fmla="*/ 740542 w 2510117"/>
                <a:gd name="connsiteY0" fmla="*/ 536160 h 3300929"/>
                <a:gd name="connsiteX1" fmla="*/ 1577305 w 2510117"/>
                <a:gd name="connsiteY1" fmla="*/ 1411742 h 3300929"/>
                <a:gd name="connsiteX2" fmla="*/ 1598871 w 2510117"/>
                <a:gd name="connsiteY2" fmla="*/ 1830122 h 3300929"/>
                <a:gd name="connsiteX3" fmla="*/ 1525546 w 2510117"/>
                <a:gd name="connsiteY3" fmla="*/ 2110481 h 3300929"/>
                <a:gd name="connsiteX4" fmla="*/ 1318512 w 2510117"/>
                <a:gd name="connsiteY4" fmla="*/ 2332611 h 3300929"/>
                <a:gd name="connsiteX5" fmla="*/ 1138958 w 2510117"/>
                <a:gd name="connsiteY5" fmla="*/ 3101207 h 3300929"/>
                <a:gd name="connsiteX6" fmla="*/ 1258127 w 2510117"/>
                <a:gd name="connsiteY6" fmla="*/ 3184469 h 3300929"/>
                <a:gd name="connsiteX7" fmla="*/ 1258127 w 2510117"/>
                <a:gd name="connsiteY7" fmla="*/ 3262107 h 3300929"/>
                <a:gd name="connsiteX8" fmla="*/ 1367069 w 2510117"/>
                <a:gd name="connsiteY8" fmla="*/ 3239574 h 3300929"/>
                <a:gd name="connsiteX9" fmla="*/ 1452222 w 2510117"/>
                <a:gd name="connsiteY9" fmla="*/ 3300926 h 3300929"/>
                <a:gd name="connsiteX10" fmla="*/ 1594846 w 2510117"/>
                <a:gd name="connsiteY10" fmla="*/ 3242675 h 3300929"/>
                <a:gd name="connsiteX11" fmla="*/ 1659256 w 2510117"/>
                <a:gd name="connsiteY11" fmla="*/ 3275047 h 3300929"/>
                <a:gd name="connsiteX12" fmla="*/ 1913735 w 2510117"/>
                <a:gd name="connsiteY12" fmla="*/ 3128398 h 3300929"/>
                <a:gd name="connsiteX13" fmla="*/ 1995686 w 2510117"/>
                <a:gd name="connsiteY13" fmla="*/ 3141337 h 3300929"/>
                <a:gd name="connsiteX14" fmla="*/ 2241539 w 2510117"/>
                <a:gd name="connsiteY14" fmla="*/ 2925677 h 3300929"/>
                <a:gd name="connsiteX15" fmla="*/ 2181154 w 2510117"/>
                <a:gd name="connsiteY15" fmla="*/ 3102518 h 3300929"/>
                <a:gd name="connsiteX16" fmla="*/ 2254478 w 2510117"/>
                <a:gd name="connsiteY16" fmla="*/ 3033507 h 3300929"/>
                <a:gd name="connsiteX17" fmla="*/ 2510024 w 2510117"/>
                <a:gd name="connsiteY17" fmla="*/ 1935573 h 3300929"/>
                <a:gd name="connsiteX18" fmla="*/ 2409754 w 2510117"/>
                <a:gd name="connsiteY18" fmla="*/ 1049431 h 3300929"/>
                <a:gd name="connsiteX19" fmla="*/ 2069580 w 2510117"/>
                <a:gd name="connsiteY19" fmla="*/ 564406 h 3300929"/>
                <a:gd name="connsiteX20" fmla="*/ 1842445 w 2510117"/>
                <a:gd name="connsiteY20" fmla="*/ 198374 h 3300929"/>
                <a:gd name="connsiteX21" fmla="*/ 1214995 w 2510117"/>
                <a:gd name="connsiteY21" fmla="*/ 5635 h 3300929"/>
                <a:gd name="connsiteX22" fmla="*/ 684471 w 2510117"/>
                <a:gd name="connsiteY22" fmla="*/ 156598 h 3300929"/>
                <a:gd name="connsiteX23" fmla="*/ 196544 w 2510117"/>
                <a:gd name="connsiteY23" fmla="*/ 708688 h 3300929"/>
                <a:gd name="connsiteX24" fmla="*/ 5552 w 2510117"/>
                <a:gd name="connsiteY24" fmla="*/ 1361872 h 3300929"/>
                <a:gd name="connsiteX25" fmla="*/ 86136 w 2510117"/>
                <a:gd name="connsiteY25" fmla="*/ 1741212 h 3300929"/>
                <a:gd name="connsiteX26" fmla="*/ 37489 w 2510117"/>
                <a:gd name="connsiteY26" fmla="*/ 2252816 h 3300929"/>
                <a:gd name="connsiteX27" fmla="*/ 59056 w 2510117"/>
                <a:gd name="connsiteY27" fmla="*/ 2679824 h 3300929"/>
                <a:gd name="connsiteX28" fmla="*/ 28618 w 2510117"/>
                <a:gd name="connsiteY28" fmla="*/ 2823905 h 3300929"/>
                <a:gd name="connsiteX29" fmla="*/ 54742 w 2510117"/>
                <a:gd name="connsiteY29" fmla="*/ 3089579 h 3300929"/>
                <a:gd name="connsiteX30" fmla="*/ 157192 w 2510117"/>
                <a:gd name="connsiteY30" fmla="*/ 2997357 h 3300929"/>
                <a:gd name="connsiteX31" fmla="*/ 149633 w 2510117"/>
                <a:gd name="connsiteY31" fmla="*/ 3098205 h 3300929"/>
                <a:gd name="connsiteX32" fmla="*/ 401011 w 2510117"/>
                <a:gd name="connsiteY32" fmla="*/ 2996189 h 3300929"/>
                <a:gd name="connsiteX33" fmla="*/ 562489 w 2510117"/>
                <a:gd name="connsiteY33" fmla="*/ 3027304 h 3300929"/>
                <a:gd name="connsiteX34" fmla="*/ 712506 w 2510117"/>
                <a:gd name="connsiteY34" fmla="*/ 2968808 h 3300929"/>
                <a:gd name="connsiteX35" fmla="*/ 792301 w 2510117"/>
                <a:gd name="connsiteY35" fmla="*/ 2895485 h 3300929"/>
                <a:gd name="connsiteX36" fmla="*/ 854841 w 2510117"/>
                <a:gd name="connsiteY36" fmla="*/ 2578461 h 3300929"/>
                <a:gd name="connsiteX37" fmla="*/ 753482 w 2510117"/>
                <a:gd name="connsiteY37" fmla="*/ 2571994 h 3300929"/>
                <a:gd name="connsiteX38" fmla="*/ 214331 w 2510117"/>
                <a:gd name="connsiteY38" fmla="*/ 2063035 h 3300929"/>
                <a:gd name="connsiteX39" fmla="*/ 205705 w 2510117"/>
                <a:gd name="connsiteY39" fmla="*/ 1817182 h 3300929"/>
                <a:gd name="connsiteX40" fmla="*/ 369606 w 2510117"/>
                <a:gd name="connsiteY40" fmla="*/ 963167 h 3300929"/>
                <a:gd name="connsiteX41" fmla="*/ 559388 w 2510117"/>
                <a:gd name="connsiteY41" fmla="*/ 669869 h 3300929"/>
                <a:gd name="connsiteX42" fmla="*/ 740542 w 2510117"/>
                <a:gd name="connsiteY42" fmla="*/ 536160 h 3300929"/>
                <a:gd name="connsiteX0" fmla="*/ 740542 w 2514717"/>
                <a:gd name="connsiteY0" fmla="*/ 536160 h 3300929"/>
                <a:gd name="connsiteX1" fmla="*/ 1577305 w 2514717"/>
                <a:gd name="connsiteY1" fmla="*/ 1411742 h 3300929"/>
                <a:gd name="connsiteX2" fmla="*/ 1598871 w 2514717"/>
                <a:gd name="connsiteY2" fmla="*/ 1830122 h 3300929"/>
                <a:gd name="connsiteX3" fmla="*/ 1525546 w 2514717"/>
                <a:gd name="connsiteY3" fmla="*/ 2110481 h 3300929"/>
                <a:gd name="connsiteX4" fmla="*/ 1318512 w 2514717"/>
                <a:gd name="connsiteY4" fmla="*/ 2332611 h 3300929"/>
                <a:gd name="connsiteX5" fmla="*/ 1138958 w 2514717"/>
                <a:gd name="connsiteY5" fmla="*/ 3101207 h 3300929"/>
                <a:gd name="connsiteX6" fmla="*/ 1258127 w 2514717"/>
                <a:gd name="connsiteY6" fmla="*/ 3184469 h 3300929"/>
                <a:gd name="connsiteX7" fmla="*/ 1258127 w 2514717"/>
                <a:gd name="connsiteY7" fmla="*/ 3262107 h 3300929"/>
                <a:gd name="connsiteX8" fmla="*/ 1367069 w 2514717"/>
                <a:gd name="connsiteY8" fmla="*/ 3239574 h 3300929"/>
                <a:gd name="connsiteX9" fmla="*/ 1452222 w 2514717"/>
                <a:gd name="connsiteY9" fmla="*/ 3300926 h 3300929"/>
                <a:gd name="connsiteX10" fmla="*/ 1594846 w 2514717"/>
                <a:gd name="connsiteY10" fmla="*/ 3242675 h 3300929"/>
                <a:gd name="connsiteX11" fmla="*/ 1659256 w 2514717"/>
                <a:gd name="connsiteY11" fmla="*/ 3275047 h 3300929"/>
                <a:gd name="connsiteX12" fmla="*/ 1913735 w 2514717"/>
                <a:gd name="connsiteY12" fmla="*/ 3128398 h 3300929"/>
                <a:gd name="connsiteX13" fmla="*/ 1995686 w 2514717"/>
                <a:gd name="connsiteY13" fmla="*/ 3141337 h 3300929"/>
                <a:gd name="connsiteX14" fmla="*/ 2241539 w 2514717"/>
                <a:gd name="connsiteY14" fmla="*/ 2925677 h 3300929"/>
                <a:gd name="connsiteX15" fmla="*/ 2181154 w 2514717"/>
                <a:gd name="connsiteY15" fmla="*/ 3102518 h 3300929"/>
                <a:gd name="connsiteX16" fmla="*/ 2254478 w 2514717"/>
                <a:gd name="connsiteY16" fmla="*/ 3033507 h 3300929"/>
                <a:gd name="connsiteX17" fmla="*/ 2472899 w 2514717"/>
                <a:gd name="connsiteY17" fmla="*/ 2437352 h 3300929"/>
                <a:gd name="connsiteX18" fmla="*/ 2510024 w 2514717"/>
                <a:gd name="connsiteY18" fmla="*/ 1935573 h 3300929"/>
                <a:gd name="connsiteX19" fmla="*/ 2409754 w 2514717"/>
                <a:gd name="connsiteY19" fmla="*/ 1049431 h 3300929"/>
                <a:gd name="connsiteX20" fmla="*/ 2069580 w 2514717"/>
                <a:gd name="connsiteY20" fmla="*/ 564406 h 3300929"/>
                <a:gd name="connsiteX21" fmla="*/ 1842445 w 2514717"/>
                <a:gd name="connsiteY21" fmla="*/ 198374 h 3300929"/>
                <a:gd name="connsiteX22" fmla="*/ 1214995 w 2514717"/>
                <a:gd name="connsiteY22" fmla="*/ 5635 h 3300929"/>
                <a:gd name="connsiteX23" fmla="*/ 684471 w 2514717"/>
                <a:gd name="connsiteY23" fmla="*/ 156598 h 3300929"/>
                <a:gd name="connsiteX24" fmla="*/ 196544 w 2514717"/>
                <a:gd name="connsiteY24" fmla="*/ 708688 h 3300929"/>
                <a:gd name="connsiteX25" fmla="*/ 5552 w 2514717"/>
                <a:gd name="connsiteY25" fmla="*/ 1361872 h 3300929"/>
                <a:gd name="connsiteX26" fmla="*/ 86136 w 2514717"/>
                <a:gd name="connsiteY26" fmla="*/ 1741212 h 3300929"/>
                <a:gd name="connsiteX27" fmla="*/ 37489 w 2514717"/>
                <a:gd name="connsiteY27" fmla="*/ 2252816 h 3300929"/>
                <a:gd name="connsiteX28" fmla="*/ 59056 w 2514717"/>
                <a:gd name="connsiteY28" fmla="*/ 2679824 h 3300929"/>
                <a:gd name="connsiteX29" fmla="*/ 28618 w 2514717"/>
                <a:gd name="connsiteY29" fmla="*/ 2823905 h 3300929"/>
                <a:gd name="connsiteX30" fmla="*/ 54742 w 2514717"/>
                <a:gd name="connsiteY30" fmla="*/ 3089579 h 3300929"/>
                <a:gd name="connsiteX31" fmla="*/ 157192 w 2514717"/>
                <a:gd name="connsiteY31" fmla="*/ 2997357 h 3300929"/>
                <a:gd name="connsiteX32" fmla="*/ 149633 w 2514717"/>
                <a:gd name="connsiteY32" fmla="*/ 3098205 h 3300929"/>
                <a:gd name="connsiteX33" fmla="*/ 401011 w 2514717"/>
                <a:gd name="connsiteY33" fmla="*/ 2996189 h 3300929"/>
                <a:gd name="connsiteX34" fmla="*/ 562489 w 2514717"/>
                <a:gd name="connsiteY34" fmla="*/ 3027304 h 3300929"/>
                <a:gd name="connsiteX35" fmla="*/ 712506 w 2514717"/>
                <a:gd name="connsiteY35" fmla="*/ 2968808 h 3300929"/>
                <a:gd name="connsiteX36" fmla="*/ 792301 w 2514717"/>
                <a:gd name="connsiteY36" fmla="*/ 2895485 h 3300929"/>
                <a:gd name="connsiteX37" fmla="*/ 854841 w 2514717"/>
                <a:gd name="connsiteY37" fmla="*/ 2578461 h 3300929"/>
                <a:gd name="connsiteX38" fmla="*/ 753482 w 2514717"/>
                <a:gd name="connsiteY38" fmla="*/ 2571994 h 3300929"/>
                <a:gd name="connsiteX39" fmla="*/ 214331 w 2514717"/>
                <a:gd name="connsiteY39" fmla="*/ 2063035 h 3300929"/>
                <a:gd name="connsiteX40" fmla="*/ 205705 w 2514717"/>
                <a:gd name="connsiteY40" fmla="*/ 1817182 h 3300929"/>
                <a:gd name="connsiteX41" fmla="*/ 369606 w 2514717"/>
                <a:gd name="connsiteY41" fmla="*/ 963167 h 3300929"/>
                <a:gd name="connsiteX42" fmla="*/ 559388 w 2514717"/>
                <a:gd name="connsiteY42" fmla="*/ 669869 h 3300929"/>
                <a:gd name="connsiteX43" fmla="*/ 740542 w 2514717"/>
                <a:gd name="connsiteY43" fmla="*/ 536160 h 3300929"/>
                <a:gd name="connsiteX0" fmla="*/ 740542 w 2510857"/>
                <a:gd name="connsiteY0" fmla="*/ 536160 h 3300929"/>
                <a:gd name="connsiteX1" fmla="*/ 1577305 w 2510857"/>
                <a:gd name="connsiteY1" fmla="*/ 1411742 h 3300929"/>
                <a:gd name="connsiteX2" fmla="*/ 1598871 w 2510857"/>
                <a:gd name="connsiteY2" fmla="*/ 1830122 h 3300929"/>
                <a:gd name="connsiteX3" fmla="*/ 1525546 w 2510857"/>
                <a:gd name="connsiteY3" fmla="*/ 2110481 h 3300929"/>
                <a:gd name="connsiteX4" fmla="*/ 1318512 w 2510857"/>
                <a:gd name="connsiteY4" fmla="*/ 2332611 h 3300929"/>
                <a:gd name="connsiteX5" fmla="*/ 1138958 w 2510857"/>
                <a:gd name="connsiteY5" fmla="*/ 3101207 h 3300929"/>
                <a:gd name="connsiteX6" fmla="*/ 1258127 w 2510857"/>
                <a:gd name="connsiteY6" fmla="*/ 3184469 h 3300929"/>
                <a:gd name="connsiteX7" fmla="*/ 1258127 w 2510857"/>
                <a:gd name="connsiteY7" fmla="*/ 3262107 h 3300929"/>
                <a:gd name="connsiteX8" fmla="*/ 1367069 w 2510857"/>
                <a:gd name="connsiteY8" fmla="*/ 3239574 h 3300929"/>
                <a:gd name="connsiteX9" fmla="*/ 1452222 w 2510857"/>
                <a:gd name="connsiteY9" fmla="*/ 3300926 h 3300929"/>
                <a:gd name="connsiteX10" fmla="*/ 1594846 w 2510857"/>
                <a:gd name="connsiteY10" fmla="*/ 3242675 h 3300929"/>
                <a:gd name="connsiteX11" fmla="*/ 1659256 w 2510857"/>
                <a:gd name="connsiteY11" fmla="*/ 3275047 h 3300929"/>
                <a:gd name="connsiteX12" fmla="*/ 1913735 w 2510857"/>
                <a:gd name="connsiteY12" fmla="*/ 3128398 h 3300929"/>
                <a:gd name="connsiteX13" fmla="*/ 1995686 w 2510857"/>
                <a:gd name="connsiteY13" fmla="*/ 3141337 h 3300929"/>
                <a:gd name="connsiteX14" fmla="*/ 2241539 w 2510857"/>
                <a:gd name="connsiteY14" fmla="*/ 2925677 h 3300929"/>
                <a:gd name="connsiteX15" fmla="*/ 2181154 w 2510857"/>
                <a:gd name="connsiteY15" fmla="*/ 3102518 h 3300929"/>
                <a:gd name="connsiteX16" fmla="*/ 2254478 w 2510857"/>
                <a:gd name="connsiteY16" fmla="*/ 3033507 h 3300929"/>
                <a:gd name="connsiteX17" fmla="*/ 2472899 w 2510857"/>
                <a:gd name="connsiteY17" fmla="*/ 2437352 h 3300929"/>
                <a:gd name="connsiteX18" fmla="*/ 2510024 w 2510857"/>
                <a:gd name="connsiteY18" fmla="*/ 1935573 h 3300929"/>
                <a:gd name="connsiteX19" fmla="*/ 2409754 w 2510857"/>
                <a:gd name="connsiteY19" fmla="*/ 1049431 h 3300929"/>
                <a:gd name="connsiteX20" fmla="*/ 2069580 w 2510857"/>
                <a:gd name="connsiteY20" fmla="*/ 564406 h 3300929"/>
                <a:gd name="connsiteX21" fmla="*/ 1842445 w 2510857"/>
                <a:gd name="connsiteY21" fmla="*/ 198374 h 3300929"/>
                <a:gd name="connsiteX22" fmla="*/ 1214995 w 2510857"/>
                <a:gd name="connsiteY22" fmla="*/ 5635 h 3300929"/>
                <a:gd name="connsiteX23" fmla="*/ 684471 w 2510857"/>
                <a:gd name="connsiteY23" fmla="*/ 156598 h 3300929"/>
                <a:gd name="connsiteX24" fmla="*/ 196544 w 2510857"/>
                <a:gd name="connsiteY24" fmla="*/ 708688 h 3300929"/>
                <a:gd name="connsiteX25" fmla="*/ 5552 w 2510857"/>
                <a:gd name="connsiteY25" fmla="*/ 1361872 h 3300929"/>
                <a:gd name="connsiteX26" fmla="*/ 86136 w 2510857"/>
                <a:gd name="connsiteY26" fmla="*/ 1741212 h 3300929"/>
                <a:gd name="connsiteX27" fmla="*/ 37489 w 2510857"/>
                <a:gd name="connsiteY27" fmla="*/ 2252816 h 3300929"/>
                <a:gd name="connsiteX28" fmla="*/ 59056 w 2510857"/>
                <a:gd name="connsiteY28" fmla="*/ 2679824 h 3300929"/>
                <a:gd name="connsiteX29" fmla="*/ 28618 w 2510857"/>
                <a:gd name="connsiteY29" fmla="*/ 2823905 h 3300929"/>
                <a:gd name="connsiteX30" fmla="*/ 54742 w 2510857"/>
                <a:gd name="connsiteY30" fmla="*/ 3089579 h 3300929"/>
                <a:gd name="connsiteX31" fmla="*/ 157192 w 2510857"/>
                <a:gd name="connsiteY31" fmla="*/ 2997357 h 3300929"/>
                <a:gd name="connsiteX32" fmla="*/ 149633 w 2510857"/>
                <a:gd name="connsiteY32" fmla="*/ 3098205 h 3300929"/>
                <a:gd name="connsiteX33" fmla="*/ 401011 w 2510857"/>
                <a:gd name="connsiteY33" fmla="*/ 2996189 h 3300929"/>
                <a:gd name="connsiteX34" fmla="*/ 562489 w 2510857"/>
                <a:gd name="connsiteY34" fmla="*/ 3027304 h 3300929"/>
                <a:gd name="connsiteX35" fmla="*/ 712506 w 2510857"/>
                <a:gd name="connsiteY35" fmla="*/ 2968808 h 3300929"/>
                <a:gd name="connsiteX36" fmla="*/ 792301 w 2510857"/>
                <a:gd name="connsiteY36" fmla="*/ 2895485 h 3300929"/>
                <a:gd name="connsiteX37" fmla="*/ 854841 w 2510857"/>
                <a:gd name="connsiteY37" fmla="*/ 2578461 h 3300929"/>
                <a:gd name="connsiteX38" fmla="*/ 753482 w 2510857"/>
                <a:gd name="connsiteY38" fmla="*/ 2571994 h 3300929"/>
                <a:gd name="connsiteX39" fmla="*/ 214331 w 2510857"/>
                <a:gd name="connsiteY39" fmla="*/ 2063035 h 3300929"/>
                <a:gd name="connsiteX40" fmla="*/ 205705 w 2510857"/>
                <a:gd name="connsiteY40" fmla="*/ 1817182 h 3300929"/>
                <a:gd name="connsiteX41" fmla="*/ 369606 w 2510857"/>
                <a:gd name="connsiteY41" fmla="*/ 963167 h 3300929"/>
                <a:gd name="connsiteX42" fmla="*/ 559388 w 2510857"/>
                <a:gd name="connsiteY42" fmla="*/ 669869 h 3300929"/>
                <a:gd name="connsiteX43" fmla="*/ 740542 w 2510857"/>
                <a:gd name="connsiteY43" fmla="*/ 536160 h 3300929"/>
                <a:gd name="connsiteX0" fmla="*/ 740542 w 2510857"/>
                <a:gd name="connsiteY0" fmla="*/ 536160 h 3300929"/>
                <a:gd name="connsiteX1" fmla="*/ 1577305 w 2510857"/>
                <a:gd name="connsiteY1" fmla="*/ 1411742 h 3300929"/>
                <a:gd name="connsiteX2" fmla="*/ 1598871 w 2510857"/>
                <a:gd name="connsiteY2" fmla="*/ 1830122 h 3300929"/>
                <a:gd name="connsiteX3" fmla="*/ 1525546 w 2510857"/>
                <a:gd name="connsiteY3" fmla="*/ 2110481 h 3300929"/>
                <a:gd name="connsiteX4" fmla="*/ 1318512 w 2510857"/>
                <a:gd name="connsiteY4" fmla="*/ 2332611 h 3300929"/>
                <a:gd name="connsiteX5" fmla="*/ 1138958 w 2510857"/>
                <a:gd name="connsiteY5" fmla="*/ 3101207 h 3300929"/>
                <a:gd name="connsiteX6" fmla="*/ 1258127 w 2510857"/>
                <a:gd name="connsiteY6" fmla="*/ 3184469 h 3300929"/>
                <a:gd name="connsiteX7" fmla="*/ 1258127 w 2510857"/>
                <a:gd name="connsiteY7" fmla="*/ 3262107 h 3300929"/>
                <a:gd name="connsiteX8" fmla="*/ 1367069 w 2510857"/>
                <a:gd name="connsiteY8" fmla="*/ 3239574 h 3300929"/>
                <a:gd name="connsiteX9" fmla="*/ 1452222 w 2510857"/>
                <a:gd name="connsiteY9" fmla="*/ 3300926 h 3300929"/>
                <a:gd name="connsiteX10" fmla="*/ 1594846 w 2510857"/>
                <a:gd name="connsiteY10" fmla="*/ 3242675 h 3300929"/>
                <a:gd name="connsiteX11" fmla="*/ 1659256 w 2510857"/>
                <a:gd name="connsiteY11" fmla="*/ 3275047 h 3300929"/>
                <a:gd name="connsiteX12" fmla="*/ 1913735 w 2510857"/>
                <a:gd name="connsiteY12" fmla="*/ 3128398 h 3300929"/>
                <a:gd name="connsiteX13" fmla="*/ 1995686 w 2510857"/>
                <a:gd name="connsiteY13" fmla="*/ 3141337 h 3300929"/>
                <a:gd name="connsiteX14" fmla="*/ 2241539 w 2510857"/>
                <a:gd name="connsiteY14" fmla="*/ 2925677 h 3300929"/>
                <a:gd name="connsiteX15" fmla="*/ 2181154 w 2510857"/>
                <a:gd name="connsiteY15" fmla="*/ 3102518 h 3300929"/>
                <a:gd name="connsiteX16" fmla="*/ 2254478 w 2510857"/>
                <a:gd name="connsiteY16" fmla="*/ 3033507 h 3300929"/>
                <a:gd name="connsiteX17" fmla="*/ 2472899 w 2510857"/>
                <a:gd name="connsiteY17" fmla="*/ 2437352 h 3300929"/>
                <a:gd name="connsiteX18" fmla="*/ 2510024 w 2510857"/>
                <a:gd name="connsiteY18" fmla="*/ 1935573 h 3300929"/>
                <a:gd name="connsiteX19" fmla="*/ 2409754 w 2510857"/>
                <a:gd name="connsiteY19" fmla="*/ 1049431 h 3300929"/>
                <a:gd name="connsiteX20" fmla="*/ 2069580 w 2510857"/>
                <a:gd name="connsiteY20" fmla="*/ 564406 h 3300929"/>
                <a:gd name="connsiteX21" fmla="*/ 1842445 w 2510857"/>
                <a:gd name="connsiteY21" fmla="*/ 198374 h 3300929"/>
                <a:gd name="connsiteX22" fmla="*/ 1214995 w 2510857"/>
                <a:gd name="connsiteY22" fmla="*/ 5635 h 3300929"/>
                <a:gd name="connsiteX23" fmla="*/ 684471 w 2510857"/>
                <a:gd name="connsiteY23" fmla="*/ 156598 h 3300929"/>
                <a:gd name="connsiteX24" fmla="*/ 196544 w 2510857"/>
                <a:gd name="connsiteY24" fmla="*/ 708688 h 3300929"/>
                <a:gd name="connsiteX25" fmla="*/ 5552 w 2510857"/>
                <a:gd name="connsiteY25" fmla="*/ 1361872 h 3300929"/>
                <a:gd name="connsiteX26" fmla="*/ 86136 w 2510857"/>
                <a:gd name="connsiteY26" fmla="*/ 1741212 h 3300929"/>
                <a:gd name="connsiteX27" fmla="*/ 37489 w 2510857"/>
                <a:gd name="connsiteY27" fmla="*/ 2252816 h 3300929"/>
                <a:gd name="connsiteX28" fmla="*/ 59056 w 2510857"/>
                <a:gd name="connsiteY28" fmla="*/ 2679824 h 3300929"/>
                <a:gd name="connsiteX29" fmla="*/ 28618 w 2510857"/>
                <a:gd name="connsiteY29" fmla="*/ 2823905 h 3300929"/>
                <a:gd name="connsiteX30" fmla="*/ 54742 w 2510857"/>
                <a:gd name="connsiteY30" fmla="*/ 3089579 h 3300929"/>
                <a:gd name="connsiteX31" fmla="*/ 157192 w 2510857"/>
                <a:gd name="connsiteY31" fmla="*/ 2997357 h 3300929"/>
                <a:gd name="connsiteX32" fmla="*/ 149633 w 2510857"/>
                <a:gd name="connsiteY32" fmla="*/ 3098205 h 3300929"/>
                <a:gd name="connsiteX33" fmla="*/ 401011 w 2510857"/>
                <a:gd name="connsiteY33" fmla="*/ 2996189 h 3300929"/>
                <a:gd name="connsiteX34" fmla="*/ 562489 w 2510857"/>
                <a:gd name="connsiteY34" fmla="*/ 3027304 h 3300929"/>
                <a:gd name="connsiteX35" fmla="*/ 712506 w 2510857"/>
                <a:gd name="connsiteY35" fmla="*/ 2968808 h 3300929"/>
                <a:gd name="connsiteX36" fmla="*/ 792301 w 2510857"/>
                <a:gd name="connsiteY36" fmla="*/ 2895485 h 3300929"/>
                <a:gd name="connsiteX37" fmla="*/ 854841 w 2510857"/>
                <a:gd name="connsiteY37" fmla="*/ 2578461 h 3300929"/>
                <a:gd name="connsiteX38" fmla="*/ 753482 w 2510857"/>
                <a:gd name="connsiteY38" fmla="*/ 2571994 h 3300929"/>
                <a:gd name="connsiteX39" fmla="*/ 214331 w 2510857"/>
                <a:gd name="connsiteY39" fmla="*/ 2063035 h 3300929"/>
                <a:gd name="connsiteX40" fmla="*/ 205705 w 2510857"/>
                <a:gd name="connsiteY40" fmla="*/ 1817182 h 3300929"/>
                <a:gd name="connsiteX41" fmla="*/ 369606 w 2510857"/>
                <a:gd name="connsiteY41" fmla="*/ 963167 h 3300929"/>
                <a:gd name="connsiteX42" fmla="*/ 559388 w 2510857"/>
                <a:gd name="connsiteY42" fmla="*/ 669869 h 3300929"/>
                <a:gd name="connsiteX43" fmla="*/ 740542 w 2510857"/>
                <a:gd name="connsiteY43" fmla="*/ 536160 h 3300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510857" h="3300929">
                  <a:moveTo>
                    <a:pt x="740542" y="536160"/>
                  </a:moveTo>
                  <a:cubicBezTo>
                    <a:pt x="986395" y="948791"/>
                    <a:pt x="1309886" y="1115568"/>
                    <a:pt x="1577305" y="1411742"/>
                  </a:cubicBezTo>
                  <a:lnTo>
                    <a:pt x="1598871" y="1830122"/>
                  </a:lnTo>
                  <a:cubicBezTo>
                    <a:pt x="1574429" y="1923575"/>
                    <a:pt x="1571554" y="2001932"/>
                    <a:pt x="1525546" y="2110481"/>
                  </a:cubicBezTo>
                  <a:cubicBezTo>
                    <a:pt x="1475945" y="2206810"/>
                    <a:pt x="1443595" y="2255692"/>
                    <a:pt x="1318512" y="2332611"/>
                  </a:cubicBezTo>
                  <a:cubicBezTo>
                    <a:pt x="1236561" y="2636692"/>
                    <a:pt x="1110411" y="2879999"/>
                    <a:pt x="1138958" y="3101207"/>
                  </a:cubicBezTo>
                  <a:cubicBezTo>
                    <a:pt x="1167505" y="3322415"/>
                    <a:pt x="1227216" y="3181594"/>
                    <a:pt x="1258127" y="3184469"/>
                  </a:cubicBezTo>
                  <a:lnTo>
                    <a:pt x="1258127" y="3262107"/>
                  </a:lnTo>
                  <a:lnTo>
                    <a:pt x="1367069" y="3239574"/>
                  </a:lnTo>
                  <a:cubicBezTo>
                    <a:pt x="1399418" y="3246044"/>
                    <a:pt x="1414259" y="3300409"/>
                    <a:pt x="1452222" y="3300926"/>
                  </a:cubicBezTo>
                  <a:cubicBezTo>
                    <a:pt x="1490185" y="3301443"/>
                    <a:pt x="1560340" y="3246988"/>
                    <a:pt x="1594846" y="3242675"/>
                  </a:cubicBezTo>
                  <a:cubicBezTo>
                    <a:pt x="1629352" y="3238362"/>
                    <a:pt x="1606108" y="3294093"/>
                    <a:pt x="1659256" y="3275047"/>
                  </a:cubicBezTo>
                  <a:cubicBezTo>
                    <a:pt x="1712404" y="3256001"/>
                    <a:pt x="1857663" y="3150683"/>
                    <a:pt x="1913735" y="3128398"/>
                  </a:cubicBezTo>
                  <a:lnTo>
                    <a:pt x="1995686" y="3141337"/>
                  </a:lnTo>
                  <a:lnTo>
                    <a:pt x="2241539" y="2925677"/>
                  </a:lnTo>
                  <a:lnTo>
                    <a:pt x="2181154" y="3102518"/>
                  </a:lnTo>
                  <a:lnTo>
                    <a:pt x="2254478" y="3033507"/>
                  </a:lnTo>
                  <a:cubicBezTo>
                    <a:pt x="2303102" y="2922646"/>
                    <a:pt x="2518706" y="2708740"/>
                    <a:pt x="2472899" y="2437352"/>
                  </a:cubicBezTo>
                  <a:cubicBezTo>
                    <a:pt x="2427091" y="2254363"/>
                    <a:pt x="2520548" y="2166893"/>
                    <a:pt x="2510024" y="1935573"/>
                  </a:cubicBezTo>
                  <a:cubicBezTo>
                    <a:pt x="2369786" y="1577577"/>
                    <a:pt x="2483161" y="1277959"/>
                    <a:pt x="2409754" y="1049431"/>
                  </a:cubicBezTo>
                  <a:cubicBezTo>
                    <a:pt x="2336347" y="820903"/>
                    <a:pt x="2219381" y="645475"/>
                    <a:pt x="2069580" y="564406"/>
                  </a:cubicBezTo>
                  <a:cubicBezTo>
                    <a:pt x="2013702" y="400464"/>
                    <a:pt x="1996847" y="288740"/>
                    <a:pt x="1842445" y="198374"/>
                  </a:cubicBezTo>
                  <a:cubicBezTo>
                    <a:pt x="1587061" y="-44992"/>
                    <a:pt x="1475226" y="2759"/>
                    <a:pt x="1214995" y="5635"/>
                  </a:cubicBezTo>
                  <a:cubicBezTo>
                    <a:pt x="938950" y="21450"/>
                    <a:pt x="861312" y="106277"/>
                    <a:pt x="684471" y="156598"/>
                  </a:cubicBezTo>
                  <a:cubicBezTo>
                    <a:pt x="408425" y="349255"/>
                    <a:pt x="445744" y="546758"/>
                    <a:pt x="196544" y="708688"/>
                  </a:cubicBezTo>
                  <a:cubicBezTo>
                    <a:pt x="6147" y="968240"/>
                    <a:pt x="136631" y="1074406"/>
                    <a:pt x="5552" y="1361872"/>
                  </a:cubicBezTo>
                  <a:cubicBezTo>
                    <a:pt x="-25741" y="1533038"/>
                    <a:pt x="85417" y="1594563"/>
                    <a:pt x="86136" y="1741212"/>
                  </a:cubicBezTo>
                  <a:cubicBezTo>
                    <a:pt x="86855" y="1887861"/>
                    <a:pt x="32794" y="2095460"/>
                    <a:pt x="37489" y="2252816"/>
                  </a:cubicBezTo>
                  <a:cubicBezTo>
                    <a:pt x="-15707" y="2464163"/>
                    <a:pt x="25988" y="2520235"/>
                    <a:pt x="59056" y="2679824"/>
                  </a:cubicBezTo>
                  <a:lnTo>
                    <a:pt x="28618" y="2823905"/>
                  </a:lnTo>
                  <a:cubicBezTo>
                    <a:pt x="27899" y="2892197"/>
                    <a:pt x="16739" y="3049621"/>
                    <a:pt x="54742" y="3089579"/>
                  </a:cubicBezTo>
                  <a:cubicBezTo>
                    <a:pt x="92745" y="3129537"/>
                    <a:pt x="141377" y="2995919"/>
                    <a:pt x="157192" y="2997357"/>
                  </a:cubicBezTo>
                  <a:cubicBezTo>
                    <a:pt x="154672" y="3030973"/>
                    <a:pt x="108997" y="3098400"/>
                    <a:pt x="149633" y="3098205"/>
                  </a:cubicBezTo>
                  <a:cubicBezTo>
                    <a:pt x="190270" y="3098010"/>
                    <a:pt x="331281" y="3009847"/>
                    <a:pt x="401011" y="2996189"/>
                  </a:cubicBezTo>
                  <a:lnTo>
                    <a:pt x="562489" y="3027304"/>
                  </a:lnTo>
                  <a:lnTo>
                    <a:pt x="712506" y="2968808"/>
                  </a:lnTo>
                  <a:lnTo>
                    <a:pt x="792301" y="2895485"/>
                  </a:lnTo>
                  <a:cubicBezTo>
                    <a:pt x="849811" y="2751711"/>
                    <a:pt x="866343" y="2700668"/>
                    <a:pt x="854841" y="2578461"/>
                  </a:cubicBezTo>
                  <a:cubicBezTo>
                    <a:pt x="806677" y="2587807"/>
                    <a:pt x="814586" y="2584214"/>
                    <a:pt x="753482" y="2571994"/>
                  </a:cubicBezTo>
                  <a:cubicBezTo>
                    <a:pt x="499128" y="2474885"/>
                    <a:pt x="368919" y="2291699"/>
                    <a:pt x="214331" y="2063035"/>
                  </a:cubicBezTo>
                  <a:cubicBezTo>
                    <a:pt x="172637" y="1925012"/>
                    <a:pt x="208580" y="1899133"/>
                    <a:pt x="205705" y="1817182"/>
                  </a:cubicBezTo>
                  <a:cubicBezTo>
                    <a:pt x="279749" y="1329789"/>
                    <a:pt x="267527" y="1228430"/>
                    <a:pt x="369606" y="963167"/>
                  </a:cubicBezTo>
                  <a:lnTo>
                    <a:pt x="559388" y="669869"/>
                  </a:lnTo>
                  <a:lnTo>
                    <a:pt x="740542" y="536160"/>
                  </a:lnTo>
                  <a:close/>
                </a:path>
              </a:pathLst>
            </a:custGeom>
            <a:solidFill>
              <a:srgbClr val="261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67" name="Oval 66">
              <a:extLst>
                <a:ext uri="{FF2B5EF4-FFF2-40B4-BE49-F238E27FC236}">
                  <a16:creationId xmlns:a16="http://schemas.microsoft.com/office/drawing/2014/main" id="{BC5B1F98-8682-4BAF-82D1-3D0AA408281C}"/>
                </a:ext>
              </a:extLst>
            </p:cNvPr>
            <p:cNvSpPr/>
            <p:nvPr/>
          </p:nvSpPr>
          <p:spPr>
            <a:xfrm rot="560561">
              <a:off x="4314294" y="3469328"/>
              <a:ext cx="485111" cy="329373"/>
            </a:xfrm>
            <a:prstGeom prst="ellipse">
              <a:avLst/>
            </a:prstGeom>
            <a:solidFill>
              <a:srgbClr val="FF7C8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68" name="Freeform: Shape 16">
              <a:extLst>
                <a:ext uri="{FF2B5EF4-FFF2-40B4-BE49-F238E27FC236}">
                  <a16:creationId xmlns:a16="http://schemas.microsoft.com/office/drawing/2014/main" id="{55D5C8D7-E465-4333-99C2-9019FD8FCB26}"/>
                </a:ext>
              </a:extLst>
            </p:cNvPr>
            <p:cNvSpPr/>
            <p:nvPr/>
          </p:nvSpPr>
          <p:spPr>
            <a:xfrm>
              <a:off x="5231849" y="3119882"/>
              <a:ext cx="293474" cy="658333"/>
            </a:xfrm>
            <a:custGeom>
              <a:avLst/>
              <a:gdLst>
                <a:gd name="connsiteX0" fmla="*/ 2875 w 212785"/>
                <a:gd name="connsiteY0" fmla="*/ 0 h 454324"/>
                <a:gd name="connsiteX1" fmla="*/ 0 w 212785"/>
                <a:gd name="connsiteY1" fmla="*/ 454324 h 454324"/>
                <a:gd name="connsiteX2" fmla="*/ 161026 w 212785"/>
                <a:gd name="connsiteY2" fmla="*/ 281796 h 454324"/>
                <a:gd name="connsiteX3" fmla="*/ 212785 w 212785"/>
                <a:gd name="connsiteY3" fmla="*/ 123645 h 454324"/>
                <a:gd name="connsiteX4" fmla="*/ 140898 w 212785"/>
                <a:gd name="connsiteY4" fmla="*/ 11501 h 454324"/>
                <a:gd name="connsiteX5" fmla="*/ 2875 w 212785"/>
                <a:gd name="connsiteY5" fmla="*/ 0 h 454324"/>
                <a:gd name="connsiteX0" fmla="*/ 2875 w 212785"/>
                <a:gd name="connsiteY0" fmla="*/ 20643 h 474967"/>
                <a:gd name="connsiteX1" fmla="*/ 0 w 212785"/>
                <a:gd name="connsiteY1" fmla="*/ 474967 h 474967"/>
                <a:gd name="connsiteX2" fmla="*/ 161026 w 212785"/>
                <a:gd name="connsiteY2" fmla="*/ 302439 h 474967"/>
                <a:gd name="connsiteX3" fmla="*/ 212785 w 212785"/>
                <a:gd name="connsiteY3" fmla="*/ 144288 h 474967"/>
                <a:gd name="connsiteX4" fmla="*/ 140898 w 212785"/>
                <a:gd name="connsiteY4" fmla="*/ 32144 h 474967"/>
                <a:gd name="connsiteX5" fmla="*/ 2875 w 212785"/>
                <a:gd name="connsiteY5" fmla="*/ 20643 h 474967"/>
                <a:gd name="connsiteX0" fmla="*/ 2875 w 212785"/>
                <a:gd name="connsiteY0" fmla="*/ 20643 h 474967"/>
                <a:gd name="connsiteX1" fmla="*/ 0 w 212785"/>
                <a:gd name="connsiteY1" fmla="*/ 474967 h 474967"/>
                <a:gd name="connsiteX2" fmla="*/ 161026 w 212785"/>
                <a:gd name="connsiteY2" fmla="*/ 302439 h 474967"/>
                <a:gd name="connsiteX3" fmla="*/ 212785 w 212785"/>
                <a:gd name="connsiteY3" fmla="*/ 144288 h 474967"/>
                <a:gd name="connsiteX4" fmla="*/ 140898 w 212785"/>
                <a:gd name="connsiteY4" fmla="*/ 32144 h 474967"/>
                <a:gd name="connsiteX5" fmla="*/ 2875 w 212785"/>
                <a:gd name="connsiteY5" fmla="*/ 20643 h 474967"/>
                <a:gd name="connsiteX0" fmla="*/ 2875 w 212785"/>
                <a:gd name="connsiteY0" fmla="*/ 23004 h 477328"/>
                <a:gd name="connsiteX1" fmla="*/ 0 w 212785"/>
                <a:gd name="connsiteY1" fmla="*/ 477328 h 477328"/>
                <a:gd name="connsiteX2" fmla="*/ 161026 w 212785"/>
                <a:gd name="connsiteY2" fmla="*/ 304800 h 477328"/>
                <a:gd name="connsiteX3" fmla="*/ 212785 w 212785"/>
                <a:gd name="connsiteY3" fmla="*/ 146649 h 477328"/>
                <a:gd name="connsiteX4" fmla="*/ 140898 w 212785"/>
                <a:gd name="connsiteY4" fmla="*/ 34505 h 477328"/>
                <a:gd name="connsiteX5" fmla="*/ 2875 w 212785"/>
                <a:gd name="connsiteY5" fmla="*/ 23004 h 477328"/>
                <a:gd name="connsiteX0" fmla="*/ 2875 w 212785"/>
                <a:gd name="connsiteY0" fmla="*/ 23004 h 477328"/>
                <a:gd name="connsiteX1" fmla="*/ 0 w 212785"/>
                <a:gd name="connsiteY1" fmla="*/ 477328 h 477328"/>
                <a:gd name="connsiteX2" fmla="*/ 161026 w 212785"/>
                <a:gd name="connsiteY2" fmla="*/ 304800 h 477328"/>
                <a:gd name="connsiteX3" fmla="*/ 212785 w 212785"/>
                <a:gd name="connsiteY3" fmla="*/ 146649 h 477328"/>
                <a:gd name="connsiteX4" fmla="*/ 140898 w 212785"/>
                <a:gd name="connsiteY4" fmla="*/ 34505 h 477328"/>
                <a:gd name="connsiteX5" fmla="*/ 2875 w 212785"/>
                <a:gd name="connsiteY5" fmla="*/ 23004 h 477328"/>
                <a:gd name="connsiteX0" fmla="*/ 2875 w 212785"/>
                <a:gd name="connsiteY0" fmla="*/ 23004 h 477328"/>
                <a:gd name="connsiteX1" fmla="*/ 0 w 212785"/>
                <a:gd name="connsiteY1" fmla="*/ 477328 h 477328"/>
                <a:gd name="connsiteX2" fmla="*/ 161026 w 212785"/>
                <a:gd name="connsiteY2" fmla="*/ 304800 h 477328"/>
                <a:gd name="connsiteX3" fmla="*/ 212785 w 212785"/>
                <a:gd name="connsiteY3" fmla="*/ 146649 h 477328"/>
                <a:gd name="connsiteX4" fmla="*/ 140898 w 212785"/>
                <a:gd name="connsiteY4" fmla="*/ 34505 h 477328"/>
                <a:gd name="connsiteX5" fmla="*/ 2875 w 212785"/>
                <a:gd name="connsiteY5" fmla="*/ 23004 h 477328"/>
                <a:gd name="connsiteX0" fmla="*/ 2875 w 212785"/>
                <a:gd name="connsiteY0" fmla="*/ 23004 h 477328"/>
                <a:gd name="connsiteX1" fmla="*/ 0 w 212785"/>
                <a:gd name="connsiteY1" fmla="*/ 477328 h 477328"/>
                <a:gd name="connsiteX2" fmla="*/ 161026 w 212785"/>
                <a:gd name="connsiteY2" fmla="*/ 304800 h 477328"/>
                <a:gd name="connsiteX3" fmla="*/ 212785 w 212785"/>
                <a:gd name="connsiteY3" fmla="*/ 146649 h 477328"/>
                <a:gd name="connsiteX4" fmla="*/ 140898 w 212785"/>
                <a:gd name="connsiteY4" fmla="*/ 34505 h 477328"/>
                <a:gd name="connsiteX5" fmla="*/ 2875 w 212785"/>
                <a:gd name="connsiteY5" fmla="*/ 23004 h 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785" h="477328">
                  <a:moveTo>
                    <a:pt x="2875" y="23004"/>
                  </a:moveTo>
                  <a:cubicBezTo>
                    <a:pt x="1917" y="174445"/>
                    <a:pt x="958" y="325887"/>
                    <a:pt x="0" y="477328"/>
                  </a:cubicBezTo>
                  <a:cubicBezTo>
                    <a:pt x="62301" y="477329"/>
                    <a:pt x="90099" y="416943"/>
                    <a:pt x="161026" y="304800"/>
                  </a:cubicBezTo>
                  <a:cubicBezTo>
                    <a:pt x="201283" y="240581"/>
                    <a:pt x="195532" y="199366"/>
                    <a:pt x="212785" y="146649"/>
                  </a:cubicBezTo>
                  <a:cubicBezTo>
                    <a:pt x="188823" y="109268"/>
                    <a:pt x="184988" y="69010"/>
                    <a:pt x="140898" y="34505"/>
                  </a:cubicBezTo>
                  <a:cubicBezTo>
                    <a:pt x="94890" y="19169"/>
                    <a:pt x="74762" y="-27796"/>
                    <a:pt x="2875" y="23004"/>
                  </a:cubicBezTo>
                  <a:close/>
                </a:path>
              </a:pathLst>
            </a:custGeom>
            <a:solidFill>
              <a:srgbClr val="A87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69" name="Oval 68">
              <a:extLst>
                <a:ext uri="{FF2B5EF4-FFF2-40B4-BE49-F238E27FC236}">
                  <a16:creationId xmlns:a16="http://schemas.microsoft.com/office/drawing/2014/main" id="{E7B7E0EC-5D5E-4AE5-AE50-C736FD3EFF58}"/>
                </a:ext>
              </a:extLst>
            </p:cNvPr>
            <p:cNvSpPr/>
            <p:nvPr/>
          </p:nvSpPr>
          <p:spPr>
            <a:xfrm>
              <a:off x="5216556" y="3686999"/>
              <a:ext cx="144225" cy="1442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70" name="Freeform: Shape 115">
              <a:extLst>
                <a:ext uri="{FF2B5EF4-FFF2-40B4-BE49-F238E27FC236}">
                  <a16:creationId xmlns:a16="http://schemas.microsoft.com/office/drawing/2014/main" id="{E0ED5898-1F58-425D-9D18-FDC611C71DD3}"/>
                </a:ext>
              </a:extLst>
            </p:cNvPr>
            <p:cNvSpPr/>
            <p:nvPr/>
          </p:nvSpPr>
          <p:spPr>
            <a:xfrm>
              <a:off x="5228392" y="3184272"/>
              <a:ext cx="231498" cy="495048"/>
            </a:xfrm>
            <a:custGeom>
              <a:avLst/>
              <a:gdLst>
                <a:gd name="connsiteX0" fmla="*/ 2875 w 212785"/>
                <a:gd name="connsiteY0" fmla="*/ 0 h 454324"/>
                <a:gd name="connsiteX1" fmla="*/ 0 w 212785"/>
                <a:gd name="connsiteY1" fmla="*/ 454324 h 454324"/>
                <a:gd name="connsiteX2" fmla="*/ 161026 w 212785"/>
                <a:gd name="connsiteY2" fmla="*/ 281796 h 454324"/>
                <a:gd name="connsiteX3" fmla="*/ 212785 w 212785"/>
                <a:gd name="connsiteY3" fmla="*/ 123645 h 454324"/>
                <a:gd name="connsiteX4" fmla="*/ 140898 w 212785"/>
                <a:gd name="connsiteY4" fmla="*/ 11501 h 454324"/>
                <a:gd name="connsiteX5" fmla="*/ 2875 w 212785"/>
                <a:gd name="connsiteY5" fmla="*/ 0 h 454324"/>
                <a:gd name="connsiteX0" fmla="*/ 2875 w 212785"/>
                <a:gd name="connsiteY0" fmla="*/ 20643 h 474967"/>
                <a:gd name="connsiteX1" fmla="*/ 0 w 212785"/>
                <a:gd name="connsiteY1" fmla="*/ 474967 h 474967"/>
                <a:gd name="connsiteX2" fmla="*/ 161026 w 212785"/>
                <a:gd name="connsiteY2" fmla="*/ 302439 h 474967"/>
                <a:gd name="connsiteX3" fmla="*/ 212785 w 212785"/>
                <a:gd name="connsiteY3" fmla="*/ 144288 h 474967"/>
                <a:gd name="connsiteX4" fmla="*/ 140898 w 212785"/>
                <a:gd name="connsiteY4" fmla="*/ 32144 h 474967"/>
                <a:gd name="connsiteX5" fmla="*/ 2875 w 212785"/>
                <a:gd name="connsiteY5" fmla="*/ 20643 h 474967"/>
                <a:gd name="connsiteX0" fmla="*/ 2875 w 212785"/>
                <a:gd name="connsiteY0" fmla="*/ 20643 h 474967"/>
                <a:gd name="connsiteX1" fmla="*/ 0 w 212785"/>
                <a:gd name="connsiteY1" fmla="*/ 474967 h 474967"/>
                <a:gd name="connsiteX2" fmla="*/ 161026 w 212785"/>
                <a:gd name="connsiteY2" fmla="*/ 302439 h 474967"/>
                <a:gd name="connsiteX3" fmla="*/ 212785 w 212785"/>
                <a:gd name="connsiteY3" fmla="*/ 144288 h 474967"/>
                <a:gd name="connsiteX4" fmla="*/ 140898 w 212785"/>
                <a:gd name="connsiteY4" fmla="*/ 32144 h 474967"/>
                <a:gd name="connsiteX5" fmla="*/ 2875 w 212785"/>
                <a:gd name="connsiteY5" fmla="*/ 20643 h 474967"/>
                <a:gd name="connsiteX0" fmla="*/ 2875 w 212785"/>
                <a:gd name="connsiteY0" fmla="*/ 23004 h 477328"/>
                <a:gd name="connsiteX1" fmla="*/ 0 w 212785"/>
                <a:gd name="connsiteY1" fmla="*/ 477328 h 477328"/>
                <a:gd name="connsiteX2" fmla="*/ 161026 w 212785"/>
                <a:gd name="connsiteY2" fmla="*/ 304800 h 477328"/>
                <a:gd name="connsiteX3" fmla="*/ 212785 w 212785"/>
                <a:gd name="connsiteY3" fmla="*/ 146649 h 477328"/>
                <a:gd name="connsiteX4" fmla="*/ 140898 w 212785"/>
                <a:gd name="connsiteY4" fmla="*/ 34505 h 477328"/>
                <a:gd name="connsiteX5" fmla="*/ 2875 w 212785"/>
                <a:gd name="connsiteY5" fmla="*/ 23004 h 477328"/>
                <a:gd name="connsiteX0" fmla="*/ 2875 w 212785"/>
                <a:gd name="connsiteY0" fmla="*/ 23004 h 477328"/>
                <a:gd name="connsiteX1" fmla="*/ 0 w 212785"/>
                <a:gd name="connsiteY1" fmla="*/ 477328 h 477328"/>
                <a:gd name="connsiteX2" fmla="*/ 161026 w 212785"/>
                <a:gd name="connsiteY2" fmla="*/ 304800 h 477328"/>
                <a:gd name="connsiteX3" fmla="*/ 212785 w 212785"/>
                <a:gd name="connsiteY3" fmla="*/ 146649 h 477328"/>
                <a:gd name="connsiteX4" fmla="*/ 140898 w 212785"/>
                <a:gd name="connsiteY4" fmla="*/ 34505 h 477328"/>
                <a:gd name="connsiteX5" fmla="*/ 2875 w 212785"/>
                <a:gd name="connsiteY5" fmla="*/ 23004 h 477328"/>
                <a:gd name="connsiteX0" fmla="*/ 2875 w 212785"/>
                <a:gd name="connsiteY0" fmla="*/ 23004 h 477328"/>
                <a:gd name="connsiteX1" fmla="*/ 0 w 212785"/>
                <a:gd name="connsiteY1" fmla="*/ 477328 h 477328"/>
                <a:gd name="connsiteX2" fmla="*/ 161026 w 212785"/>
                <a:gd name="connsiteY2" fmla="*/ 304800 h 477328"/>
                <a:gd name="connsiteX3" fmla="*/ 212785 w 212785"/>
                <a:gd name="connsiteY3" fmla="*/ 146649 h 477328"/>
                <a:gd name="connsiteX4" fmla="*/ 140898 w 212785"/>
                <a:gd name="connsiteY4" fmla="*/ 34505 h 477328"/>
                <a:gd name="connsiteX5" fmla="*/ 2875 w 212785"/>
                <a:gd name="connsiteY5" fmla="*/ 23004 h 477328"/>
                <a:gd name="connsiteX0" fmla="*/ 2875 w 212785"/>
                <a:gd name="connsiteY0" fmla="*/ 23004 h 477328"/>
                <a:gd name="connsiteX1" fmla="*/ 0 w 212785"/>
                <a:gd name="connsiteY1" fmla="*/ 477328 h 477328"/>
                <a:gd name="connsiteX2" fmla="*/ 161026 w 212785"/>
                <a:gd name="connsiteY2" fmla="*/ 304800 h 477328"/>
                <a:gd name="connsiteX3" fmla="*/ 212785 w 212785"/>
                <a:gd name="connsiteY3" fmla="*/ 146649 h 477328"/>
                <a:gd name="connsiteX4" fmla="*/ 140898 w 212785"/>
                <a:gd name="connsiteY4" fmla="*/ 34505 h 477328"/>
                <a:gd name="connsiteX5" fmla="*/ 2875 w 212785"/>
                <a:gd name="connsiteY5" fmla="*/ 23004 h 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785" h="477328">
                  <a:moveTo>
                    <a:pt x="2875" y="23004"/>
                  </a:moveTo>
                  <a:cubicBezTo>
                    <a:pt x="1917" y="174445"/>
                    <a:pt x="958" y="325887"/>
                    <a:pt x="0" y="477328"/>
                  </a:cubicBezTo>
                  <a:cubicBezTo>
                    <a:pt x="62301" y="477329"/>
                    <a:pt x="90099" y="416943"/>
                    <a:pt x="161026" y="304800"/>
                  </a:cubicBezTo>
                  <a:cubicBezTo>
                    <a:pt x="201283" y="240581"/>
                    <a:pt x="195532" y="199366"/>
                    <a:pt x="212785" y="146649"/>
                  </a:cubicBezTo>
                  <a:cubicBezTo>
                    <a:pt x="188823" y="109268"/>
                    <a:pt x="184988" y="69010"/>
                    <a:pt x="140898" y="34505"/>
                  </a:cubicBezTo>
                  <a:cubicBezTo>
                    <a:pt x="94890" y="19169"/>
                    <a:pt x="74762" y="-27796"/>
                    <a:pt x="2875" y="23004"/>
                  </a:cubicBezTo>
                  <a:close/>
                </a:path>
              </a:pathLst>
            </a:custGeom>
            <a:solidFill>
              <a:srgbClr val="8F67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71" name="Freeform: Shape 163">
              <a:extLst>
                <a:ext uri="{FF2B5EF4-FFF2-40B4-BE49-F238E27FC236}">
                  <a16:creationId xmlns:a16="http://schemas.microsoft.com/office/drawing/2014/main" id="{D05C32CE-1EF2-4B71-A99F-55CF46C5678A}"/>
                </a:ext>
              </a:extLst>
            </p:cNvPr>
            <p:cNvSpPr/>
            <p:nvPr/>
          </p:nvSpPr>
          <p:spPr>
            <a:xfrm>
              <a:off x="1877006" y="3968461"/>
              <a:ext cx="1244244" cy="3372129"/>
            </a:xfrm>
            <a:custGeom>
              <a:avLst/>
              <a:gdLst>
                <a:gd name="connsiteX0" fmla="*/ 340743 w 902145"/>
                <a:gd name="connsiteY0" fmla="*/ 84 h 2444977"/>
                <a:gd name="connsiteX1" fmla="*/ 379562 w 902145"/>
                <a:gd name="connsiteY1" fmla="*/ 8710 h 2444977"/>
                <a:gd name="connsiteX2" fmla="*/ 396815 w 902145"/>
                <a:gd name="connsiteY2" fmla="*/ 25963 h 2444977"/>
                <a:gd name="connsiteX3" fmla="*/ 401128 w 902145"/>
                <a:gd name="connsiteY3" fmla="*/ 38903 h 2444977"/>
                <a:gd name="connsiteX4" fmla="*/ 409754 w 902145"/>
                <a:gd name="connsiteY4" fmla="*/ 77722 h 2444977"/>
                <a:gd name="connsiteX5" fmla="*/ 427007 w 902145"/>
                <a:gd name="connsiteY5" fmla="*/ 202805 h 2444977"/>
                <a:gd name="connsiteX6" fmla="*/ 444260 w 902145"/>
                <a:gd name="connsiteY6" fmla="*/ 289069 h 2444977"/>
                <a:gd name="connsiteX7" fmla="*/ 457200 w 902145"/>
                <a:gd name="connsiteY7" fmla="*/ 435718 h 2444977"/>
                <a:gd name="connsiteX8" fmla="*/ 496018 w 902145"/>
                <a:gd name="connsiteY8" fmla="*/ 383959 h 2444977"/>
                <a:gd name="connsiteX9" fmla="*/ 496018 w 902145"/>
                <a:gd name="connsiteY9" fmla="*/ 263190 h 2444977"/>
                <a:gd name="connsiteX10" fmla="*/ 496018 w 902145"/>
                <a:gd name="connsiteY10" fmla="*/ 138107 h 2444977"/>
                <a:gd name="connsiteX11" fmla="*/ 496018 w 902145"/>
                <a:gd name="connsiteY11" fmla="*/ 112227 h 2444977"/>
                <a:gd name="connsiteX12" fmla="*/ 517584 w 902145"/>
                <a:gd name="connsiteY12" fmla="*/ 82035 h 2444977"/>
                <a:gd name="connsiteX13" fmla="*/ 560717 w 902145"/>
                <a:gd name="connsiteY13" fmla="*/ 82035 h 2444977"/>
                <a:gd name="connsiteX14" fmla="*/ 577969 w 902145"/>
                <a:gd name="connsiteY14" fmla="*/ 99288 h 2444977"/>
                <a:gd name="connsiteX15" fmla="*/ 586596 w 902145"/>
                <a:gd name="connsiteY15" fmla="*/ 125167 h 2444977"/>
                <a:gd name="connsiteX16" fmla="*/ 590909 w 902145"/>
                <a:gd name="connsiteY16" fmla="*/ 151046 h 2444977"/>
                <a:gd name="connsiteX17" fmla="*/ 599535 w 902145"/>
                <a:gd name="connsiteY17" fmla="*/ 250250 h 2444977"/>
                <a:gd name="connsiteX18" fmla="*/ 603849 w 902145"/>
                <a:gd name="connsiteY18" fmla="*/ 345141 h 2444977"/>
                <a:gd name="connsiteX19" fmla="*/ 595222 w 902145"/>
                <a:gd name="connsiteY19" fmla="*/ 478850 h 2444977"/>
                <a:gd name="connsiteX20" fmla="*/ 608162 w 902145"/>
                <a:gd name="connsiteY20" fmla="*/ 608246 h 2444977"/>
                <a:gd name="connsiteX21" fmla="*/ 629728 w 902145"/>
                <a:gd name="connsiteY21" fmla="*/ 698824 h 2444977"/>
                <a:gd name="connsiteX22" fmla="*/ 681486 w 902145"/>
                <a:gd name="connsiteY22" fmla="*/ 707450 h 2444977"/>
                <a:gd name="connsiteX23" fmla="*/ 703052 w 902145"/>
                <a:gd name="connsiteY23" fmla="*/ 664318 h 2444977"/>
                <a:gd name="connsiteX24" fmla="*/ 772064 w 902145"/>
                <a:gd name="connsiteY24" fmla="*/ 552174 h 2444977"/>
                <a:gd name="connsiteX25" fmla="*/ 858328 w 902145"/>
                <a:gd name="connsiteY25" fmla="*/ 491790 h 2444977"/>
                <a:gd name="connsiteX26" fmla="*/ 897147 w 902145"/>
                <a:gd name="connsiteY26" fmla="*/ 509042 h 2444977"/>
                <a:gd name="connsiteX27" fmla="*/ 901460 w 902145"/>
                <a:gd name="connsiteY27" fmla="*/ 552174 h 2444977"/>
                <a:gd name="connsiteX28" fmla="*/ 888520 w 902145"/>
                <a:gd name="connsiteY28" fmla="*/ 556488 h 2444977"/>
                <a:gd name="connsiteX29" fmla="*/ 875581 w 902145"/>
                <a:gd name="connsiteY29" fmla="*/ 569427 h 2444977"/>
                <a:gd name="connsiteX30" fmla="*/ 849701 w 902145"/>
                <a:gd name="connsiteY30" fmla="*/ 625499 h 2444977"/>
                <a:gd name="connsiteX31" fmla="*/ 756967 w 902145"/>
                <a:gd name="connsiteY31" fmla="*/ 802341 h 2444977"/>
                <a:gd name="connsiteX32" fmla="*/ 694426 w 902145"/>
                <a:gd name="connsiteY32" fmla="*/ 923110 h 2444977"/>
                <a:gd name="connsiteX33" fmla="*/ 634041 w 902145"/>
                <a:gd name="connsiteY33" fmla="*/ 1039567 h 2444977"/>
                <a:gd name="connsiteX34" fmla="*/ 580126 w 902145"/>
                <a:gd name="connsiteY34" fmla="*/ 1106421 h 2444977"/>
                <a:gd name="connsiteX35" fmla="*/ 569343 w 902145"/>
                <a:gd name="connsiteY35" fmla="*/ 1233661 h 2444977"/>
                <a:gd name="connsiteX36" fmla="*/ 543464 w 902145"/>
                <a:gd name="connsiteY36" fmla="*/ 1488141 h 2444977"/>
                <a:gd name="connsiteX37" fmla="*/ 552090 w 902145"/>
                <a:gd name="connsiteY37" fmla="*/ 1660669 h 2444977"/>
                <a:gd name="connsiteX38" fmla="*/ 582283 w 902145"/>
                <a:gd name="connsiteY38" fmla="*/ 1837510 h 2444977"/>
                <a:gd name="connsiteX39" fmla="*/ 556403 w 902145"/>
                <a:gd name="connsiteY39" fmla="*/ 2342156 h 2444977"/>
                <a:gd name="connsiteX40" fmla="*/ 547777 w 902145"/>
                <a:gd name="connsiteY40" fmla="*/ 2432733 h 2444977"/>
                <a:gd name="connsiteX41" fmla="*/ 549852 w 902145"/>
                <a:gd name="connsiteY41" fmla="*/ 2444977 h 2444977"/>
                <a:gd name="connsiteX42" fmla="*/ 523046 w 902145"/>
                <a:gd name="connsiteY42" fmla="*/ 2432064 h 2444977"/>
                <a:gd name="connsiteX43" fmla="*/ 300347 w 902145"/>
                <a:gd name="connsiteY43" fmla="*/ 2296771 h 2444977"/>
                <a:gd name="connsiteX44" fmla="*/ 105840 w 902145"/>
                <a:gd name="connsiteY44" fmla="*/ 2151322 h 2444977"/>
                <a:gd name="connsiteX45" fmla="*/ 112143 w 902145"/>
                <a:gd name="connsiteY45" fmla="*/ 1867703 h 2444977"/>
                <a:gd name="connsiteX46" fmla="*/ 241539 w 902145"/>
                <a:gd name="connsiteY46" fmla="*/ 1147397 h 2444977"/>
                <a:gd name="connsiteX47" fmla="*/ 187623 w 902145"/>
                <a:gd name="connsiteY47" fmla="*/ 987808 h 2444977"/>
                <a:gd name="connsiteX48" fmla="*/ 135866 w 902145"/>
                <a:gd name="connsiteY48" fmla="*/ 748425 h 2444977"/>
                <a:gd name="connsiteX49" fmla="*/ 133709 w 902145"/>
                <a:gd name="connsiteY49" fmla="*/ 608246 h 2444977"/>
                <a:gd name="connsiteX50" fmla="*/ 47445 w 902145"/>
                <a:gd name="connsiteY50" fmla="*/ 435718 h 2444977"/>
                <a:gd name="connsiteX51" fmla="*/ 0 w 902145"/>
                <a:gd name="connsiteY51" fmla="*/ 306322 h 2444977"/>
                <a:gd name="connsiteX52" fmla="*/ 12939 w 902145"/>
                <a:gd name="connsiteY52" fmla="*/ 254563 h 2444977"/>
                <a:gd name="connsiteX53" fmla="*/ 25879 w 902145"/>
                <a:gd name="connsiteY53" fmla="*/ 250250 h 2444977"/>
                <a:gd name="connsiteX54" fmla="*/ 64698 w 902145"/>
                <a:gd name="connsiteY54" fmla="*/ 263190 h 2444977"/>
                <a:gd name="connsiteX55" fmla="*/ 64698 w 902145"/>
                <a:gd name="connsiteY55" fmla="*/ 271816 h 2444977"/>
                <a:gd name="connsiteX56" fmla="*/ 120769 w 902145"/>
                <a:gd name="connsiteY56" fmla="*/ 392586 h 2444977"/>
                <a:gd name="connsiteX57" fmla="*/ 176841 w 902145"/>
                <a:gd name="connsiteY57" fmla="*/ 509042 h 2444977"/>
                <a:gd name="connsiteX58" fmla="*/ 181154 w 902145"/>
                <a:gd name="connsiteY58" fmla="*/ 530608 h 2444977"/>
                <a:gd name="connsiteX59" fmla="*/ 224286 w 902145"/>
                <a:gd name="connsiteY59" fmla="*/ 526295 h 2444977"/>
                <a:gd name="connsiteX60" fmla="*/ 224286 w 902145"/>
                <a:gd name="connsiteY60" fmla="*/ 513356 h 2444977"/>
                <a:gd name="connsiteX61" fmla="*/ 194094 w 902145"/>
                <a:gd name="connsiteY61" fmla="*/ 336514 h 2444977"/>
                <a:gd name="connsiteX62" fmla="*/ 176841 w 902145"/>
                <a:gd name="connsiteY62" fmla="*/ 198491 h 2444977"/>
                <a:gd name="connsiteX63" fmla="*/ 155275 w 902145"/>
                <a:gd name="connsiteY63" fmla="*/ 103601 h 2444977"/>
                <a:gd name="connsiteX64" fmla="*/ 168215 w 902145"/>
                <a:gd name="connsiteY64" fmla="*/ 47529 h 2444977"/>
                <a:gd name="connsiteX65" fmla="*/ 181154 w 902145"/>
                <a:gd name="connsiteY65" fmla="*/ 43216 h 2444977"/>
                <a:gd name="connsiteX66" fmla="*/ 228600 w 902145"/>
                <a:gd name="connsiteY66" fmla="*/ 56156 h 2444977"/>
                <a:gd name="connsiteX67" fmla="*/ 237226 w 902145"/>
                <a:gd name="connsiteY67" fmla="*/ 69095 h 2444977"/>
                <a:gd name="connsiteX68" fmla="*/ 245852 w 902145"/>
                <a:gd name="connsiteY68" fmla="*/ 99288 h 2444977"/>
                <a:gd name="connsiteX69" fmla="*/ 245852 w 902145"/>
                <a:gd name="connsiteY69" fmla="*/ 107914 h 2444977"/>
                <a:gd name="connsiteX70" fmla="*/ 276045 w 902145"/>
                <a:gd name="connsiteY70" fmla="*/ 250250 h 2444977"/>
                <a:gd name="connsiteX71" fmla="*/ 297611 w 902145"/>
                <a:gd name="connsiteY71" fmla="*/ 392586 h 2444977"/>
                <a:gd name="connsiteX72" fmla="*/ 340743 w 902145"/>
                <a:gd name="connsiteY72" fmla="*/ 474537 h 2444977"/>
                <a:gd name="connsiteX73" fmla="*/ 357996 w 902145"/>
                <a:gd name="connsiteY73" fmla="*/ 465910 h 2444977"/>
                <a:gd name="connsiteX74" fmla="*/ 353683 w 902145"/>
                <a:gd name="connsiteY74" fmla="*/ 414152 h 2444977"/>
                <a:gd name="connsiteX75" fmla="*/ 340743 w 902145"/>
                <a:gd name="connsiteY75" fmla="*/ 289069 h 2444977"/>
                <a:gd name="connsiteX76" fmla="*/ 336430 w 902145"/>
                <a:gd name="connsiteY76" fmla="*/ 172612 h 2444977"/>
                <a:gd name="connsiteX77" fmla="*/ 327803 w 902145"/>
                <a:gd name="connsiteY77" fmla="*/ 77722 h 2444977"/>
                <a:gd name="connsiteX78" fmla="*/ 314864 w 902145"/>
                <a:gd name="connsiteY78" fmla="*/ 43216 h 2444977"/>
                <a:gd name="connsiteX79" fmla="*/ 327803 w 902145"/>
                <a:gd name="connsiteY79" fmla="*/ 4397 h 2444977"/>
                <a:gd name="connsiteX80" fmla="*/ 340743 w 902145"/>
                <a:gd name="connsiteY80" fmla="*/ 84 h 244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902145" h="2444977">
                  <a:moveTo>
                    <a:pt x="340743" y="84"/>
                  </a:moveTo>
                  <a:cubicBezTo>
                    <a:pt x="353953" y="1185"/>
                    <a:pt x="366622" y="5835"/>
                    <a:pt x="379562" y="8710"/>
                  </a:cubicBezTo>
                  <a:cubicBezTo>
                    <a:pt x="385313" y="14461"/>
                    <a:pt x="394243" y="18247"/>
                    <a:pt x="396815" y="25963"/>
                  </a:cubicBezTo>
                  <a:lnTo>
                    <a:pt x="401128" y="38903"/>
                  </a:lnTo>
                  <a:lnTo>
                    <a:pt x="409754" y="77722"/>
                  </a:lnTo>
                  <a:lnTo>
                    <a:pt x="427007" y="202805"/>
                  </a:lnTo>
                  <a:lnTo>
                    <a:pt x="444260" y="289069"/>
                  </a:lnTo>
                  <a:lnTo>
                    <a:pt x="457200" y="435718"/>
                  </a:lnTo>
                  <a:cubicBezTo>
                    <a:pt x="493862" y="461597"/>
                    <a:pt x="483079" y="401212"/>
                    <a:pt x="496018" y="383959"/>
                  </a:cubicBezTo>
                  <a:lnTo>
                    <a:pt x="496018" y="263190"/>
                  </a:lnTo>
                  <a:lnTo>
                    <a:pt x="496018" y="138107"/>
                  </a:lnTo>
                  <a:lnTo>
                    <a:pt x="496018" y="112227"/>
                  </a:lnTo>
                  <a:cubicBezTo>
                    <a:pt x="503207" y="102163"/>
                    <a:pt x="508839" y="90780"/>
                    <a:pt x="517584" y="82035"/>
                  </a:cubicBezTo>
                  <a:cubicBezTo>
                    <a:pt x="526994" y="72625"/>
                    <a:pt x="555483" y="81287"/>
                    <a:pt x="560717" y="82035"/>
                  </a:cubicBezTo>
                  <a:cubicBezTo>
                    <a:pt x="566468" y="87786"/>
                    <a:pt x="573785" y="92314"/>
                    <a:pt x="577969" y="99288"/>
                  </a:cubicBezTo>
                  <a:cubicBezTo>
                    <a:pt x="582647" y="107085"/>
                    <a:pt x="583720" y="116541"/>
                    <a:pt x="586596" y="125167"/>
                  </a:cubicBezTo>
                  <a:cubicBezTo>
                    <a:pt x="592273" y="142197"/>
                    <a:pt x="590909" y="133562"/>
                    <a:pt x="590909" y="151046"/>
                  </a:cubicBezTo>
                  <a:lnTo>
                    <a:pt x="599535" y="250250"/>
                  </a:lnTo>
                  <a:lnTo>
                    <a:pt x="603849" y="345141"/>
                  </a:lnTo>
                  <a:lnTo>
                    <a:pt x="595222" y="478850"/>
                  </a:lnTo>
                  <a:lnTo>
                    <a:pt x="608162" y="608246"/>
                  </a:lnTo>
                  <a:lnTo>
                    <a:pt x="629728" y="698824"/>
                  </a:lnTo>
                  <a:cubicBezTo>
                    <a:pt x="672757" y="708386"/>
                    <a:pt x="655292" y="707450"/>
                    <a:pt x="681486" y="707450"/>
                  </a:cubicBezTo>
                  <a:lnTo>
                    <a:pt x="703052" y="664318"/>
                  </a:lnTo>
                  <a:lnTo>
                    <a:pt x="772064" y="552174"/>
                  </a:lnTo>
                  <a:lnTo>
                    <a:pt x="858328" y="491790"/>
                  </a:lnTo>
                  <a:lnTo>
                    <a:pt x="897147" y="509042"/>
                  </a:lnTo>
                  <a:cubicBezTo>
                    <a:pt x="898585" y="523419"/>
                    <a:pt x="904045" y="537958"/>
                    <a:pt x="901460" y="552174"/>
                  </a:cubicBezTo>
                  <a:cubicBezTo>
                    <a:pt x="900647" y="556647"/>
                    <a:pt x="888520" y="556488"/>
                    <a:pt x="888520" y="556488"/>
                  </a:cubicBezTo>
                  <a:lnTo>
                    <a:pt x="875581" y="569427"/>
                  </a:lnTo>
                  <a:lnTo>
                    <a:pt x="849701" y="625499"/>
                  </a:lnTo>
                  <a:lnTo>
                    <a:pt x="756967" y="802341"/>
                  </a:lnTo>
                  <a:lnTo>
                    <a:pt x="694426" y="923110"/>
                  </a:lnTo>
                  <a:lnTo>
                    <a:pt x="634041" y="1039567"/>
                  </a:lnTo>
                  <a:lnTo>
                    <a:pt x="580126" y="1106421"/>
                  </a:lnTo>
                  <a:lnTo>
                    <a:pt x="569343" y="1233661"/>
                  </a:lnTo>
                  <a:lnTo>
                    <a:pt x="543464" y="1488141"/>
                  </a:lnTo>
                  <a:lnTo>
                    <a:pt x="552090" y="1660669"/>
                  </a:lnTo>
                  <a:lnTo>
                    <a:pt x="582283" y="1837510"/>
                  </a:lnTo>
                  <a:lnTo>
                    <a:pt x="556403" y="2342156"/>
                  </a:lnTo>
                  <a:lnTo>
                    <a:pt x="547777" y="2432733"/>
                  </a:lnTo>
                  <a:lnTo>
                    <a:pt x="549852" y="2444977"/>
                  </a:lnTo>
                  <a:lnTo>
                    <a:pt x="523046" y="2432064"/>
                  </a:lnTo>
                  <a:cubicBezTo>
                    <a:pt x="446503" y="2390483"/>
                    <a:pt x="372194" y="2345310"/>
                    <a:pt x="300347" y="2296771"/>
                  </a:cubicBezTo>
                  <a:lnTo>
                    <a:pt x="105840" y="2151322"/>
                  </a:lnTo>
                  <a:lnTo>
                    <a:pt x="112143" y="1867703"/>
                  </a:lnTo>
                  <a:lnTo>
                    <a:pt x="241539" y="1147397"/>
                  </a:lnTo>
                  <a:lnTo>
                    <a:pt x="187623" y="987808"/>
                  </a:lnTo>
                  <a:cubicBezTo>
                    <a:pt x="166776" y="912327"/>
                    <a:pt x="143055" y="807372"/>
                    <a:pt x="135866" y="748425"/>
                  </a:cubicBezTo>
                  <a:cubicBezTo>
                    <a:pt x="128677" y="689478"/>
                    <a:pt x="127958" y="637001"/>
                    <a:pt x="133709" y="608246"/>
                  </a:cubicBezTo>
                  <a:lnTo>
                    <a:pt x="47445" y="435718"/>
                  </a:lnTo>
                  <a:lnTo>
                    <a:pt x="0" y="306322"/>
                  </a:lnTo>
                  <a:cubicBezTo>
                    <a:pt x="1868" y="287640"/>
                    <a:pt x="-5101" y="265388"/>
                    <a:pt x="12939" y="254563"/>
                  </a:cubicBezTo>
                  <a:cubicBezTo>
                    <a:pt x="16838" y="252224"/>
                    <a:pt x="21566" y="251688"/>
                    <a:pt x="25879" y="250250"/>
                  </a:cubicBezTo>
                  <a:cubicBezTo>
                    <a:pt x="38810" y="252097"/>
                    <a:pt x="57398" y="248591"/>
                    <a:pt x="64698" y="263190"/>
                  </a:cubicBezTo>
                  <a:cubicBezTo>
                    <a:pt x="65984" y="265762"/>
                    <a:pt x="64698" y="268941"/>
                    <a:pt x="64698" y="271816"/>
                  </a:cubicBezTo>
                  <a:lnTo>
                    <a:pt x="120769" y="392586"/>
                  </a:lnTo>
                  <a:lnTo>
                    <a:pt x="176841" y="509042"/>
                  </a:lnTo>
                  <a:lnTo>
                    <a:pt x="181154" y="530608"/>
                  </a:lnTo>
                  <a:cubicBezTo>
                    <a:pt x="212458" y="537565"/>
                    <a:pt x="219882" y="552721"/>
                    <a:pt x="224286" y="526295"/>
                  </a:cubicBezTo>
                  <a:cubicBezTo>
                    <a:pt x="224995" y="522041"/>
                    <a:pt x="224286" y="517669"/>
                    <a:pt x="224286" y="513356"/>
                  </a:cubicBezTo>
                  <a:lnTo>
                    <a:pt x="194094" y="336514"/>
                  </a:lnTo>
                  <a:lnTo>
                    <a:pt x="176841" y="198491"/>
                  </a:lnTo>
                  <a:lnTo>
                    <a:pt x="155275" y="103601"/>
                  </a:lnTo>
                  <a:cubicBezTo>
                    <a:pt x="156575" y="90600"/>
                    <a:pt x="152839" y="59830"/>
                    <a:pt x="168215" y="47529"/>
                  </a:cubicBezTo>
                  <a:cubicBezTo>
                    <a:pt x="171765" y="44689"/>
                    <a:pt x="176841" y="44654"/>
                    <a:pt x="181154" y="43216"/>
                  </a:cubicBezTo>
                  <a:cubicBezTo>
                    <a:pt x="211484" y="46586"/>
                    <a:pt x="214681" y="38758"/>
                    <a:pt x="228600" y="56156"/>
                  </a:cubicBezTo>
                  <a:cubicBezTo>
                    <a:pt x="231838" y="60204"/>
                    <a:pt x="234351" y="64782"/>
                    <a:pt x="237226" y="69095"/>
                  </a:cubicBezTo>
                  <a:cubicBezTo>
                    <a:pt x="240644" y="79351"/>
                    <a:pt x="244047" y="88456"/>
                    <a:pt x="245852" y="99288"/>
                  </a:cubicBezTo>
                  <a:cubicBezTo>
                    <a:pt x="246325" y="102124"/>
                    <a:pt x="245852" y="105039"/>
                    <a:pt x="245852" y="107914"/>
                  </a:cubicBezTo>
                  <a:lnTo>
                    <a:pt x="276045" y="250250"/>
                  </a:lnTo>
                  <a:lnTo>
                    <a:pt x="297611" y="392586"/>
                  </a:lnTo>
                  <a:lnTo>
                    <a:pt x="340743" y="474537"/>
                  </a:lnTo>
                  <a:lnTo>
                    <a:pt x="357996" y="465910"/>
                  </a:lnTo>
                  <a:lnTo>
                    <a:pt x="353683" y="414152"/>
                  </a:lnTo>
                  <a:lnTo>
                    <a:pt x="340743" y="289069"/>
                  </a:lnTo>
                  <a:lnTo>
                    <a:pt x="336430" y="172612"/>
                  </a:lnTo>
                  <a:lnTo>
                    <a:pt x="327803" y="77722"/>
                  </a:lnTo>
                  <a:lnTo>
                    <a:pt x="314864" y="43216"/>
                  </a:lnTo>
                  <a:cubicBezTo>
                    <a:pt x="319177" y="30276"/>
                    <a:pt x="320786" y="16093"/>
                    <a:pt x="327803" y="4397"/>
                  </a:cubicBezTo>
                  <a:cubicBezTo>
                    <a:pt x="330142" y="498"/>
                    <a:pt x="336212" y="-294"/>
                    <a:pt x="340743" y="84"/>
                  </a:cubicBezTo>
                  <a:close/>
                </a:path>
              </a:pathLst>
            </a:custGeom>
            <a:solidFill>
              <a:srgbClr val="B48F7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dirty="0"/>
            </a:p>
          </p:txBody>
        </p:sp>
        <p:sp>
          <p:nvSpPr>
            <p:cNvPr id="72" name="Freeform: Shape 129">
              <a:extLst>
                <a:ext uri="{FF2B5EF4-FFF2-40B4-BE49-F238E27FC236}">
                  <a16:creationId xmlns:a16="http://schemas.microsoft.com/office/drawing/2014/main" id="{0F27ED2F-7E52-4F2A-86B5-F4FDED2A1E15}"/>
                </a:ext>
              </a:extLst>
            </p:cNvPr>
            <p:cNvSpPr/>
            <p:nvPr/>
          </p:nvSpPr>
          <p:spPr>
            <a:xfrm>
              <a:off x="2210126" y="5486376"/>
              <a:ext cx="483834" cy="197995"/>
            </a:xfrm>
            <a:custGeom>
              <a:avLst/>
              <a:gdLst>
                <a:gd name="connsiteX0" fmla="*/ 362309 w 362309"/>
                <a:gd name="connsiteY0" fmla="*/ 0 h 129396"/>
                <a:gd name="connsiteX1" fmla="*/ 14377 w 362309"/>
                <a:gd name="connsiteY1" fmla="*/ 34505 h 129396"/>
                <a:gd name="connsiteX2" fmla="*/ 0 w 362309"/>
                <a:gd name="connsiteY2" fmla="*/ 129396 h 129396"/>
                <a:gd name="connsiteX3" fmla="*/ 347932 w 362309"/>
                <a:gd name="connsiteY3" fmla="*/ 103517 h 129396"/>
                <a:gd name="connsiteX4" fmla="*/ 362309 w 362309"/>
                <a:gd name="connsiteY4" fmla="*/ 0 h 129396"/>
                <a:gd name="connsiteX0" fmla="*/ 362309 w 362309"/>
                <a:gd name="connsiteY0" fmla="*/ 0 h 129396"/>
                <a:gd name="connsiteX1" fmla="*/ 14377 w 362309"/>
                <a:gd name="connsiteY1" fmla="*/ 34505 h 129396"/>
                <a:gd name="connsiteX2" fmla="*/ 0 w 362309"/>
                <a:gd name="connsiteY2" fmla="*/ 129396 h 129396"/>
                <a:gd name="connsiteX3" fmla="*/ 347932 w 362309"/>
                <a:gd name="connsiteY3" fmla="*/ 103517 h 129396"/>
                <a:gd name="connsiteX4" fmla="*/ 362309 w 362309"/>
                <a:gd name="connsiteY4" fmla="*/ 0 h 129396"/>
                <a:gd name="connsiteX0" fmla="*/ 362309 w 362309"/>
                <a:gd name="connsiteY0" fmla="*/ 0 h 129396"/>
                <a:gd name="connsiteX1" fmla="*/ 14377 w 362309"/>
                <a:gd name="connsiteY1" fmla="*/ 34505 h 129396"/>
                <a:gd name="connsiteX2" fmla="*/ 0 w 362309"/>
                <a:gd name="connsiteY2" fmla="*/ 129396 h 129396"/>
                <a:gd name="connsiteX3" fmla="*/ 347932 w 362309"/>
                <a:gd name="connsiteY3" fmla="*/ 103517 h 129396"/>
                <a:gd name="connsiteX4" fmla="*/ 362309 w 362309"/>
                <a:gd name="connsiteY4" fmla="*/ 0 h 129396"/>
                <a:gd name="connsiteX0" fmla="*/ 362309 w 362309"/>
                <a:gd name="connsiteY0" fmla="*/ 0 h 129396"/>
                <a:gd name="connsiteX1" fmla="*/ 14377 w 362309"/>
                <a:gd name="connsiteY1" fmla="*/ 34505 h 129396"/>
                <a:gd name="connsiteX2" fmla="*/ 0 w 362309"/>
                <a:gd name="connsiteY2" fmla="*/ 129396 h 129396"/>
                <a:gd name="connsiteX3" fmla="*/ 347932 w 362309"/>
                <a:gd name="connsiteY3" fmla="*/ 92015 h 129396"/>
                <a:gd name="connsiteX4" fmla="*/ 362309 w 362309"/>
                <a:gd name="connsiteY4" fmla="*/ 0 h 129396"/>
                <a:gd name="connsiteX0" fmla="*/ 356558 w 356558"/>
                <a:gd name="connsiteY0" fmla="*/ 0 h 112143"/>
                <a:gd name="connsiteX1" fmla="*/ 8626 w 356558"/>
                <a:gd name="connsiteY1" fmla="*/ 34505 h 112143"/>
                <a:gd name="connsiteX2" fmla="*/ 0 w 356558"/>
                <a:gd name="connsiteY2" fmla="*/ 112143 h 112143"/>
                <a:gd name="connsiteX3" fmla="*/ 342181 w 356558"/>
                <a:gd name="connsiteY3" fmla="*/ 92015 h 112143"/>
                <a:gd name="connsiteX4" fmla="*/ 356558 w 356558"/>
                <a:gd name="connsiteY4" fmla="*/ 0 h 112143"/>
                <a:gd name="connsiteX0" fmla="*/ 350807 w 350807"/>
                <a:gd name="connsiteY0" fmla="*/ 0 h 92015"/>
                <a:gd name="connsiteX1" fmla="*/ 2875 w 350807"/>
                <a:gd name="connsiteY1" fmla="*/ 34505 h 92015"/>
                <a:gd name="connsiteX2" fmla="*/ 0 w 350807"/>
                <a:gd name="connsiteY2" fmla="*/ 92015 h 92015"/>
                <a:gd name="connsiteX3" fmla="*/ 336430 w 350807"/>
                <a:gd name="connsiteY3" fmla="*/ 92015 h 92015"/>
                <a:gd name="connsiteX4" fmla="*/ 350807 w 350807"/>
                <a:gd name="connsiteY4" fmla="*/ 0 h 92015"/>
                <a:gd name="connsiteX0" fmla="*/ 350807 w 350807"/>
                <a:gd name="connsiteY0" fmla="*/ 0 h 92015"/>
                <a:gd name="connsiteX1" fmla="*/ 2875 w 350807"/>
                <a:gd name="connsiteY1" fmla="*/ 34505 h 92015"/>
                <a:gd name="connsiteX2" fmla="*/ 0 w 350807"/>
                <a:gd name="connsiteY2" fmla="*/ 92015 h 92015"/>
                <a:gd name="connsiteX3" fmla="*/ 336430 w 350807"/>
                <a:gd name="connsiteY3" fmla="*/ 71886 h 92015"/>
                <a:gd name="connsiteX4" fmla="*/ 350807 w 350807"/>
                <a:gd name="connsiteY4" fmla="*/ 0 h 92015"/>
                <a:gd name="connsiteX0" fmla="*/ 350807 w 350807"/>
                <a:gd name="connsiteY0" fmla="*/ 0 h 99842"/>
                <a:gd name="connsiteX1" fmla="*/ 2875 w 350807"/>
                <a:gd name="connsiteY1" fmla="*/ 34505 h 99842"/>
                <a:gd name="connsiteX2" fmla="*/ 0 w 350807"/>
                <a:gd name="connsiteY2" fmla="*/ 92015 h 99842"/>
                <a:gd name="connsiteX3" fmla="*/ 336430 w 350807"/>
                <a:gd name="connsiteY3" fmla="*/ 71886 h 99842"/>
                <a:gd name="connsiteX4" fmla="*/ 350807 w 350807"/>
                <a:gd name="connsiteY4" fmla="*/ 0 h 99842"/>
                <a:gd name="connsiteX0" fmla="*/ 350807 w 350807"/>
                <a:gd name="connsiteY0" fmla="*/ 0 h 118402"/>
                <a:gd name="connsiteX1" fmla="*/ 2875 w 350807"/>
                <a:gd name="connsiteY1" fmla="*/ 34505 h 118402"/>
                <a:gd name="connsiteX2" fmla="*/ 0 w 350807"/>
                <a:gd name="connsiteY2" fmla="*/ 92015 h 118402"/>
                <a:gd name="connsiteX3" fmla="*/ 336430 w 350807"/>
                <a:gd name="connsiteY3" fmla="*/ 71886 h 118402"/>
                <a:gd name="connsiteX4" fmla="*/ 350807 w 350807"/>
                <a:gd name="connsiteY4" fmla="*/ 0 h 118402"/>
                <a:gd name="connsiteX0" fmla="*/ 350807 w 350807"/>
                <a:gd name="connsiteY0" fmla="*/ 0 h 143556"/>
                <a:gd name="connsiteX1" fmla="*/ 2875 w 350807"/>
                <a:gd name="connsiteY1" fmla="*/ 34505 h 143556"/>
                <a:gd name="connsiteX2" fmla="*/ 0 w 350807"/>
                <a:gd name="connsiteY2" fmla="*/ 92015 h 143556"/>
                <a:gd name="connsiteX3" fmla="*/ 325646 w 350807"/>
                <a:gd name="connsiteY3" fmla="*/ 117175 h 143556"/>
                <a:gd name="connsiteX4" fmla="*/ 350807 w 350807"/>
                <a:gd name="connsiteY4" fmla="*/ 0 h 143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807" h="143556">
                  <a:moveTo>
                    <a:pt x="350807" y="0"/>
                  </a:moveTo>
                  <a:cubicBezTo>
                    <a:pt x="191697" y="40256"/>
                    <a:pt x="164860" y="48882"/>
                    <a:pt x="2875" y="34505"/>
                  </a:cubicBezTo>
                  <a:lnTo>
                    <a:pt x="0" y="92015"/>
                  </a:lnTo>
                  <a:cubicBezTo>
                    <a:pt x="117894" y="134188"/>
                    <a:pt x="178997" y="169893"/>
                    <a:pt x="325646" y="117175"/>
                  </a:cubicBezTo>
                  <a:cubicBezTo>
                    <a:pt x="326604" y="86503"/>
                    <a:pt x="338347" y="42174"/>
                    <a:pt x="350807" y="0"/>
                  </a:cubicBezTo>
                  <a:close/>
                </a:path>
              </a:pathLst>
            </a:custGeom>
            <a:solidFill>
              <a:srgbClr val="A87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73" name="Freeform: Shape 1">
              <a:extLst>
                <a:ext uri="{FF2B5EF4-FFF2-40B4-BE49-F238E27FC236}">
                  <a16:creationId xmlns:a16="http://schemas.microsoft.com/office/drawing/2014/main" id="{44C7F27E-FE90-4709-A5E1-CD196DA3F52A}"/>
                </a:ext>
              </a:extLst>
            </p:cNvPr>
            <p:cNvSpPr/>
            <p:nvPr/>
          </p:nvSpPr>
          <p:spPr>
            <a:xfrm>
              <a:off x="4454088" y="3137271"/>
              <a:ext cx="372283" cy="134346"/>
            </a:xfrm>
            <a:custGeom>
              <a:avLst/>
              <a:gdLst>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55275 w 293298"/>
                <a:gd name="connsiteY8" fmla="*/ 38819 h 99204"/>
                <a:gd name="connsiteX9" fmla="*/ 168215 w 293298"/>
                <a:gd name="connsiteY9" fmla="*/ 47445 h 99204"/>
                <a:gd name="connsiteX10" fmla="*/ 181154 w 293298"/>
                <a:gd name="connsiteY10" fmla="*/ 73324 h 99204"/>
                <a:gd name="connsiteX11" fmla="*/ 189781 w 293298"/>
                <a:gd name="connsiteY11" fmla="*/ 81951 h 99204"/>
                <a:gd name="connsiteX12" fmla="*/ 202720 w 293298"/>
                <a:gd name="connsiteY12" fmla="*/ 90577 h 99204"/>
                <a:gd name="connsiteX13" fmla="*/ 228600 w 293298"/>
                <a:gd name="connsiteY13" fmla="*/ 99204 h 99204"/>
                <a:gd name="connsiteX14" fmla="*/ 293298 w 293298"/>
                <a:gd name="connsiteY14" fmla="*/ 94890 h 99204"/>
                <a:gd name="connsiteX15" fmla="*/ 267418 w 293298"/>
                <a:gd name="connsiteY15" fmla="*/ 86264 h 99204"/>
                <a:gd name="connsiteX16" fmla="*/ 254479 w 293298"/>
                <a:gd name="connsiteY16" fmla="*/ 81951 h 99204"/>
                <a:gd name="connsiteX17" fmla="*/ 232913 w 293298"/>
                <a:gd name="connsiteY17" fmla="*/ 64698 h 99204"/>
                <a:gd name="connsiteX18" fmla="*/ 207034 w 293298"/>
                <a:gd name="connsiteY18" fmla="*/ 56071 h 99204"/>
                <a:gd name="connsiteX19" fmla="*/ 185467 w 293298"/>
                <a:gd name="connsiteY19" fmla="*/ 38819 h 99204"/>
                <a:gd name="connsiteX20" fmla="*/ 176841 w 293298"/>
                <a:gd name="connsiteY20" fmla="*/ 30192 h 99204"/>
                <a:gd name="connsiteX21" fmla="*/ 163901 w 293298"/>
                <a:gd name="connsiteY21" fmla="*/ 25879 h 99204"/>
                <a:gd name="connsiteX22" fmla="*/ 129396 w 293298"/>
                <a:gd name="connsiteY22" fmla="*/ 4313 h 99204"/>
                <a:gd name="connsiteX23" fmla="*/ 116456 w 293298"/>
                <a:gd name="connsiteY23" fmla="*/ 0 h 99204"/>
                <a:gd name="connsiteX24" fmla="*/ 56071 w 293298"/>
                <a:gd name="connsiteY24" fmla="*/ 4313 h 99204"/>
                <a:gd name="connsiteX25" fmla="*/ 30192 w 293298"/>
                <a:gd name="connsiteY25" fmla="*/ 12939 h 99204"/>
                <a:gd name="connsiteX26" fmla="*/ 0 w 293298"/>
                <a:gd name="connsiteY26"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55275 w 293298"/>
                <a:gd name="connsiteY8" fmla="*/ 38819 h 99204"/>
                <a:gd name="connsiteX9" fmla="*/ 181154 w 293298"/>
                <a:gd name="connsiteY9" fmla="*/ 73324 h 99204"/>
                <a:gd name="connsiteX10" fmla="*/ 189781 w 293298"/>
                <a:gd name="connsiteY10" fmla="*/ 81951 h 99204"/>
                <a:gd name="connsiteX11" fmla="*/ 202720 w 293298"/>
                <a:gd name="connsiteY11" fmla="*/ 90577 h 99204"/>
                <a:gd name="connsiteX12" fmla="*/ 228600 w 293298"/>
                <a:gd name="connsiteY12" fmla="*/ 99204 h 99204"/>
                <a:gd name="connsiteX13" fmla="*/ 293298 w 293298"/>
                <a:gd name="connsiteY13" fmla="*/ 94890 h 99204"/>
                <a:gd name="connsiteX14" fmla="*/ 267418 w 293298"/>
                <a:gd name="connsiteY14" fmla="*/ 86264 h 99204"/>
                <a:gd name="connsiteX15" fmla="*/ 254479 w 293298"/>
                <a:gd name="connsiteY15" fmla="*/ 81951 h 99204"/>
                <a:gd name="connsiteX16" fmla="*/ 232913 w 293298"/>
                <a:gd name="connsiteY16" fmla="*/ 64698 h 99204"/>
                <a:gd name="connsiteX17" fmla="*/ 207034 w 293298"/>
                <a:gd name="connsiteY17" fmla="*/ 56071 h 99204"/>
                <a:gd name="connsiteX18" fmla="*/ 185467 w 293298"/>
                <a:gd name="connsiteY18" fmla="*/ 38819 h 99204"/>
                <a:gd name="connsiteX19" fmla="*/ 176841 w 293298"/>
                <a:gd name="connsiteY19" fmla="*/ 30192 h 99204"/>
                <a:gd name="connsiteX20" fmla="*/ 163901 w 293298"/>
                <a:gd name="connsiteY20" fmla="*/ 25879 h 99204"/>
                <a:gd name="connsiteX21" fmla="*/ 129396 w 293298"/>
                <a:gd name="connsiteY21" fmla="*/ 4313 h 99204"/>
                <a:gd name="connsiteX22" fmla="*/ 116456 w 293298"/>
                <a:gd name="connsiteY22" fmla="*/ 0 h 99204"/>
                <a:gd name="connsiteX23" fmla="*/ 56071 w 293298"/>
                <a:gd name="connsiteY23" fmla="*/ 4313 h 99204"/>
                <a:gd name="connsiteX24" fmla="*/ 30192 w 293298"/>
                <a:gd name="connsiteY24" fmla="*/ 12939 h 99204"/>
                <a:gd name="connsiteX25" fmla="*/ 0 w 293298"/>
                <a:gd name="connsiteY25"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81154 w 293298"/>
                <a:gd name="connsiteY8" fmla="*/ 73324 h 99204"/>
                <a:gd name="connsiteX9" fmla="*/ 189781 w 293298"/>
                <a:gd name="connsiteY9" fmla="*/ 81951 h 99204"/>
                <a:gd name="connsiteX10" fmla="*/ 202720 w 293298"/>
                <a:gd name="connsiteY10" fmla="*/ 90577 h 99204"/>
                <a:gd name="connsiteX11" fmla="*/ 228600 w 293298"/>
                <a:gd name="connsiteY11" fmla="*/ 99204 h 99204"/>
                <a:gd name="connsiteX12" fmla="*/ 293298 w 293298"/>
                <a:gd name="connsiteY12" fmla="*/ 94890 h 99204"/>
                <a:gd name="connsiteX13" fmla="*/ 267418 w 293298"/>
                <a:gd name="connsiteY13" fmla="*/ 86264 h 99204"/>
                <a:gd name="connsiteX14" fmla="*/ 254479 w 293298"/>
                <a:gd name="connsiteY14" fmla="*/ 81951 h 99204"/>
                <a:gd name="connsiteX15" fmla="*/ 232913 w 293298"/>
                <a:gd name="connsiteY15" fmla="*/ 64698 h 99204"/>
                <a:gd name="connsiteX16" fmla="*/ 207034 w 293298"/>
                <a:gd name="connsiteY16" fmla="*/ 56071 h 99204"/>
                <a:gd name="connsiteX17" fmla="*/ 185467 w 293298"/>
                <a:gd name="connsiteY17" fmla="*/ 38819 h 99204"/>
                <a:gd name="connsiteX18" fmla="*/ 176841 w 293298"/>
                <a:gd name="connsiteY18" fmla="*/ 30192 h 99204"/>
                <a:gd name="connsiteX19" fmla="*/ 163901 w 293298"/>
                <a:gd name="connsiteY19" fmla="*/ 25879 h 99204"/>
                <a:gd name="connsiteX20" fmla="*/ 129396 w 293298"/>
                <a:gd name="connsiteY20" fmla="*/ 4313 h 99204"/>
                <a:gd name="connsiteX21" fmla="*/ 116456 w 293298"/>
                <a:gd name="connsiteY21" fmla="*/ 0 h 99204"/>
                <a:gd name="connsiteX22" fmla="*/ 56071 w 293298"/>
                <a:gd name="connsiteY22" fmla="*/ 4313 h 99204"/>
                <a:gd name="connsiteX23" fmla="*/ 30192 w 293298"/>
                <a:gd name="connsiteY23" fmla="*/ 12939 h 99204"/>
                <a:gd name="connsiteX24" fmla="*/ 0 w 293298"/>
                <a:gd name="connsiteY24"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81154 w 293298"/>
                <a:gd name="connsiteY8" fmla="*/ 73324 h 99204"/>
                <a:gd name="connsiteX9" fmla="*/ 178998 w 293298"/>
                <a:gd name="connsiteY9" fmla="*/ 81951 h 99204"/>
                <a:gd name="connsiteX10" fmla="*/ 202720 w 293298"/>
                <a:gd name="connsiteY10" fmla="*/ 90577 h 99204"/>
                <a:gd name="connsiteX11" fmla="*/ 228600 w 293298"/>
                <a:gd name="connsiteY11" fmla="*/ 99204 h 99204"/>
                <a:gd name="connsiteX12" fmla="*/ 293298 w 293298"/>
                <a:gd name="connsiteY12" fmla="*/ 94890 h 99204"/>
                <a:gd name="connsiteX13" fmla="*/ 267418 w 293298"/>
                <a:gd name="connsiteY13" fmla="*/ 86264 h 99204"/>
                <a:gd name="connsiteX14" fmla="*/ 254479 w 293298"/>
                <a:gd name="connsiteY14" fmla="*/ 81951 h 99204"/>
                <a:gd name="connsiteX15" fmla="*/ 232913 w 293298"/>
                <a:gd name="connsiteY15" fmla="*/ 64698 h 99204"/>
                <a:gd name="connsiteX16" fmla="*/ 207034 w 293298"/>
                <a:gd name="connsiteY16" fmla="*/ 56071 h 99204"/>
                <a:gd name="connsiteX17" fmla="*/ 185467 w 293298"/>
                <a:gd name="connsiteY17" fmla="*/ 38819 h 99204"/>
                <a:gd name="connsiteX18" fmla="*/ 176841 w 293298"/>
                <a:gd name="connsiteY18" fmla="*/ 30192 h 99204"/>
                <a:gd name="connsiteX19" fmla="*/ 163901 w 293298"/>
                <a:gd name="connsiteY19" fmla="*/ 25879 h 99204"/>
                <a:gd name="connsiteX20" fmla="*/ 129396 w 293298"/>
                <a:gd name="connsiteY20" fmla="*/ 4313 h 99204"/>
                <a:gd name="connsiteX21" fmla="*/ 116456 w 293298"/>
                <a:gd name="connsiteY21" fmla="*/ 0 h 99204"/>
                <a:gd name="connsiteX22" fmla="*/ 56071 w 293298"/>
                <a:gd name="connsiteY22" fmla="*/ 4313 h 99204"/>
                <a:gd name="connsiteX23" fmla="*/ 30192 w 293298"/>
                <a:gd name="connsiteY23" fmla="*/ 12939 h 99204"/>
                <a:gd name="connsiteX24" fmla="*/ 0 w 293298"/>
                <a:gd name="connsiteY24"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81154 w 293298"/>
                <a:gd name="connsiteY8" fmla="*/ 73324 h 99204"/>
                <a:gd name="connsiteX9" fmla="*/ 166058 w 293298"/>
                <a:gd name="connsiteY9" fmla="*/ 81951 h 99204"/>
                <a:gd name="connsiteX10" fmla="*/ 202720 w 293298"/>
                <a:gd name="connsiteY10" fmla="*/ 90577 h 99204"/>
                <a:gd name="connsiteX11" fmla="*/ 228600 w 293298"/>
                <a:gd name="connsiteY11" fmla="*/ 99204 h 99204"/>
                <a:gd name="connsiteX12" fmla="*/ 293298 w 293298"/>
                <a:gd name="connsiteY12" fmla="*/ 94890 h 99204"/>
                <a:gd name="connsiteX13" fmla="*/ 267418 w 293298"/>
                <a:gd name="connsiteY13" fmla="*/ 86264 h 99204"/>
                <a:gd name="connsiteX14" fmla="*/ 254479 w 293298"/>
                <a:gd name="connsiteY14" fmla="*/ 81951 h 99204"/>
                <a:gd name="connsiteX15" fmla="*/ 232913 w 293298"/>
                <a:gd name="connsiteY15" fmla="*/ 64698 h 99204"/>
                <a:gd name="connsiteX16" fmla="*/ 207034 w 293298"/>
                <a:gd name="connsiteY16" fmla="*/ 56071 h 99204"/>
                <a:gd name="connsiteX17" fmla="*/ 185467 w 293298"/>
                <a:gd name="connsiteY17" fmla="*/ 38819 h 99204"/>
                <a:gd name="connsiteX18" fmla="*/ 176841 w 293298"/>
                <a:gd name="connsiteY18" fmla="*/ 30192 h 99204"/>
                <a:gd name="connsiteX19" fmla="*/ 163901 w 293298"/>
                <a:gd name="connsiteY19" fmla="*/ 25879 h 99204"/>
                <a:gd name="connsiteX20" fmla="*/ 129396 w 293298"/>
                <a:gd name="connsiteY20" fmla="*/ 4313 h 99204"/>
                <a:gd name="connsiteX21" fmla="*/ 116456 w 293298"/>
                <a:gd name="connsiteY21" fmla="*/ 0 h 99204"/>
                <a:gd name="connsiteX22" fmla="*/ 56071 w 293298"/>
                <a:gd name="connsiteY22" fmla="*/ 4313 h 99204"/>
                <a:gd name="connsiteX23" fmla="*/ 30192 w 293298"/>
                <a:gd name="connsiteY23" fmla="*/ 12939 h 99204"/>
                <a:gd name="connsiteX24" fmla="*/ 0 w 293298"/>
                <a:gd name="connsiteY24"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32913 w 293298"/>
                <a:gd name="connsiteY14" fmla="*/ 64698 h 99204"/>
                <a:gd name="connsiteX15" fmla="*/ 207034 w 293298"/>
                <a:gd name="connsiteY15" fmla="*/ 56071 h 99204"/>
                <a:gd name="connsiteX16" fmla="*/ 185467 w 293298"/>
                <a:gd name="connsiteY16" fmla="*/ 38819 h 99204"/>
                <a:gd name="connsiteX17" fmla="*/ 176841 w 293298"/>
                <a:gd name="connsiteY17" fmla="*/ 30192 h 99204"/>
                <a:gd name="connsiteX18" fmla="*/ 163901 w 293298"/>
                <a:gd name="connsiteY18" fmla="*/ 25879 h 99204"/>
                <a:gd name="connsiteX19" fmla="*/ 129396 w 293298"/>
                <a:gd name="connsiteY19" fmla="*/ 4313 h 99204"/>
                <a:gd name="connsiteX20" fmla="*/ 116456 w 293298"/>
                <a:gd name="connsiteY20" fmla="*/ 0 h 99204"/>
                <a:gd name="connsiteX21" fmla="*/ 56071 w 293298"/>
                <a:gd name="connsiteY21" fmla="*/ 4313 h 99204"/>
                <a:gd name="connsiteX22" fmla="*/ 30192 w 293298"/>
                <a:gd name="connsiteY22" fmla="*/ 12939 h 99204"/>
                <a:gd name="connsiteX23" fmla="*/ 0 w 293298"/>
                <a:gd name="connsiteY23"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32913 w 293298"/>
                <a:gd name="connsiteY14" fmla="*/ 64698 h 99204"/>
                <a:gd name="connsiteX15" fmla="*/ 207034 w 293298"/>
                <a:gd name="connsiteY15" fmla="*/ 56071 h 99204"/>
                <a:gd name="connsiteX16" fmla="*/ 185467 w 293298"/>
                <a:gd name="connsiteY16" fmla="*/ 38819 h 99204"/>
                <a:gd name="connsiteX17" fmla="*/ 176841 w 293298"/>
                <a:gd name="connsiteY17" fmla="*/ 30192 h 99204"/>
                <a:gd name="connsiteX18" fmla="*/ 129396 w 293298"/>
                <a:gd name="connsiteY18" fmla="*/ 4313 h 99204"/>
                <a:gd name="connsiteX19" fmla="*/ 116456 w 293298"/>
                <a:gd name="connsiteY19" fmla="*/ 0 h 99204"/>
                <a:gd name="connsiteX20" fmla="*/ 56071 w 293298"/>
                <a:gd name="connsiteY20" fmla="*/ 4313 h 99204"/>
                <a:gd name="connsiteX21" fmla="*/ 30192 w 293298"/>
                <a:gd name="connsiteY21" fmla="*/ 12939 h 99204"/>
                <a:gd name="connsiteX22" fmla="*/ 0 w 293298"/>
                <a:gd name="connsiteY22"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32913 w 293298"/>
                <a:gd name="connsiteY14" fmla="*/ 64698 h 99204"/>
                <a:gd name="connsiteX15" fmla="*/ 207034 w 293298"/>
                <a:gd name="connsiteY15" fmla="*/ 56071 h 99204"/>
                <a:gd name="connsiteX16" fmla="*/ 185467 w 293298"/>
                <a:gd name="connsiteY16" fmla="*/ 38819 h 99204"/>
                <a:gd name="connsiteX17" fmla="*/ 129396 w 293298"/>
                <a:gd name="connsiteY17" fmla="*/ 4313 h 99204"/>
                <a:gd name="connsiteX18" fmla="*/ 116456 w 293298"/>
                <a:gd name="connsiteY18" fmla="*/ 0 h 99204"/>
                <a:gd name="connsiteX19" fmla="*/ 56071 w 293298"/>
                <a:gd name="connsiteY19" fmla="*/ 4313 h 99204"/>
                <a:gd name="connsiteX20" fmla="*/ 30192 w 293298"/>
                <a:gd name="connsiteY20" fmla="*/ 12939 h 99204"/>
                <a:gd name="connsiteX21" fmla="*/ 0 w 293298"/>
                <a:gd name="connsiteY21"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32913 w 293298"/>
                <a:gd name="connsiteY14" fmla="*/ 64698 h 99204"/>
                <a:gd name="connsiteX15" fmla="*/ 207034 w 293298"/>
                <a:gd name="connsiteY15" fmla="*/ 56071 h 99204"/>
                <a:gd name="connsiteX16" fmla="*/ 129396 w 293298"/>
                <a:gd name="connsiteY16" fmla="*/ 4313 h 99204"/>
                <a:gd name="connsiteX17" fmla="*/ 116456 w 293298"/>
                <a:gd name="connsiteY17" fmla="*/ 0 h 99204"/>
                <a:gd name="connsiteX18" fmla="*/ 56071 w 293298"/>
                <a:gd name="connsiteY18" fmla="*/ 4313 h 99204"/>
                <a:gd name="connsiteX19" fmla="*/ 30192 w 293298"/>
                <a:gd name="connsiteY19" fmla="*/ 12939 h 99204"/>
                <a:gd name="connsiteX20" fmla="*/ 0 w 293298"/>
                <a:gd name="connsiteY20"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32913 w 293298"/>
                <a:gd name="connsiteY14" fmla="*/ 64698 h 99204"/>
                <a:gd name="connsiteX15" fmla="*/ 129396 w 293298"/>
                <a:gd name="connsiteY15" fmla="*/ 4313 h 99204"/>
                <a:gd name="connsiteX16" fmla="*/ 116456 w 293298"/>
                <a:gd name="connsiteY16" fmla="*/ 0 h 99204"/>
                <a:gd name="connsiteX17" fmla="*/ 56071 w 293298"/>
                <a:gd name="connsiteY17" fmla="*/ 4313 h 99204"/>
                <a:gd name="connsiteX18" fmla="*/ 30192 w 293298"/>
                <a:gd name="connsiteY18" fmla="*/ 12939 h 99204"/>
                <a:gd name="connsiteX19" fmla="*/ 0 w 293298"/>
                <a:gd name="connsiteY19"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13504 w 293298"/>
                <a:gd name="connsiteY14" fmla="*/ 58228 h 99204"/>
                <a:gd name="connsiteX15" fmla="*/ 129396 w 293298"/>
                <a:gd name="connsiteY15" fmla="*/ 4313 h 99204"/>
                <a:gd name="connsiteX16" fmla="*/ 116456 w 293298"/>
                <a:gd name="connsiteY16" fmla="*/ 0 h 99204"/>
                <a:gd name="connsiteX17" fmla="*/ 56071 w 293298"/>
                <a:gd name="connsiteY17" fmla="*/ 4313 h 99204"/>
                <a:gd name="connsiteX18" fmla="*/ 30192 w 293298"/>
                <a:gd name="connsiteY18" fmla="*/ 12939 h 99204"/>
                <a:gd name="connsiteX19" fmla="*/ 0 w 293298"/>
                <a:gd name="connsiteY19"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13504 w 293298"/>
                <a:gd name="connsiteY14" fmla="*/ 58228 h 99204"/>
                <a:gd name="connsiteX15" fmla="*/ 129396 w 293298"/>
                <a:gd name="connsiteY15" fmla="*/ 4313 h 99204"/>
                <a:gd name="connsiteX16" fmla="*/ 116456 w 293298"/>
                <a:gd name="connsiteY16" fmla="*/ 0 h 99204"/>
                <a:gd name="connsiteX17" fmla="*/ 56071 w 293298"/>
                <a:gd name="connsiteY17" fmla="*/ 4313 h 99204"/>
                <a:gd name="connsiteX18" fmla="*/ 30192 w 293298"/>
                <a:gd name="connsiteY18" fmla="*/ 12939 h 99204"/>
                <a:gd name="connsiteX19" fmla="*/ 0 w 293298"/>
                <a:gd name="connsiteY19"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194095 w 293298"/>
                <a:gd name="connsiteY14" fmla="*/ 49602 h 99204"/>
                <a:gd name="connsiteX15" fmla="*/ 129396 w 293298"/>
                <a:gd name="connsiteY15" fmla="*/ 4313 h 99204"/>
                <a:gd name="connsiteX16" fmla="*/ 116456 w 293298"/>
                <a:gd name="connsiteY16" fmla="*/ 0 h 99204"/>
                <a:gd name="connsiteX17" fmla="*/ 56071 w 293298"/>
                <a:gd name="connsiteY17" fmla="*/ 4313 h 99204"/>
                <a:gd name="connsiteX18" fmla="*/ 30192 w 293298"/>
                <a:gd name="connsiteY18" fmla="*/ 12939 h 99204"/>
                <a:gd name="connsiteX19" fmla="*/ 0 w 293298"/>
                <a:gd name="connsiteY19"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194095 w 293298"/>
                <a:gd name="connsiteY13" fmla="*/ 49602 h 99204"/>
                <a:gd name="connsiteX14" fmla="*/ 129396 w 293298"/>
                <a:gd name="connsiteY14" fmla="*/ 4313 h 99204"/>
                <a:gd name="connsiteX15" fmla="*/ 116456 w 293298"/>
                <a:gd name="connsiteY15" fmla="*/ 0 h 99204"/>
                <a:gd name="connsiteX16" fmla="*/ 56071 w 293298"/>
                <a:gd name="connsiteY16" fmla="*/ 4313 h 99204"/>
                <a:gd name="connsiteX17" fmla="*/ 30192 w 293298"/>
                <a:gd name="connsiteY17" fmla="*/ 12939 h 99204"/>
                <a:gd name="connsiteX18" fmla="*/ 0 w 293298"/>
                <a:gd name="connsiteY18"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194095 w 293298"/>
                <a:gd name="connsiteY12" fmla="*/ 49602 h 99204"/>
                <a:gd name="connsiteX13" fmla="*/ 129396 w 293298"/>
                <a:gd name="connsiteY13" fmla="*/ 4313 h 99204"/>
                <a:gd name="connsiteX14" fmla="*/ 116456 w 293298"/>
                <a:gd name="connsiteY14" fmla="*/ 0 h 99204"/>
                <a:gd name="connsiteX15" fmla="*/ 56071 w 293298"/>
                <a:gd name="connsiteY15" fmla="*/ 4313 h 99204"/>
                <a:gd name="connsiteX16" fmla="*/ 30192 w 293298"/>
                <a:gd name="connsiteY16" fmla="*/ 12939 h 99204"/>
                <a:gd name="connsiteX17" fmla="*/ 0 w 293298"/>
                <a:gd name="connsiteY17" fmla="*/ 25879 h 99204"/>
                <a:gd name="connsiteX0" fmla="*/ 0 w 293319"/>
                <a:gd name="connsiteY0" fmla="*/ 25879 h 97408"/>
                <a:gd name="connsiteX1" fmla="*/ 0 w 293319"/>
                <a:gd name="connsiteY1" fmla="*/ 25879 h 97408"/>
                <a:gd name="connsiteX2" fmla="*/ 34505 w 293319"/>
                <a:gd name="connsiteY2" fmla="*/ 4313 h 97408"/>
                <a:gd name="connsiteX3" fmla="*/ 47445 w 293319"/>
                <a:gd name="connsiteY3" fmla="*/ 0 h 97408"/>
                <a:gd name="connsiteX4" fmla="*/ 81951 w 293319"/>
                <a:gd name="connsiteY4" fmla="*/ 4313 h 97408"/>
                <a:gd name="connsiteX5" fmla="*/ 107830 w 293319"/>
                <a:gd name="connsiteY5" fmla="*/ 12939 h 97408"/>
                <a:gd name="connsiteX6" fmla="*/ 120769 w 293319"/>
                <a:gd name="connsiteY6" fmla="*/ 21566 h 97408"/>
                <a:gd name="connsiteX7" fmla="*/ 146649 w 293319"/>
                <a:gd name="connsiteY7" fmla="*/ 30192 h 97408"/>
                <a:gd name="connsiteX8" fmla="*/ 166058 w 293319"/>
                <a:gd name="connsiteY8" fmla="*/ 81951 h 97408"/>
                <a:gd name="connsiteX9" fmla="*/ 202720 w 293319"/>
                <a:gd name="connsiteY9" fmla="*/ 90577 h 97408"/>
                <a:gd name="connsiteX10" fmla="*/ 293298 w 293319"/>
                <a:gd name="connsiteY10" fmla="*/ 94890 h 97408"/>
                <a:gd name="connsiteX11" fmla="*/ 194095 w 293319"/>
                <a:gd name="connsiteY11" fmla="*/ 49602 h 97408"/>
                <a:gd name="connsiteX12" fmla="*/ 129396 w 293319"/>
                <a:gd name="connsiteY12" fmla="*/ 4313 h 97408"/>
                <a:gd name="connsiteX13" fmla="*/ 116456 w 293319"/>
                <a:gd name="connsiteY13" fmla="*/ 0 h 97408"/>
                <a:gd name="connsiteX14" fmla="*/ 56071 w 293319"/>
                <a:gd name="connsiteY14" fmla="*/ 4313 h 97408"/>
                <a:gd name="connsiteX15" fmla="*/ 30192 w 293319"/>
                <a:gd name="connsiteY15" fmla="*/ 12939 h 97408"/>
                <a:gd name="connsiteX16" fmla="*/ 0 w 293319"/>
                <a:gd name="connsiteY16" fmla="*/ 25879 h 97408"/>
                <a:gd name="connsiteX0" fmla="*/ 0 w 293319"/>
                <a:gd name="connsiteY0" fmla="*/ 25879 h 97408"/>
                <a:gd name="connsiteX1" fmla="*/ 0 w 293319"/>
                <a:gd name="connsiteY1" fmla="*/ 25879 h 97408"/>
                <a:gd name="connsiteX2" fmla="*/ 34505 w 293319"/>
                <a:gd name="connsiteY2" fmla="*/ 4313 h 97408"/>
                <a:gd name="connsiteX3" fmla="*/ 47445 w 293319"/>
                <a:gd name="connsiteY3" fmla="*/ 0 h 97408"/>
                <a:gd name="connsiteX4" fmla="*/ 81951 w 293319"/>
                <a:gd name="connsiteY4" fmla="*/ 4313 h 97408"/>
                <a:gd name="connsiteX5" fmla="*/ 107830 w 293319"/>
                <a:gd name="connsiteY5" fmla="*/ 12939 h 97408"/>
                <a:gd name="connsiteX6" fmla="*/ 120769 w 293319"/>
                <a:gd name="connsiteY6" fmla="*/ 21566 h 97408"/>
                <a:gd name="connsiteX7" fmla="*/ 146649 w 293319"/>
                <a:gd name="connsiteY7" fmla="*/ 30192 h 97408"/>
                <a:gd name="connsiteX8" fmla="*/ 166058 w 293319"/>
                <a:gd name="connsiteY8" fmla="*/ 81951 h 97408"/>
                <a:gd name="connsiteX9" fmla="*/ 202720 w 293319"/>
                <a:gd name="connsiteY9" fmla="*/ 90577 h 97408"/>
                <a:gd name="connsiteX10" fmla="*/ 293298 w 293319"/>
                <a:gd name="connsiteY10" fmla="*/ 94890 h 97408"/>
                <a:gd name="connsiteX11" fmla="*/ 194095 w 293319"/>
                <a:gd name="connsiteY11" fmla="*/ 49602 h 97408"/>
                <a:gd name="connsiteX12" fmla="*/ 129396 w 293319"/>
                <a:gd name="connsiteY12" fmla="*/ 4313 h 97408"/>
                <a:gd name="connsiteX13" fmla="*/ 116456 w 293319"/>
                <a:gd name="connsiteY13" fmla="*/ 0 h 97408"/>
                <a:gd name="connsiteX14" fmla="*/ 56071 w 293319"/>
                <a:gd name="connsiteY14" fmla="*/ 4313 h 97408"/>
                <a:gd name="connsiteX15" fmla="*/ 30192 w 293319"/>
                <a:gd name="connsiteY15" fmla="*/ 12939 h 97408"/>
                <a:gd name="connsiteX16" fmla="*/ 0 w 293319"/>
                <a:gd name="connsiteY16" fmla="*/ 25879 h 97408"/>
                <a:gd name="connsiteX0" fmla="*/ 0 w 293328"/>
                <a:gd name="connsiteY0" fmla="*/ 25879 h 97408"/>
                <a:gd name="connsiteX1" fmla="*/ 0 w 293328"/>
                <a:gd name="connsiteY1" fmla="*/ 25879 h 97408"/>
                <a:gd name="connsiteX2" fmla="*/ 34505 w 293328"/>
                <a:gd name="connsiteY2" fmla="*/ 4313 h 97408"/>
                <a:gd name="connsiteX3" fmla="*/ 47445 w 293328"/>
                <a:gd name="connsiteY3" fmla="*/ 0 h 97408"/>
                <a:gd name="connsiteX4" fmla="*/ 81951 w 293328"/>
                <a:gd name="connsiteY4" fmla="*/ 4313 h 97408"/>
                <a:gd name="connsiteX5" fmla="*/ 107830 w 293328"/>
                <a:gd name="connsiteY5" fmla="*/ 12939 h 97408"/>
                <a:gd name="connsiteX6" fmla="*/ 120769 w 293328"/>
                <a:gd name="connsiteY6" fmla="*/ 21566 h 97408"/>
                <a:gd name="connsiteX7" fmla="*/ 146649 w 293328"/>
                <a:gd name="connsiteY7" fmla="*/ 30192 h 97408"/>
                <a:gd name="connsiteX8" fmla="*/ 166058 w 293328"/>
                <a:gd name="connsiteY8" fmla="*/ 81951 h 97408"/>
                <a:gd name="connsiteX9" fmla="*/ 224286 w 293328"/>
                <a:gd name="connsiteY9" fmla="*/ 90577 h 97408"/>
                <a:gd name="connsiteX10" fmla="*/ 293298 w 293328"/>
                <a:gd name="connsiteY10" fmla="*/ 94890 h 97408"/>
                <a:gd name="connsiteX11" fmla="*/ 194095 w 293328"/>
                <a:gd name="connsiteY11" fmla="*/ 49602 h 97408"/>
                <a:gd name="connsiteX12" fmla="*/ 129396 w 293328"/>
                <a:gd name="connsiteY12" fmla="*/ 4313 h 97408"/>
                <a:gd name="connsiteX13" fmla="*/ 116456 w 293328"/>
                <a:gd name="connsiteY13" fmla="*/ 0 h 97408"/>
                <a:gd name="connsiteX14" fmla="*/ 56071 w 293328"/>
                <a:gd name="connsiteY14" fmla="*/ 4313 h 97408"/>
                <a:gd name="connsiteX15" fmla="*/ 30192 w 293328"/>
                <a:gd name="connsiteY15" fmla="*/ 12939 h 97408"/>
                <a:gd name="connsiteX16" fmla="*/ 0 w 293328"/>
                <a:gd name="connsiteY16" fmla="*/ 25879 h 9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3328" h="97408">
                  <a:moveTo>
                    <a:pt x="0" y="25879"/>
                  </a:moveTo>
                  <a:lnTo>
                    <a:pt x="0" y="25879"/>
                  </a:lnTo>
                  <a:cubicBezTo>
                    <a:pt x="11502" y="18690"/>
                    <a:pt x="22598" y="10808"/>
                    <a:pt x="34505" y="4313"/>
                  </a:cubicBezTo>
                  <a:cubicBezTo>
                    <a:pt x="38496" y="2136"/>
                    <a:pt x="42898" y="0"/>
                    <a:pt x="47445" y="0"/>
                  </a:cubicBezTo>
                  <a:cubicBezTo>
                    <a:pt x="59037" y="0"/>
                    <a:pt x="70449" y="2875"/>
                    <a:pt x="81951" y="4313"/>
                  </a:cubicBezTo>
                  <a:cubicBezTo>
                    <a:pt x="90577" y="7188"/>
                    <a:pt x="100265" y="7895"/>
                    <a:pt x="107830" y="12939"/>
                  </a:cubicBezTo>
                  <a:cubicBezTo>
                    <a:pt x="112143" y="15815"/>
                    <a:pt x="116032" y="19461"/>
                    <a:pt x="120769" y="21566"/>
                  </a:cubicBezTo>
                  <a:cubicBezTo>
                    <a:pt x="129078" y="25259"/>
                    <a:pt x="139101" y="20128"/>
                    <a:pt x="146649" y="30192"/>
                  </a:cubicBezTo>
                  <a:cubicBezTo>
                    <a:pt x="154197" y="40256"/>
                    <a:pt x="153119" y="71887"/>
                    <a:pt x="166058" y="81951"/>
                  </a:cubicBezTo>
                  <a:cubicBezTo>
                    <a:pt x="178998" y="92015"/>
                    <a:pt x="203079" y="88421"/>
                    <a:pt x="224286" y="90577"/>
                  </a:cubicBezTo>
                  <a:cubicBezTo>
                    <a:pt x="245493" y="92733"/>
                    <a:pt x="294736" y="101719"/>
                    <a:pt x="293298" y="94890"/>
                  </a:cubicBezTo>
                  <a:lnTo>
                    <a:pt x="194095" y="49602"/>
                  </a:lnTo>
                  <a:cubicBezTo>
                    <a:pt x="173248" y="36662"/>
                    <a:pt x="148805" y="15096"/>
                    <a:pt x="129396" y="4313"/>
                  </a:cubicBezTo>
                  <a:lnTo>
                    <a:pt x="116456" y="0"/>
                  </a:lnTo>
                  <a:cubicBezTo>
                    <a:pt x="96328" y="1438"/>
                    <a:pt x="76027" y="1320"/>
                    <a:pt x="56071" y="4313"/>
                  </a:cubicBezTo>
                  <a:cubicBezTo>
                    <a:pt x="47079" y="5662"/>
                    <a:pt x="34258" y="4806"/>
                    <a:pt x="30192" y="12939"/>
                  </a:cubicBezTo>
                  <a:lnTo>
                    <a:pt x="0" y="2587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74" name="Freeform: Shape 2">
              <a:extLst>
                <a:ext uri="{FF2B5EF4-FFF2-40B4-BE49-F238E27FC236}">
                  <a16:creationId xmlns:a16="http://schemas.microsoft.com/office/drawing/2014/main" id="{C701F92C-E119-4F86-BBF3-8DA21280636B}"/>
                </a:ext>
              </a:extLst>
            </p:cNvPr>
            <p:cNvSpPr/>
            <p:nvPr/>
          </p:nvSpPr>
          <p:spPr>
            <a:xfrm rot="1097533" flipH="1">
              <a:off x="3332103" y="2978549"/>
              <a:ext cx="372283" cy="134346"/>
            </a:xfrm>
            <a:custGeom>
              <a:avLst/>
              <a:gdLst>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55275 w 293298"/>
                <a:gd name="connsiteY8" fmla="*/ 38819 h 99204"/>
                <a:gd name="connsiteX9" fmla="*/ 168215 w 293298"/>
                <a:gd name="connsiteY9" fmla="*/ 47445 h 99204"/>
                <a:gd name="connsiteX10" fmla="*/ 181154 w 293298"/>
                <a:gd name="connsiteY10" fmla="*/ 73324 h 99204"/>
                <a:gd name="connsiteX11" fmla="*/ 189781 w 293298"/>
                <a:gd name="connsiteY11" fmla="*/ 81951 h 99204"/>
                <a:gd name="connsiteX12" fmla="*/ 202720 w 293298"/>
                <a:gd name="connsiteY12" fmla="*/ 90577 h 99204"/>
                <a:gd name="connsiteX13" fmla="*/ 228600 w 293298"/>
                <a:gd name="connsiteY13" fmla="*/ 99204 h 99204"/>
                <a:gd name="connsiteX14" fmla="*/ 293298 w 293298"/>
                <a:gd name="connsiteY14" fmla="*/ 94890 h 99204"/>
                <a:gd name="connsiteX15" fmla="*/ 267418 w 293298"/>
                <a:gd name="connsiteY15" fmla="*/ 86264 h 99204"/>
                <a:gd name="connsiteX16" fmla="*/ 254479 w 293298"/>
                <a:gd name="connsiteY16" fmla="*/ 81951 h 99204"/>
                <a:gd name="connsiteX17" fmla="*/ 232913 w 293298"/>
                <a:gd name="connsiteY17" fmla="*/ 64698 h 99204"/>
                <a:gd name="connsiteX18" fmla="*/ 207034 w 293298"/>
                <a:gd name="connsiteY18" fmla="*/ 56071 h 99204"/>
                <a:gd name="connsiteX19" fmla="*/ 185467 w 293298"/>
                <a:gd name="connsiteY19" fmla="*/ 38819 h 99204"/>
                <a:gd name="connsiteX20" fmla="*/ 176841 w 293298"/>
                <a:gd name="connsiteY20" fmla="*/ 30192 h 99204"/>
                <a:gd name="connsiteX21" fmla="*/ 163901 w 293298"/>
                <a:gd name="connsiteY21" fmla="*/ 25879 h 99204"/>
                <a:gd name="connsiteX22" fmla="*/ 129396 w 293298"/>
                <a:gd name="connsiteY22" fmla="*/ 4313 h 99204"/>
                <a:gd name="connsiteX23" fmla="*/ 116456 w 293298"/>
                <a:gd name="connsiteY23" fmla="*/ 0 h 99204"/>
                <a:gd name="connsiteX24" fmla="*/ 56071 w 293298"/>
                <a:gd name="connsiteY24" fmla="*/ 4313 h 99204"/>
                <a:gd name="connsiteX25" fmla="*/ 30192 w 293298"/>
                <a:gd name="connsiteY25" fmla="*/ 12939 h 99204"/>
                <a:gd name="connsiteX26" fmla="*/ 0 w 293298"/>
                <a:gd name="connsiteY26"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55275 w 293298"/>
                <a:gd name="connsiteY8" fmla="*/ 38819 h 99204"/>
                <a:gd name="connsiteX9" fmla="*/ 181154 w 293298"/>
                <a:gd name="connsiteY9" fmla="*/ 73324 h 99204"/>
                <a:gd name="connsiteX10" fmla="*/ 189781 w 293298"/>
                <a:gd name="connsiteY10" fmla="*/ 81951 h 99204"/>
                <a:gd name="connsiteX11" fmla="*/ 202720 w 293298"/>
                <a:gd name="connsiteY11" fmla="*/ 90577 h 99204"/>
                <a:gd name="connsiteX12" fmla="*/ 228600 w 293298"/>
                <a:gd name="connsiteY12" fmla="*/ 99204 h 99204"/>
                <a:gd name="connsiteX13" fmla="*/ 293298 w 293298"/>
                <a:gd name="connsiteY13" fmla="*/ 94890 h 99204"/>
                <a:gd name="connsiteX14" fmla="*/ 267418 w 293298"/>
                <a:gd name="connsiteY14" fmla="*/ 86264 h 99204"/>
                <a:gd name="connsiteX15" fmla="*/ 254479 w 293298"/>
                <a:gd name="connsiteY15" fmla="*/ 81951 h 99204"/>
                <a:gd name="connsiteX16" fmla="*/ 232913 w 293298"/>
                <a:gd name="connsiteY16" fmla="*/ 64698 h 99204"/>
                <a:gd name="connsiteX17" fmla="*/ 207034 w 293298"/>
                <a:gd name="connsiteY17" fmla="*/ 56071 h 99204"/>
                <a:gd name="connsiteX18" fmla="*/ 185467 w 293298"/>
                <a:gd name="connsiteY18" fmla="*/ 38819 h 99204"/>
                <a:gd name="connsiteX19" fmla="*/ 176841 w 293298"/>
                <a:gd name="connsiteY19" fmla="*/ 30192 h 99204"/>
                <a:gd name="connsiteX20" fmla="*/ 163901 w 293298"/>
                <a:gd name="connsiteY20" fmla="*/ 25879 h 99204"/>
                <a:gd name="connsiteX21" fmla="*/ 129396 w 293298"/>
                <a:gd name="connsiteY21" fmla="*/ 4313 h 99204"/>
                <a:gd name="connsiteX22" fmla="*/ 116456 w 293298"/>
                <a:gd name="connsiteY22" fmla="*/ 0 h 99204"/>
                <a:gd name="connsiteX23" fmla="*/ 56071 w 293298"/>
                <a:gd name="connsiteY23" fmla="*/ 4313 h 99204"/>
                <a:gd name="connsiteX24" fmla="*/ 30192 w 293298"/>
                <a:gd name="connsiteY24" fmla="*/ 12939 h 99204"/>
                <a:gd name="connsiteX25" fmla="*/ 0 w 293298"/>
                <a:gd name="connsiteY25"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81154 w 293298"/>
                <a:gd name="connsiteY8" fmla="*/ 73324 h 99204"/>
                <a:gd name="connsiteX9" fmla="*/ 189781 w 293298"/>
                <a:gd name="connsiteY9" fmla="*/ 81951 h 99204"/>
                <a:gd name="connsiteX10" fmla="*/ 202720 w 293298"/>
                <a:gd name="connsiteY10" fmla="*/ 90577 h 99204"/>
                <a:gd name="connsiteX11" fmla="*/ 228600 w 293298"/>
                <a:gd name="connsiteY11" fmla="*/ 99204 h 99204"/>
                <a:gd name="connsiteX12" fmla="*/ 293298 w 293298"/>
                <a:gd name="connsiteY12" fmla="*/ 94890 h 99204"/>
                <a:gd name="connsiteX13" fmla="*/ 267418 w 293298"/>
                <a:gd name="connsiteY13" fmla="*/ 86264 h 99204"/>
                <a:gd name="connsiteX14" fmla="*/ 254479 w 293298"/>
                <a:gd name="connsiteY14" fmla="*/ 81951 h 99204"/>
                <a:gd name="connsiteX15" fmla="*/ 232913 w 293298"/>
                <a:gd name="connsiteY15" fmla="*/ 64698 h 99204"/>
                <a:gd name="connsiteX16" fmla="*/ 207034 w 293298"/>
                <a:gd name="connsiteY16" fmla="*/ 56071 h 99204"/>
                <a:gd name="connsiteX17" fmla="*/ 185467 w 293298"/>
                <a:gd name="connsiteY17" fmla="*/ 38819 h 99204"/>
                <a:gd name="connsiteX18" fmla="*/ 176841 w 293298"/>
                <a:gd name="connsiteY18" fmla="*/ 30192 h 99204"/>
                <a:gd name="connsiteX19" fmla="*/ 163901 w 293298"/>
                <a:gd name="connsiteY19" fmla="*/ 25879 h 99204"/>
                <a:gd name="connsiteX20" fmla="*/ 129396 w 293298"/>
                <a:gd name="connsiteY20" fmla="*/ 4313 h 99204"/>
                <a:gd name="connsiteX21" fmla="*/ 116456 w 293298"/>
                <a:gd name="connsiteY21" fmla="*/ 0 h 99204"/>
                <a:gd name="connsiteX22" fmla="*/ 56071 w 293298"/>
                <a:gd name="connsiteY22" fmla="*/ 4313 h 99204"/>
                <a:gd name="connsiteX23" fmla="*/ 30192 w 293298"/>
                <a:gd name="connsiteY23" fmla="*/ 12939 h 99204"/>
                <a:gd name="connsiteX24" fmla="*/ 0 w 293298"/>
                <a:gd name="connsiteY24"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81154 w 293298"/>
                <a:gd name="connsiteY8" fmla="*/ 73324 h 99204"/>
                <a:gd name="connsiteX9" fmla="*/ 178998 w 293298"/>
                <a:gd name="connsiteY9" fmla="*/ 81951 h 99204"/>
                <a:gd name="connsiteX10" fmla="*/ 202720 w 293298"/>
                <a:gd name="connsiteY10" fmla="*/ 90577 h 99204"/>
                <a:gd name="connsiteX11" fmla="*/ 228600 w 293298"/>
                <a:gd name="connsiteY11" fmla="*/ 99204 h 99204"/>
                <a:gd name="connsiteX12" fmla="*/ 293298 w 293298"/>
                <a:gd name="connsiteY12" fmla="*/ 94890 h 99204"/>
                <a:gd name="connsiteX13" fmla="*/ 267418 w 293298"/>
                <a:gd name="connsiteY13" fmla="*/ 86264 h 99204"/>
                <a:gd name="connsiteX14" fmla="*/ 254479 w 293298"/>
                <a:gd name="connsiteY14" fmla="*/ 81951 h 99204"/>
                <a:gd name="connsiteX15" fmla="*/ 232913 w 293298"/>
                <a:gd name="connsiteY15" fmla="*/ 64698 h 99204"/>
                <a:gd name="connsiteX16" fmla="*/ 207034 w 293298"/>
                <a:gd name="connsiteY16" fmla="*/ 56071 h 99204"/>
                <a:gd name="connsiteX17" fmla="*/ 185467 w 293298"/>
                <a:gd name="connsiteY17" fmla="*/ 38819 h 99204"/>
                <a:gd name="connsiteX18" fmla="*/ 176841 w 293298"/>
                <a:gd name="connsiteY18" fmla="*/ 30192 h 99204"/>
                <a:gd name="connsiteX19" fmla="*/ 163901 w 293298"/>
                <a:gd name="connsiteY19" fmla="*/ 25879 h 99204"/>
                <a:gd name="connsiteX20" fmla="*/ 129396 w 293298"/>
                <a:gd name="connsiteY20" fmla="*/ 4313 h 99204"/>
                <a:gd name="connsiteX21" fmla="*/ 116456 w 293298"/>
                <a:gd name="connsiteY21" fmla="*/ 0 h 99204"/>
                <a:gd name="connsiteX22" fmla="*/ 56071 w 293298"/>
                <a:gd name="connsiteY22" fmla="*/ 4313 h 99204"/>
                <a:gd name="connsiteX23" fmla="*/ 30192 w 293298"/>
                <a:gd name="connsiteY23" fmla="*/ 12939 h 99204"/>
                <a:gd name="connsiteX24" fmla="*/ 0 w 293298"/>
                <a:gd name="connsiteY24"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81154 w 293298"/>
                <a:gd name="connsiteY8" fmla="*/ 73324 h 99204"/>
                <a:gd name="connsiteX9" fmla="*/ 166058 w 293298"/>
                <a:gd name="connsiteY9" fmla="*/ 81951 h 99204"/>
                <a:gd name="connsiteX10" fmla="*/ 202720 w 293298"/>
                <a:gd name="connsiteY10" fmla="*/ 90577 h 99204"/>
                <a:gd name="connsiteX11" fmla="*/ 228600 w 293298"/>
                <a:gd name="connsiteY11" fmla="*/ 99204 h 99204"/>
                <a:gd name="connsiteX12" fmla="*/ 293298 w 293298"/>
                <a:gd name="connsiteY12" fmla="*/ 94890 h 99204"/>
                <a:gd name="connsiteX13" fmla="*/ 267418 w 293298"/>
                <a:gd name="connsiteY13" fmla="*/ 86264 h 99204"/>
                <a:gd name="connsiteX14" fmla="*/ 254479 w 293298"/>
                <a:gd name="connsiteY14" fmla="*/ 81951 h 99204"/>
                <a:gd name="connsiteX15" fmla="*/ 232913 w 293298"/>
                <a:gd name="connsiteY15" fmla="*/ 64698 h 99204"/>
                <a:gd name="connsiteX16" fmla="*/ 207034 w 293298"/>
                <a:gd name="connsiteY16" fmla="*/ 56071 h 99204"/>
                <a:gd name="connsiteX17" fmla="*/ 185467 w 293298"/>
                <a:gd name="connsiteY17" fmla="*/ 38819 h 99204"/>
                <a:gd name="connsiteX18" fmla="*/ 176841 w 293298"/>
                <a:gd name="connsiteY18" fmla="*/ 30192 h 99204"/>
                <a:gd name="connsiteX19" fmla="*/ 163901 w 293298"/>
                <a:gd name="connsiteY19" fmla="*/ 25879 h 99204"/>
                <a:gd name="connsiteX20" fmla="*/ 129396 w 293298"/>
                <a:gd name="connsiteY20" fmla="*/ 4313 h 99204"/>
                <a:gd name="connsiteX21" fmla="*/ 116456 w 293298"/>
                <a:gd name="connsiteY21" fmla="*/ 0 h 99204"/>
                <a:gd name="connsiteX22" fmla="*/ 56071 w 293298"/>
                <a:gd name="connsiteY22" fmla="*/ 4313 h 99204"/>
                <a:gd name="connsiteX23" fmla="*/ 30192 w 293298"/>
                <a:gd name="connsiteY23" fmla="*/ 12939 h 99204"/>
                <a:gd name="connsiteX24" fmla="*/ 0 w 293298"/>
                <a:gd name="connsiteY24"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32913 w 293298"/>
                <a:gd name="connsiteY14" fmla="*/ 64698 h 99204"/>
                <a:gd name="connsiteX15" fmla="*/ 207034 w 293298"/>
                <a:gd name="connsiteY15" fmla="*/ 56071 h 99204"/>
                <a:gd name="connsiteX16" fmla="*/ 185467 w 293298"/>
                <a:gd name="connsiteY16" fmla="*/ 38819 h 99204"/>
                <a:gd name="connsiteX17" fmla="*/ 176841 w 293298"/>
                <a:gd name="connsiteY17" fmla="*/ 30192 h 99204"/>
                <a:gd name="connsiteX18" fmla="*/ 163901 w 293298"/>
                <a:gd name="connsiteY18" fmla="*/ 25879 h 99204"/>
                <a:gd name="connsiteX19" fmla="*/ 129396 w 293298"/>
                <a:gd name="connsiteY19" fmla="*/ 4313 h 99204"/>
                <a:gd name="connsiteX20" fmla="*/ 116456 w 293298"/>
                <a:gd name="connsiteY20" fmla="*/ 0 h 99204"/>
                <a:gd name="connsiteX21" fmla="*/ 56071 w 293298"/>
                <a:gd name="connsiteY21" fmla="*/ 4313 h 99204"/>
                <a:gd name="connsiteX22" fmla="*/ 30192 w 293298"/>
                <a:gd name="connsiteY22" fmla="*/ 12939 h 99204"/>
                <a:gd name="connsiteX23" fmla="*/ 0 w 293298"/>
                <a:gd name="connsiteY23"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32913 w 293298"/>
                <a:gd name="connsiteY14" fmla="*/ 64698 h 99204"/>
                <a:gd name="connsiteX15" fmla="*/ 207034 w 293298"/>
                <a:gd name="connsiteY15" fmla="*/ 56071 h 99204"/>
                <a:gd name="connsiteX16" fmla="*/ 185467 w 293298"/>
                <a:gd name="connsiteY16" fmla="*/ 38819 h 99204"/>
                <a:gd name="connsiteX17" fmla="*/ 176841 w 293298"/>
                <a:gd name="connsiteY17" fmla="*/ 30192 h 99204"/>
                <a:gd name="connsiteX18" fmla="*/ 129396 w 293298"/>
                <a:gd name="connsiteY18" fmla="*/ 4313 h 99204"/>
                <a:gd name="connsiteX19" fmla="*/ 116456 w 293298"/>
                <a:gd name="connsiteY19" fmla="*/ 0 h 99204"/>
                <a:gd name="connsiteX20" fmla="*/ 56071 w 293298"/>
                <a:gd name="connsiteY20" fmla="*/ 4313 h 99204"/>
                <a:gd name="connsiteX21" fmla="*/ 30192 w 293298"/>
                <a:gd name="connsiteY21" fmla="*/ 12939 h 99204"/>
                <a:gd name="connsiteX22" fmla="*/ 0 w 293298"/>
                <a:gd name="connsiteY22"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32913 w 293298"/>
                <a:gd name="connsiteY14" fmla="*/ 64698 h 99204"/>
                <a:gd name="connsiteX15" fmla="*/ 207034 w 293298"/>
                <a:gd name="connsiteY15" fmla="*/ 56071 h 99204"/>
                <a:gd name="connsiteX16" fmla="*/ 185467 w 293298"/>
                <a:gd name="connsiteY16" fmla="*/ 38819 h 99204"/>
                <a:gd name="connsiteX17" fmla="*/ 129396 w 293298"/>
                <a:gd name="connsiteY17" fmla="*/ 4313 h 99204"/>
                <a:gd name="connsiteX18" fmla="*/ 116456 w 293298"/>
                <a:gd name="connsiteY18" fmla="*/ 0 h 99204"/>
                <a:gd name="connsiteX19" fmla="*/ 56071 w 293298"/>
                <a:gd name="connsiteY19" fmla="*/ 4313 h 99204"/>
                <a:gd name="connsiteX20" fmla="*/ 30192 w 293298"/>
                <a:gd name="connsiteY20" fmla="*/ 12939 h 99204"/>
                <a:gd name="connsiteX21" fmla="*/ 0 w 293298"/>
                <a:gd name="connsiteY21"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32913 w 293298"/>
                <a:gd name="connsiteY14" fmla="*/ 64698 h 99204"/>
                <a:gd name="connsiteX15" fmla="*/ 207034 w 293298"/>
                <a:gd name="connsiteY15" fmla="*/ 56071 h 99204"/>
                <a:gd name="connsiteX16" fmla="*/ 129396 w 293298"/>
                <a:gd name="connsiteY16" fmla="*/ 4313 h 99204"/>
                <a:gd name="connsiteX17" fmla="*/ 116456 w 293298"/>
                <a:gd name="connsiteY17" fmla="*/ 0 h 99204"/>
                <a:gd name="connsiteX18" fmla="*/ 56071 w 293298"/>
                <a:gd name="connsiteY18" fmla="*/ 4313 h 99204"/>
                <a:gd name="connsiteX19" fmla="*/ 30192 w 293298"/>
                <a:gd name="connsiteY19" fmla="*/ 12939 h 99204"/>
                <a:gd name="connsiteX20" fmla="*/ 0 w 293298"/>
                <a:gd name="connsiteY20"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32913 w 293298"/>
                <a:gd name="connsiteY14" fmla="*/ 64698 h 99204"/>
                <a:gd name="connsiteX15" fmla="*/ 129396 w 293298"/>
                <a:gd name="connsiteY15" fmla="*/ 4313 h 99204"/>
                <a:gd name="connsiteX16" fmla="*/ 116456 w 293298"/>
                <a:gd name="connsiteY16" fmla="*/ 0 h 99204"/>
                <a:gd name="connsiteX17" fmla="*/ 56071 w 293298"/>
                <a:gd name="connsiteY17" fmla="*/ 4313 h 99204"/>
                <a:gd name="connsiteX18" fmla="*/ 30192 w 293298"/>
                <a:gd name="connsiteY18" fmla="*/ 12939 h 99204"/>
                <a:gd name="connsiteX19" fmla="*/ 0 w 293298"/>
                <a:gd name="connsiteY19"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13504 w 293298"/>
                <a:gd name="connsiteY14" fmla="*/ 58228 h 99204"/>
                <a:gd name="connsiteX15" fmla="*/ 129396 w 293298"/>
                <a:gd name="connsiteY15" fmla="*/ 4313 h 99204"/>
                <a:gd name="connsiteX16" fmla="*/ 116456 w 293298"/>
                <a:gd name="connsiteY16" fmla="*/ 0 h 99204"/>
                <a:gd name="connsiteX17" fmla="*/ 56071 w 293298"/>
                <a:gd name="connsiteY17" fmla="*/ 4313 h 99204"/>
                <a:gd name="connsiteX18" fmla="*/ 30192 w 293298"/>
                <a:gd name="connsiteY18" fmla="*/ 12939 h 99204"/>
                <a:gd name="connsiteX19" fmla="*/ 0 w 293298"/>
                <a:gd name="connsiteY19"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213504 w 293298"/>
                <a:gd name="connsiteY14" fmla="*/ 58228 h 99204"/>
                <a:gd name="connsiteX15" fmla="*/ 129396 w 293298"/>
                <a:gd name="connsiteY15" fmla="*/ 4313 h 99204"/>
                <a:gd name="connsiteX16" fmla="*/ 116456 w 293298"/>
                <a:gd name="connsiteY16" fmla="*/ 0 h 99204"/>
                <a:gd name="connsiteX17" fmla="*/ 56071 w 293298"/>
                <a:gd name="connsiteY17" fmla="*/ 4313 h 99204"/>
                <a:gd name="connsiteX18" fmla="*/ 30192 w 293298"/>
                <a:gd name="connsiteY18" fmla="*/ 12939 h 99204"/>
                <a:gd name="connsiteX19" fmla="*/ 0 w 293298"/>
                <a:gd name="connsiteY19"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254479 w 293298"/>
                <a:gd name="connsiteY13" fmla="*/ 81951 h 99204"/>
                <a:gd name="connsiteX14" fmla="*/ 194095 w 293298"/>
                <a:gd name="connsiteY14" fmla="*/ 49602 h 99204"/>
                <a:gd name="connsiteX15" fmla="*/ 129396 w 293298"/>
                <a:gd name="connsiteY15" fmla="*/ 4313 h 99204"/>
                <a:gd name="connsiteX16" fmla="*/ 116456 w 293298"/>
                <a:gd name="connsiteY16" fmla="*/ 0 h 99204"/>
                <a:gd name="connsiteX17" fmla="*/ 56071 w 293298"/>
                <a:gd name="connsiteY17" fmla="*/ 4313 h 99204"/>
                <a:gd name="connsiteX18" fmla="*/ 30192 w 293298"/>
                <a:gd name="connsiteY18" fmla="*/ 12939 h 99204"/>
                <a:gd name="connsiteX19" fmla="*/ 0 w 293298"/>
                <a:gd name="connsiteY19"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267418 w 293298"/>
                <a:gd name="connsiteY12" fmla="*/ 86264 h 99204"/>
                <a:gd name="connsiteX13" fmla="*/ 194095 w 293298"/>
                <a:gd name="connsiteY13" fmla="*/ 49602 h 99204"/>
                <a:gd name="connsiteX14" fmla="*/ 129396 w 293298"/>
                <a:gd name="connsiteY14" fmla="*/ 4313 h 99204"/>
                <a:gd name="connsiteX15" fmla="*/ 116456 w 293298"/>
                <a:gd name="connsiteY15" fmla="*/ 0 h 99204"/>
                <a:gd name="connsiteX16" fmla="*/ 56071 w 293298"/>
                <a:gd name="connsiteY16" fmla="*/ 4313 h 99204"/>
                <a:gd name="connsiteX17" fmla="*/ 30192 w 293298"/>
                <a:gd name="connsiteY17" fmla="*/ 12939 h 99204"/>
                <a:gd name="connsiteX18" fmla="*/ 0 w 293298"/>
                <a:gd name="connsiteY18" fmla="*/ 25879 h 99204"/>
                <a:gd name="connsiteX0" fmla="*/ 0 w 293298"/>
                <a:gd name="connsiteY0" fmla="*/ 25879 h 99204"/>
                <a:gd name="connsiteX1" fmla="*/ 0 w 293298"/>
                <a:gd name="connsiteY1" fmla="*/ 25879 h 99204"/>
                <a:gd name="connsiteX2" fmla="*/ 34505 w 293298"/>
                <a:gd name="connsiteY2" fmla="*/ 4313 h 99204"/>
                <a:gd name="connsiteX3" fmla="*/ 47445 w 293298"/>
                <a:gd name="connsiteY3" fmla="*/ 0 h 99204"/>
                <a:gd name="connsiteX4" fmla="*/ 81951 w 293298"/>
                <a:gd name="connsiteY4" fmla="*/ 4313 h 99204"/>
                <a:gd name="connsiteX5" fmla="*/ 107830 w 293298"/>
                <a:gd name="connsiteY5" fmla="*/ 12939 h 99204"/>
                <a:gd name="connsiteX6" fmla="*/ 120769 w 293298"/>
                <a:gd name="connsiteY6" fmla="*/ 21566 h 99204"/>
                <a:gd name="connsiteX7" fmla="*/ 146649 w 293298"/>
                <a:gd name="connsiteY7" fmla="*/ 30192 h 99204"/>
                <a:gd name="connsiteX8" fmla="*/ 166058 w 293298"/>
                <a:gd name="connsiteY8" fmla="*/ 81951 h 99204"/>
                <a:gd name="connsiteX9" fmla="*/ 202720 w 293298"/>
                <a:gd name="connsiteY9" fmla="*/ 90577 h 99204"/>
                <a:gd name="connsiteX10" fmla="*/ 228600 w 293298"/>
                <a:gd name="connsiteY10" fmla="*/ 99204 h 99204"/>
                <a:gd name="connsiteX11" fmla="*/ 293298 w 293298"/>
                <a:gd name="connsiteY11" fmla="*/ 94890 h 99204"/>
                <a:gd name="connsiteX12" fmla="*/ 194095 w 293298"/>
                <a:gd name="connsiteY12" fmla="*/ 49602 h 99204"/>
                <a:gd name="connsiteX13" fmla="*/ 129396 w 293298"/>
                <a:gd name="connsiteY13" fmla="*/ 4313 h 99204"/>
                <a:gd name="connsiteX14" fmla="*/ 116456 w 293298"/>
                <a:gd name="connsiteY14" fmla="*/ 0 h 99204"/>
                <a:gd name="connsiteX15" fmla="*/ 56071 w 293298"/>
                <a:gd name="connsiteY15" fmla="*/ 4313 h 99204"/>
                <a:gd name="connsiteX16" fmla="*/ 30192 w 293298"/>
                <a:gd name="connsiteY16" fmla="*/ 12939 h 99204"/>
                <a:gd name="connsiteX17" fmla="*/ 0 w 293298"/>
                <a:gd name="connsiteY17" fmla="*/ 25879 h 99204"/>
                <a:gd name="connsiteX0" fmla="*/ 0 w 293319"/>
                <a:gd name="connsiteY0" fmla="*/ 25879 h 97408"/>
                <a:gd name="connsiteX1" fmla="*/ 0 w 293319"/>
                <a:gd name="connsiteY1" fmla="*/ 25879 h 97408"/>
                <a:gd name="connsiteX2" fmla="*/ 34505 w 293319"/>
                <a:gd name="connsiteY2" fmla="*/ 4313 h 97408"/>
                <a:gd name="connsiteX3" fmla="*/ 47445 w 293319"/>
                <a:gd name="connsiteY3" fmla="*/ 0 h 97408"/>
                <a:gd name="connsiteX4" fmla="*/ 81951 w 293319"/>
                <a:gd name="connsiteY4" fmla="*/ 4313 h 97408"/>
                <a:gd name="connsiteX5" fmla="*/ 107830 w 293319"/>
                <a:gd name="connsiteY5" fmla="*/ 12939 h 97408"/>
                <a:gd name="connsiteX6" fmla="*/ 120769 w 293319"/>
                <a:gd name="connsiteY6" fmla="*/ 21566 h 97408"/>
                <a:gd name="connsiteX7" fmla="*/ 146649 w 293319"/>
                <a:gd name="connsiteY7" fmla="*/ 30192 h 97408"/>
                <a:gd name="connsiteX8" fmla="*/ 166058 w 293319"/>
                <a:gd name="connsiteY8" fmla="*/ 81951 h 97408"/>
                <a:gd name="connsiteX9" fmla="*/ 202720 w 293319"/>
                <a:gd name="connsiteY9" fmla="*/ 90577 h 97408"/>
                <a:gd name="connsiteX10" fmla="*/ 293298 w 293319"/>
                <a:gd name="connsiteY10" fmla="*/ 94890 h 97408"/>
                <a:gd name="connsiteX11" fmla="*/ 194095 w 293319"/>
                <a:gd name="connsiteY11" fmla="*/ 49602 h 97408"/>
                <a:gd name="connsiteX12" fmla="*/ 129396 w 293319"/>
                <a:gd name="connsiteY12" fmla="*/ 4313 h 97408"/>
                <a:gd name="connsiteX13" fmla="*/ 116456 w 293319"/>
                <a:gd name="connsiteY13" fmla="*/ 0 h 97408"/>
                <a:gd name="connsiteX14" fmla="*/ 56071 w 293319"/>
                <a:gd name="connsiteY14" fmla="*/ 4313 h 97408"/>
                <a:gd name="connsiteX15" fmla="*/ 30192 w 293319"/>
                <a:gd name="connsiteY15" fmla="*/ 12939 h 97408"/>
                <a:gd name="connsiteX16" fmla="*/ 0 w 293319"/>
                <a:gd name="connsiteY16" fmla="*/ 25879 h 97408"/>
                <a:gd name="connsiteX0" fmla="*/ 0 w 293319"/>
                <a:gd name="connsiteY0" fmla="*/ 25879 h 97408"/>
                <a:gd name="connsiteX1" fmla="*/ 0 w 293319"/>
                <a:gd name="connsiteY1" fmla="*/ 25879 h 97408"/>
                <a:gd name="connsiteX2" fmla="*/ 34505 w 293319"/>
                <a:gd name="connsiteY2" fmla="*/ 4313 h 97408"/>
                <a:gd name="connsiteX3" fmla="*/ 47445 w 293319"/>
                <a:gd name="connsiteY3" fmla="*/ 0 h 97408"/>
                <a:gd name="connsiteX4" fmla="*/ 81951 w 293319"/>
                <a:gd name="connsiteY4" fmla="*/ 4313 h 97408"/>
                <a:gd name="connsiteX5" fmla="*/ 107830 w 293319"/>
                <a:gd name="connsiteY5" fmla="*/ 12939 h 97408"/>
                <a:gd name="connsiteX6" fmla="*/ 120769 w 293319"/>
                <a:gd name="connsiteY6" fmla="*/ 21566 h 97408"/>
                <a:gd name="connsiteX7" fmla="*/ 146649 w 293319"/>
                <a:gd name="connsiteY7" fmla="*/ 30192 h 97408"/>
                <a:gd name="connsiteX8" fmla="*/ 166058 w 293319"/>
                <a:gd name="connsiteY8" fmla="*/ 81951 h 97408"/>
                <a:gd name="connsiteX9" fmla="*/ 202720 w 293319"/>
                <a:gd name="connsiteY9" fmla="*/ 90577 h 97408"/>
                <a:gd name="connsiteX10" fmla="*/ 293298 w 293319"/>
                <a:gd name="connsiteY10" fmla="*/ 94890 h 97408"/>
                <a:gd name="connsiteX11" fmla="*/ 194095 w 293319"/>
                <a:gd name="connsiteY11" fmla="*/ 49602 h 97408"/>
                <a:gd name="connsiteX12" fmla="*/ 129396 w 293319"/>
                <a:gd name="connsiteY12" fmla="*/ 4313 h 97408"/>
                <a:gd name="connsiteX13" fmla="*/ 116456 w 293319"/>
                <a:gd name="connsiteY13" fmla="*/ 0 h 97408"/>
                <a:gd name="connsiteX14" fmla="*/ 56071 w 293319"/>
                <a:gd name="connsiteY14" fmla="*/ 4313 h 97408"/>
                <a:gd name="connsiteX15" fmla="*/ 30192 w 293319"/>
                <a:gd name="connsiteY15" fmla="*/ 12939 h 97408"/>
                <a:gd name="connsiteX16" fmla="*/ 0 w 293319"/>
                <a:gd name="connsiteY16" fmla="*/ 25879 h 97408"/>
                <a:gd name="connsiteX0" fmla="*/ 0 w 293328"/>
                <a:gd name="connsiteY0" fmla="*/ 25879 h 97408"/>
                <a:gd name="connsiteX1" fmla="*/ 0 w 293328"/>
                <a:gd name="connsiteY1" fmla="*/ 25879 h 97408"/>
                <a:gd name="connsiteX2" fmla="*/ 34505 w 293328"/>
                <a:gd name="connsiteY2" fmla="*/ 4313 h 97408"/>
                <a:gd name="connsiteX3" fmla="*/ 47445 w 293328"/>
                <a:gd name="connsiteY3" fmla="*/ 0 h 97408"/>
                <a:gd name="connsiteX4" fmla="*/ 81951 w 293328"/>
                <a:gd name="connsiteY4" fmla="*/ 4313 h 97408"/>
                <a:gd name="connsiteX5" fmla="*/ 107830 w 293328"/>
                <a:gd name="connsiteY5" fmla="*/ 12939 h 97408"/>
                <a:gd name="connsiteX6" fmla="*/ 120769 w 293328"/>
                <a:gd name="connsiteY6" fmla="*/ 21566 h 97408"/>
                <a:gd name="connsiteX7" fmla="*/ 146649 w 293328"/>
                <a:gd name="connsiteY7" fmla="*/ 30192 h 97408"/>
                <a:gd name="connsiteX8" fmla="*/ 166058 w 293328"/>
                <a:gd name="connsiteY8" fmla="*/ 81951 h 97408"/>
                <a:gd name="connsiteX9" fmla="*/ 224286 w 293328"/>
                <a:gd name="connsiteY9" fmla="*/ 90577 h 97408"/>
                <a:gd name="connsiteX10" fmla="*/ 293298 w 293328"/>
                <a:gd name="connsiteY10" fmla="*/ 94890 h 97408"/>
                <a:gd name="connsiteX11" fmla="*/ 194095 w 293328"/>
                <a:gd name="connsiteY11" fmla="*/ 49602 h 97408"/>
                <a:gd name="connsiteX12" fmla="*/ 129396 w 293328"/>
                <a:gd name="connsiteY12" fmla="*/ 4313 h 97408"/>
                <a:gd name="connsiteX13" fmla="*/ 116456 w 293328"/>
                <a:gd name="connsiteY13" fmla="*/ 0 h 97408"/>
                <a:gd name="connsiteX14" fmla="*/ 56071 w 293328"/>
                <a:gd name="connsiteY14" fmla="*/ 4313 h 97408"/>
                <a:gd name="connsiteX15" fmla="*/ 30192 w 293328"/>
                <a:gd name="connsiteY15" fmla="*/ 12939 h 97408"/>
                <a:gd name="connsiteX16" fmla="*/ 0 w 293328"/>
                <a:gd name="connsiteY16" fmla="*/ 25879 h 9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3328" h="97408">
                  <a:moveTo>
                    <a:pt x="0" y="25879"/>
                  </a:moveTo>
                  <a:lnTo>
                    <a:pt x="0" y="25879"/>
                  </a:lnTo>
                  <a:cubicBezTo>
                    <a:pt x="11502" y="18690"/>
                    <a:pt x="22598" y="10808"/>
                    <a:pt x="34505" y="4313"/>
                  </a:cubicBezTo>
                  <a:cubicBezTo>
                    <a:pt x="38496" y="2136"/>
                    <a:pt x="42898" y="0"/>
                    <a:pt x="47445" y="0"/>
                  </a:cubicBezTo>
                  <a:cubicBezTo>
                    <a:pt x="59037" y="0"/>
                    <a:pt x="70449" y="2875"/>
                    <a:pt x="81951" y="4313"/>
                  </a:cubicBezTo>
                  <a:cubicBezTo>
                    <a:pt x="90577" y="7188"/>
                    <a:pt x="100265" y="7895"/>
                    <a:pt x="107830" y="12939"/>
                  </a:cubicBezTo>
                  <a:cubicBezTo>
                    <a:pt x="112143" y="15815"/>
                    <a:pt x="116032" y="19461"/>
                    <a:pt x="120769" y="21566"/>
                  </a:cubicBezTo>
                  <a:cubicBezTo>
                    <a:pt x="129078" y="25259"/>
                    <a:pt x="139101" y="20128"/>
                    <a:pt x="146649" y="30192"/>
                  </a:cubicBezTo>
                  <a:cubicBezTo>
                    <a:pt x="154197" y="40256"/>
                    <a:pt x="153119" y="71887"/>
                    <a:pt x="166058" y="81951"/>
                  </a:cubicBezTo>
                  <a:cubicBezTo>
                    <a:pt x="178998" y="92015"/>
                    <a:pt x="203079" y="88421"/>
                    <a:pt x="224286" y="90577"/>
                  </a:cubicBezTo>
                  <a:cubicBezTo>
                    <a:pt x="245493" y="92733"/>
                    <a:pt x="294736" y="101719"/>
                    <a:pt x="293298" y="94890"/>
                  </a:cubicBezTo>
                  <a:lnTo>
                    <a:pt x="194095" y="49602"/>
                  </a:lnTo>
                  <a:cubicBezTo>
                    <a:pt x="173248" y="36662"/>
                    <a:pt x="148805" y="15096"/>
                    <a:pt x="129396" y="4313"/>
                  </a:cubicBezTo>
                  <a:lnTo>
                    <a:pt x="116456" y="0"/>
                  </a:lnTo>
                  <a:cubicBezTo>
                    <a:pt x="96328" y="1438"/>
                    <a:pt x="76027" y="1320"/>
                    <a:pt x="56071" y="4313"/>
                  </a:cubicBezTo>
                  <a:cubicBezTo>
                    <a:pt x="47079" y="5662"/>
                    <a:pt x="34258" y="4806"/>
                    <a:pt x="30192" y="12939"/>
                  </a:cubicBezTo>
                  <a:lnTo>
                    <a:pt x="0" y="2587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75" name="Freeform 334">
              <a:extLst>
                <a:ext uri="{FF2B5EF4-FFF2-40B4-BE49-F238E27FC236}">
                  <a16:creationId xmlns:a16="http://schemas.microsoft.com/office/drawing/2014/main" id="{DD22606C-6C30-41DB-A4DA-7223CB56BBD9}"/>
                </a:ext>
              </a:extLst>
            </p:cNvPr>
            <p:cNvSpPr/>
            <p:nvPr/>
          </p:nvSpPr>
          <p:spPr bwMode="auto">
            <a:xfrm>
              <a:off x="4274288" y="1626781"/>
              <a:ext cx="1277178" cy="1406607"/>
            </a:xfrm>
            <a:custGeom>
              <a:avLst/>
              <a:gdLst>
                <a:gd name="connsiteX0" fmla="*/ 0 w 1277178"/>
                <a:gd name="connsiteY0" fmla="*/ 0 h 1406607"/>
                <a:gd name="connsiteX1" fmla="*/ 0 w 1277178"/>
                <a:gd name="connsiteY1" fmla="*/ 0 h 1406607"/>
                <a:gd name="connsiteX2" fmla="*/ 42531 w 1277178"/>
                <a:gd name="connsiteY2" fmla="*/ 127591 h 1406607"/>
                <a:gd name="connsiteX3" fmla="*/ 53163 w 1277178"/>
                <a:gd name="connsiteY3" fmla="*/ 159489 h 1406607"/>
                <a:gd name="connsiteX4" fmla="*/ 85061 w 1277178"/>
                <a:gd name="connsiteY4" fmla="*/ 170121 h 1406607"/>
                <a:gd name="connsiteX5" fmla="*/ 116959 w 1277178"/>
                <a:gd name="connsiteY5" fmla="*/ 191386 h 1406607"/>
                <a:gd name="connsiteX6" fmla="*/ 202019 w 1277178"/>
                <a:gd name="connsiteY6" fmla="*/ 212652 h 1406607"/>
                <a:gd name="connsiteX7" fmla="*/ 202019 w 1277178"/>
                <a:gd name="connsiteY7" fmla="*/ 287079 h 1406607"/>
                <a:gd name="connsiteX8" fmla="*/ 233917 w 1277178"/>
                <a:gd name="connsiteY8" fmla="*/ 372140 h 1406607"/>
                <a:gd name="connsiteX9" fmla="*/ 265814 w 1277178"/>
                <a:gd name="connsiteY9" fmla="*/ 393405 h 1406607"/>
                <a:gd name="connsiteX10" fmla="*/ 329610 w 1277178"/>
                <a:gd name="connsiteY10" fmla="*/ 435935 h 1406607"/>
                <a:gd name="connsiteX11" fmla="*/ 382772 w 1277178"/>
                <a:gd name="connsiteY11" fmla="*/ 489098 h 1406607"/>
                <a:gd name="connsiteX12" fmla="*/ 404038 w 1277178"/>
                <a:gd name="connsiteY12" fmla="*/ 552893 h 1406607"/>
                <a:gd name="connsiteX13" fmla="*/ 425303 w 1277178"/>
                <a:gd name="connsiteY13" fmla="*/ 574159 h 1406607"/>
                <a:gd name="connsiteX14" fmla="*/ 478465 w 1277178"/>
                <a:gd name="connsiteY14" fmla="*/ 648586 h 1406607"/>
                <a:gd name="connsiteX15" fmla="*/ 531628 w 1277178"/>
                <a:gd name="connsiteY15" fmla="*/ 701749 h 1406607"/>
                <a:gd name="connsiteX16" fmla="*/ 616689 w 1277178"/>
                <a:gd name="connsiteY16" fmla="*/ 723014 h 1406607"/>
                <a:gd name="connsiteX17" fmla="*/ 659219 w 1277178"/>
                <a:gd name="connsiteY17" fmla="*/ 818707 h 1406607"/>
                <a:gd name="connsiteX18" fmla="*/ 691117 w 1277178"/>
                <a:gd name="connsiteY18" fmla="*/ 829340 h 1406607"/>
                <a:gd name="connsiteX19" fmla="*/ 765545 w 1277178"/>
                <a:gd name="connsiteY19" fmla="*/ 871870 h 1406607"/>
                <a:gd name="connsiteX20" fmla="*/ 776177 w 1277178"/>
                <a:gd name="connsiteY20" fmla="*/ 914400 h 1406607"/>
                <a:gd name="connsiteX21" fmla="*/ 786810 w 1277178"/>
                <a:gd name="connsiteY21" fmla="*/ 1020726 h 1406607"/>
                <a:gd name="connsiteX22" fmla="*/ 829340 w 1277178"/>
                <a:gd name="connsiteY22" fmla="*/ 1084521 h 1406607"/>
                <a:gd name="connsiteX23" fmla="*/ 893135 w 1277178"/>
                <a:gd name="connsiteY23" fmla="*/ 1105786 h 1406607"/>
                <a:gd name="connsiteX24" fmla="*/ 925033 w 1277178"/>
                <a:gd name="connsiteY24" fmla="*/ 1116419 h 1406607"/>
                <a:gd name="connsiteX25" fmla="*/ 946298 w 1277178"/>
                <a:gd name="connsiteY25" fmla="*/ 1148317 h 1406607"/>
                <a:gd name="connsiteX26" fmla="*/ 967563 w 1277178"/>
                <a:gd name="connsiteY26" fmla="*/ 1307805 h 1406607"/>
                <a:gd name="connsiteX27" fmla="*/ 999461 w 1277178"/>
                <a:gd name="connsiteY27" fmla="*/ 1329070 h 1406607"/>
                <a:gd name="connsiteX28" fmla="*/ 1095154 w 1277178"/>
                <a:gd name="connsiteY28" fmla="*/ 1350335 h 1406607"/>
                <a:gd name="connsiteX29" fmla="*/ 1127052 w 1277178"/>
                <a:gd name="connsiteY29" fmla="*/ 1360968 h 1406607"/>
                <a:gd name="connsiteX30" fmla="*/ 1254642 w 1277178"/>
                <a:gd name="connsiteY30" fmla="*/ 1371600 h 1406607"/>
                <a:gd name="connsiteX31" fmla="*/ 1275907 w 1277178"/>
                <a:gd name="connsiteY31" fmla="*/ 1403498 h 1406607"/>
                <a:gd name="connsiteX32" fmla="*/ 1244010 w 1277178"/>
                <a:gd name="connsiteY32" fmla="*/ 1392866 h 1406607"/>
                <a:gd name="connsiteX33" fmla="*/ 1180214 w 1277178"/>
                <a:gd name="connsiteY33" fmla="*/ 1350335 h 1406607"/>
                <a:gd name="connsiteX34" fmla="*/ 1137684 w 1277178"/>
                <a:gd name="connsiteY34" fmla="*/ 1297172 h 1406607"/>
                <a:gd name="connsiteX35" fmla="*/ 1105786 w 1277178"/>
                <a:gd name="connsiteY35" fmla="*/ 1244010 h 1406607"/>
                <a:gd name="connsiteX36" fmla="*/ 1095154 w 1277178"/>
                <a:gd name="connsiteY36" fmla="*/ 1212112 h 1406607"/>
                <a:gd name="connsiteX37" fmla="*/ 1073889 w 1277178"/>
                <a:gd name="connsiteY37" fmla="*/ 1180214 h 1406607"/>
                <a:gd name="connsiteX38" fmla="*/ 1063256 w 1277178"/>
                <a:gd name="connsiteY38" fmla="*/ 1116419 h 1406607"/>
                <a:gd name="connsiteX39" fmla="*/ 1052624 w 1277178"/>
                <a:gd name="connsiteY39" fmla="*/ 925033 h 1406607"/>
                <a:gd name="connsiteX40" fmla="*/ 1031359 w 1277178"/>
                <a:gd name="connsiteY40" fmla="*/ 893135 h 1406607"/>
                <a:gd name="connsiteX41" fmla="*/ 1020726 w 1277178"/>
                <a:gd name="connsiteY41" fmla="*/ 861238 h 1406607"/>
                <a:gd name="connsiteX42" fmla="*/ 956931 w 1277178"/>
                <a:gd name="connsiteY42" fmla="*/ 808075 h 1406607"/>
                <a:gd name="connsiteX43" fmla="*/ 903768 w 1277178"/>
                <a:gd name="connsiteY43" fmla="*/ 765545 h 1406607"/>
                <a:gd name="connsiteX44" fmla="*/ 850605 w 1277178"/>
                <a:gd name="connsiteY44" fmla="*/ 701749 h 1406607"/>
                <a:gd name="connsiteX45" fmla="*/ 797442 w 1277178"/>
                <a:gd name="connsiteY45" fmla="*/ 637954 h 1406607"/>
                <a:gd name="connsiteX46" fmla="*/ 733647 w 1277178"/>
                <a:gd name="connsiteY46" fmla="*/ 606056 h 1406607"/>
                <a:gd name="connsiteX47" fmla="*/ 669852 w 1277178"/>
                <a:gd name="connsiteY47" fmla="*/ 563526 h 1406607"/>
                <a:gd name="connsiteX48" fmla="*/ 648586 w 1277178"/>
                <a:gd name="connsiteY48" fmla="*/ 531628 h 1406607"/>
                <a:gd name="connsiteX49" fmla="*/ 606056 w 1277178"/>
                <a:gd name="connsiteY49" fmla="*/ 499731 h 1406607"/>
                <a:gd name="connsiteX50" fmla="*/ 574159 w 1277178"/>
                <a:gd name="connsiteY50" fmla="*/ 435935 h 1406607"/>
                <a:gd name="connsiteX51" fmla="*/ 552893 w 1277178"/>
                <a:gd name="connsiteY51" fmla="*/ 414670 h 1406607"/>
                <a:gd name="connsiteX52" fmla="*/ 510363 w 1277178"/>
                <a:gd name="connsiteY52" fmla="*/ 350875 h 1406607"/>
                <a:gd name="connsiteX53" fmla="*/ 478465 w 1277178"/>
                <a:gd name="connsiteY53" fmla="*/ 297712 h 1406607"/>
                <a:gd name="connsiteX54" fmla="*/ 446568 w 1277178"/>
                <a:gd name="connsiteY54" fmla="*/ 255182 h 1406607"/>
                <a:gd name="connsiteX55" fmla="*/ 372140 w 1277178"/>
                <a:gd name="connsiteY55" fmla="*/ 212652 h 1406607"/>
                <a:gd name="connsiteX56" fmla="*/ 308345 w 1277178"/>
                <a:gd name="connsiteY56" fmla="*/ 159489 h 1406607"/>
                <a:gd name="connsiteX57" fmla="*/ 297712 w 1277178"/>
                <a:gd name="connsiteY57" fmla="*/ 116959 h 1406607"/>
                <a:gd name="connsiteX58" fmla="*/ 233917 w 1277178"/>
                <a:gd name="connsiteY58" fmla="*/ 74428 h 1406607"/>
                <a:gd name="connsiteX59" fmla="*/ 74428 w 1277178"/>
                <a:gd name="connsiteY59" fmla="*/ 42531 h 1406607"/>
                <a:gd name="connsiteX60" fmla="*/ 0 w 1277178"/>
                <a:gd name="connsiteY60" fmla="*/ 0 h 1406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277178" h="1406607">
                  <a:moveTo>
                    <a:pt x="0" y="0"/>
                  </a:moveTo>
                  <a:lnTo>
                    <a:pt x="0" y="0"/>
                  </a:lnTo>
                  <a:cubicBezTo>
                    <a:pt x="44184" y="198827"/>
                    <a:pt x="-4740" y="33050"/>
                    <a:pt x="42531" y="127591"/>
                  </a:cubicBezTo>
                  <a:cubicBezTo>
                    <a:pt x="47543" y="137616"/>
                    <a:pt x="45238" y="151564"/>
                    <a:pt x="53163" y="159489"/>
                  </a:cubicBezTo>
                  <a:cubicBezTo>
                    <a:pt x="61088" y="167414"/>
                    <a:pt x="74428" y="166577"/>
                    <a:pt x="85061" y="170121"/>
                  </a:cubicBezTo>
                  <a:cubicBezTo>
                    <a:pt x="95694" y="177209"/>
                    <a:pt x="105529" y="185671"/>
                    <a:pt x="116959" y="191386"/>
                  </a:cubicBezTo>
                  <a:cubicBezTo>
                    <a:pt x="138757" y="202285"/>
                    <a:pt x="181795" y="208607"/>
                    <a:pt x="202019" y="212652"/>
                  </a:cubicBezTo>
                  <a:cubicBezTo>
                    <a:pt x="235260" y="345609"/>
                    <a:pt x="202019" y="180305"/>
                    <a:pt x="202019" y="287079"/>
                  </a:cubicBezTo>
                  <a:cubicBezTo>
                    <a:pt x="202019" y="317508"/>
                    <a:pt x="211918" y="350141"/>
                    <a:pt x="233917" y="372140"/>
                  </a:cubicBezTo>
                  <a:cubicBezTo>
                    <a:pt x="242953" y="381176"/>
                    <a:pt x="255997" y="385224"/>
                    <a:pt x="265814" y="393405"/>
                  </a:cubicBezTo>
                  <a:cubicBezTo>
                    <a:pt x="318910" y="437652"/>
                    <a:pt x="273554" y="417251"/>
                    <a:pt x="329610" y="435935"/>
                  </a:cubicBezTo>
                  <a:cubicBezTo>
                    <a:pt x="358710" y="455335"/>
                    <a:pt x="367849" y="455521"/>
                    <a:pt x="382772" y="489098"/>
                  </a:cubicBezTo>
                  <a:cubicBezTo>
                    <a:pt x="391876" y="509581"/>
                    <a:pt x="388188" y="537043"/>
                    <a:pt x="404038" y="552893"/>
                  </a:cubicBezTo>
                  <a:cubicBezTo>
                    <a:pt x="411126" y="559982"/>
                    <a:pt x="419041" y="566331"/>
                    <a:pt x="425303" y="574159"/>
                  </a:cubicBezTo>
                  <a:cubicBezTo>
                    <a:pt x="471025" y="631312"/>
                    <a:pt x="418617" y="581257"/>
                    <a:pt x="478465" y="648586"/>
                  </a:cubicBezTo>
                  <a:cubicBezTo>
                    <a:pt x="495115" y="667317"/>
                    <a:pt x="507853" y="693824"/>
                    <a:pt x="531628" y="701749"/>
                  </a:cubicBezTo>
                  <a:cubicBezTo>
                    <a:pt x="580670" y="718097"/>
                    <a:pt x="552536" y="710184"/>
                    <a:pt x="616689" y="723014"/>
                  </a:cubicBezTo>
                  <a:cubicBezTo>
                    <a:pt x="623187" y="742508"/>
                    <a:pt x="636242" y="800325"/>
                    <a:pt x="659219" y="818707"/>
                  </a:cubicBezTo>
                  <a:cubicBezTo>
                    <a:pt x="667971" y="825708"/>
                    <a:pt x="680815" y="824925"/>
                    <a:pt x="691117" y="829340"/>
                  </a:cubicBezTo>
                  <a:cubicBezTo>
                    <a:pt x="728889" y="845528"/>
                    <a:pt x="733510" y="850514"/>
                    <a:pt x="765545" y="871870"/>
                  </a:cubicBezTo>
                  <a:cubicBezTo>
                    <a:pt x="769089" y="886047"/>
                    <a:pt x="774110" y="899934"/>
                    <a:pt x="776177" y="914400"/>
                  </a:cubicBezTo>
                  <a:cubicBezTo>
                    <a:pt x="781214" y="949661"/>
                    <a:pt x="776186" y="986729"/>
                    <a:pt x="786810" y="1020726"/>
                  </a:cubicBezTo>
                  <a:cubicBezTo>
                    <a:pt x="794433" y="1045120"/>
                    <a:pt x="805094" y="1076439"/>
                    <a:pt x="829340" y="1084521"/>
                  </a:cubicBezTo>
                  <a:lnTo>
                    <a:pt x="893135" y="1105786"/>
                  </a:lnTo>
                  <a:lnTo>
                    <a:pt x="925033" y="1116419"/>
                  </a:lnTo>
                  <a:cubicBezTo>
                    <a:pt x="932121" y="1127052"/>
                    <a:pt x="941264" y="1136571"/>
                    <a:pt x="946298" y="1148317"/>
                  </a:cubicBezTo>
                  <a:cubicBezTo>
                    <a:pt x="967566" y="1197941"/>
                    <a:pt x="952555" y="1259029"/>
                    <a:pt x="967563" y="1307805"/>
                  </a:cubicBezTo>
                  <a:cubicBezTo>
                    <a:pt x="971321" y="1320019"/>
                    <a:pt x="988031" y="1323355"/>
                    <a:pt x="999461" y="1329070"/>
                  </a:cubicBezTo>
                  <a:cubicBezTo>
                    <a:pt x="1025638" y="1342159"/>
                    <a:pt x="1070647" y="1346251"/>
                    <a:pt x="1095154" y="1350335"/>
                  </a:cubicBezTo>
                  <a:cubicBezTo>
                    <a:pt x="1105787" y="1353879"/>
                    <a:pt x="1115942" y="1359487"/>
                    <a:pt x="1127052" y="1360968"/>
                  </a:cubicBezTo>
                  <a:cubicBezTo>
                    <a:pt x="1169355" y="1366608"/>
                    <a:pt x="1213607" y="1359876"/>
                    <a:pt x="1254642" y="1371600"/>
                  </a:cubicBezTo>
                  <a:cubicBezTo>
                    <a:pt x="1266929" y="1375111"/>
                    <a:pt x="1281621" y="1392068"/>
                    <a:pt x="1275907" y="1403498"/>
                  </a:cubicBezTo>
                  <a:cubicBezTo>
                    <a:pt x="1270895" y="1413522"/>
                    <a:pt x="1254642" y="1396410"/>
                    <a:pt x="1244010" y="1392866"/>
                  </a:cubicBezTo>
                  <a:cubicBezTo>
                    <a:pt x="1222745" y="1378689"/>
                    <a:pt x="1194391" y="1371600"/>
                    <a:pt x="1180214" y="1350335"/>
                  </a:cubicBezTo>
                  <a:cubicBezTo>
                    <a:pt x="1153388" y="1310097"/>
                    <a:pt x="1167985" y="1327474"/>
                    <a:pt x="1137684" y="1297172"/>
                  </a:cubicBezTo>
                  <a:cubicBezTo>
                    <a:pt x="1107565" y="1206812"/>
                    <a:pt x="1149572" y="1316987"/>
                    <a:pt x="1105786" y="1244010"/>
                  </a:cubicBezTo>
                  <a:cubicBezTo>
                    <a:pt x="1100020" y="1234399"/>
                    <a:pt x="1100166" y="1222137"/>
                    <a:pt x="1095154" y="1212112"/>
                  </a:cubicBezTo>
                  <a:cubicBezTo>
                    <a:pt x="1089439" y="1200682"/>
                    <a:pt x="1080977" y="1190847"/>
                    <a:pt x="1073889" y="1180214"/>
                  </a:cubicBezTo>
                  <a:cubicBezTo>
                    <a:pt x="1070345" y="1158949"/>
                    <a:pt x="1065046" y="1137903"/>
                    <a:pt x="1063256" y="1116419"/>
                  </a:cubicBezTo>
                  <a:cubicBezTo>
                    <a:pt x="1057950" y="1052746"/>
                    <a:pt x="1061660" y="988285"/>
                    <a:pt x="1052624" y="925033"/>
                  </a:cubicBezTo>
                  <a:cubicBezTo>
                    <a:pt x="1050817" y="912383"/>
                    <a:pt x="1037074" y="904565"/>
                    <a:pt x="1031359" y="893135"/>
                  </a:cubicBezTo>
                  <a:cubicBezTo>
                    <a:pt x="1026347" y="883111"/>
                    <a:pt x="1026492" y="870848"/>
                    <a:pt x="1020726" y="861238"/>
                  </a:cubicBezTo>
                  <a:cubicBezTo>
                    <a:pt x="1011105" y="845203"/>
                    <a:pt x="964748" y="814589"/>
                    <a:pt x="956931" y="808075"/>
                  </a:cubicBezTo>
                  <a:cubicBezTo>
                    <a:pt x="896326" y="757572"/>
                    <a:pt x="982633" y="818123"/>
                    <a:pt x="903768" y="765545"/>
                  </a:cubicBezTo>
                  <a:cubicBezTo>
                    <a:pt x="885903" y="711951"/>
                    <a:pt x="904676" y="748095"/>
                    <a:pt x="850605" y="701749"/>
                  </a:cubicBezTo>
                  <a:cubicBezTo>
                    <a:pt x="728682" y="597245"/>
                    <a:pt x="895875" y="736389"/>
                    <a:pt x="797442" y="637954"/>
                  </a:cubicBezTo>
                  <a:cubicBezTo>
                    <a:pt x="776831" y="617343"/>
                    <a:pt x="759590" y="614704"/>
                    <a:pt x="733647" y="606056"/>
                  </a:cubicBezTo>
                  <a:cubicBezTo>
                    <a:pt x="680260" y="525976"/>
                    <a:pt x="752243" y="618454"/>
                    <a:pt x="669852" y="563526"/>
                  </a:cubicBezTo>
                  <a:cubicBezTo>
                    <a:pt x="659219" y="556437"/>
                    <a:pt x="657622" y="540664"/>
                    <a:pt x="648586" y="531628"/>
                  </a:cubicBezTo>
                  <a:cubicBezTo>
                    <a:pt x="636055" y="519098"/>
                    <a:pt x="620233" y="510363"/>
                    <a:pt x="606056" y="499731"/>
                  </a:cubicBezTo>
                  <a:cubicBezTo>
                    <a:pt x="594827" y="466041"/>
                    <a:pt x="597715" y="465379"/>
                    <a:pt x="574159" y="435935"/>
                  </a:cubicBezTo>
                  <a:cubicBezTo>
                    <a:pt x="567897" y="428107"/>
                    <a:pt x="558908" y="422690"/>
                    <a:pt x="552893" y="414670"/>
                  </a:cubicBezTo>
                  <a:cubicBezTo>
                    <a:pt x="537558" y="394224"/>
                    <a:pt x="510363" y="350875"/>
                    <a:pt x="510363" y="350875"/>
                  </a:cubicBezTo>
                  <a:cubicBezTo>
                    <a:pt x="492935" y="298587"/>
                    <a:pt x="510900" y="336634"/>
                    <a:pt x="478465" y="297712"/>
                  </a:cubicBezTo>
                  <a:cubicBezTo>
                    <a:pt x="467120" y="284099"/>
                    <a:pt x="459098" y="267712"/>
                    <a:pt x="446568" y="255182"/>
                  </a:cubicBezTo>
                  <a:cubicBezTo>
                    <a:pt x="429299" y="237913"/>
                    <a:pt x="391597" y="223771"/>
                    <a:pt x="372140" y="212652"/>
                  </a:cubicBezTo>
                  <a:cubicBezTo>
                    <a:pt x="337601" y="192915"/>
                    <a:pt x="337665" y="188809"/>
                    <a:pt x="308345" y="159489"/>
                  </a:cubicBezTo>
                  <a:cubicBezTo>
                    <a:pt x="304801" y="145312"/>
                    <a:pt x="307335" y="127956"/>
                    <a:pt x="297712" y="116959"/>
                  </a:cubicBezTo>
                  <a:cubicBezTo>
                    <a:pt x="280882" y="97725"/>
                    <a:pt x="258163" y="82510"/>
                    <a:pt x="233917" y="74428"/>
                  </a:cubicBezTo>
                  <a:cubicBezTo>
                    <a:pt x="139674" y="43014"/>
                    <a:pt x="192400" y="55638"/>
                    <a:pt x="74428" y="42531"/>
                  </a:cubicBezTo>
                  <a:cubicBezTo>
                    <a:pt x="28460" y="31038"/>
                    <a:pt x="12405" y="7089"/>
                    <a:pt x="0" y="0"/>
                  </a:cubicBezTo>
                  <a:close/>
                </a:path>
              </a:pathLst>
            </a:custGeom>
            <a:solidFill>
              <a:srgbClr val="180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endParaRPr>
            </a:p>
          </p:txBody>
        </p:sp>
        <p:sp>
          <p:nvSpPr>
            <p:cNvPr id="76" name="Freeform 335">
              <a:extLst>
                <a:ext uri="{FF2B5EF4-FFF2-40B4-BE49-F238E27FC236}">
                  <a16:creationId xmlns:a16="http://schemas.microsoft.com/office/drawing/2014/main" id="{8B955633-75F6-41F5-8C04-33565D4D9B71}"/>
                </a:ext>
              </a:extLst>
            </p:cNvPr>
            <p:cNvSpPr/>
            <p:nvPr/>
          </p:nvSpPr>
          <p:spPr bwMode="auto">
            <a:xfrm>
              <a:off x="5486215" y="3349256"/>
              <a:ext cx="382957" cy="1786270"/>
            </a:xfrm>
            <a:custGeom>
              <a:avLst/>
              <a:gdLst>
                <a:gd name="connsiteX0" fmla="*/ 202204 w 382957"/>
                <a:gd name="connsiteY0" fmla="*/ 287079 h 1786270"/>
                <a:gd name="connsiteX1" fmla="*/ 202204 w 382957"/>
                <a:gd name="connsiteY1" fmla="*/ 287079 h 1786270"/>
                <a:gd name="connsiteX2" fmla="*/ 149041 w 382957"/>
                <a:gd name="connsiteY2" fmla="*/ 361507 h 1786270"/>
                <a:gd name="connsiteX3" fmla="*/ 159673 w 382957"/>
                <a:gd name="connsiteY3" fmla="*/ 489097 h 1786270"/>
                <a:gd name="connsiteX4" fmla="*/ 170306 w 382957"/>
                <a:gd name="connsiteY4" fmla="*/ 531628 h 1786270"/>
                <a:gd name="connsiteX5" fmla="*/ 202204 w 382957"/>
                <a:gd name="connsiteY5" fmla="*/ 552893 h 1786270"/>
                <a:gd name="connsiteX6" fmla="*/ 212836 w 382957"/>
                <a:gd name="connsiteY6" fmla="*/ 584791 h 1786270"/>
                <a:gd name="connsiteX7" fmla="*/ 319162 w 382957"/>
                <a:gd name="connsiteY7" fmla="*/ 584791 h 1786270"/>
                <a:gd name="connsiteX8" fmla="*/ 265999 w 382957"/>
                <a:gd name="connsiteY8" fmla="*/ 531628 h 1786270"/>
                <a:gd name="connsiteX9" fmla="*/ 234101 w 382957"/>
                <a:gd name="connsiteY9" fmla="*/ 552893 h 1786270"/>
                <a:gd name="connsiteX10" fmla="*/ 180938 w 382957"/>
                <a:gd name="connsiteY10" fmla="*/ 606056 h 1786270"/>
                <a:gd name="connsiteX11" fmla="*/ 159673 w 382957"/>
                <a:gd name="connsiteY11" fmla="*/ 648586 h 1786270"/>
                <a:gd name="connsiteX12" fmla="*/ 149041 w 382957"/>
                <a:gd name="connsiteY12" fmla="*/ 680484 h 1786270"/>
                <a:gd name="connsiteX13" fmla="*/ 117143 w 382957"/>
                <a:gd name="connsiteY13" fmla="*/ 712381 h 1786270"/>
                <a:gd name="connsiteX14" fmla="*/ 95878 w 382957"/>
                <a:gd name="connsiteY14" fmla="*/ 765544 h 1786270"/>
                <a:gd name="connsiteX15" fmla="*/ 85245 w 382957"/>
                <a:gd name="connsiteY15" fmla="*/ 797442 h 1786270"/>
                <a:gd name="connsiteX16" fmla="*/ 53348 w 382957"/>
                <a:gd name="connsiteY16" fmla="*/ 818707 h 1786270"/>
                <a:gd name="connsiteX17" fmla="*/ 63980 w 382957"/>
                <a:gd name="connsiteY17" fmla="*/ 956930 h 1786270"/>
                <a:gd name="connsiteX18" fmla="*/ 74613 w 382957"/>
                <a:gd name="connsiteY18" fmla="*/ 988828 h 1786270"/>
                <a:gd name="connsiteX19" fmla="*/ 106511 w 382957"/>
                <a:gd name="connsiteY19" fmla="*/ 1010093 h 1786270"/>
                <a:gd name="connsiteX20" fmla="*/ 138408 w 382957"/>
                <a:gd name="connsiteY20" fmla="*/ 1052623 h 1786270"/>
                <a:gd name="connsiteX21" fmla="*/ 180938 w 382957"/>
                <a:gd name="connsiteY21" fmla="*/ 1063256 h 1786270"/>
                <a:gd name="connsiteX22" fmla="*/ 149041 w 382957"/>
                <a:gd name="connsiteY22" fmla="*/ 1084521 h 1786270"/>
                <a:gd name="connsiteX23" fmla="*/ 106511 w 382957"/>
                <a:gd name="connsiteY23" fmla="*/ 1105786 h 1786270"/>
                <a:gd name="connsiteX24" fmla="*/ 53348 w 382957"/>
                <a:gd name="connsiteY24" fmla="*/ 1137684 h 1786270"/>
                <a:gd name="connsiteX25" fmla="*/ 32083 w 382957"/>
                <a:gd name="connsiteY25" fmla="*/ 1169581 h 1786270"/>
                <a:gd name="connsiteX26" fmla="*/ 185 w 382957"/>
                <a:gd name="connsiteY26" fmla="*/ 1212111 h 1786270"/>
                <a:gd name="connsiteX27" fmla="*/ 63980 w 382957"/>
                <a:gd name="connsiteY27" fmla="*/ 1371600 h 1786270"/>
                <a:gd name="connsiteX28" fmla="*/ 159673 w 382957"/>
                <a:gd name="connsiteY28" fmla="*/ 1435395 h 1786270"/>
                <a:gd name="connsiteX29" fmla="*/ 191571 w 382957"/>
                <a:gd name="connsiteY29" fmla="*/ 1456660 h 1786270"/>
                <a:gd name="connsiteX30" fmla="*/ 180938 w 382957"/>
                <a:gd name="connsiteY30" fmla="*/ 1488558 h 1786270"/>
                <a:gd name="connsiteX31" fmla="*/ 149041 w 382957"/>
                <a:gd name="connsiteY31" fmla="*/ 1562986 h 1786270"/>
                <a:gd name="connsiteX32" fmla="*/ 127776 w 382957"/>
                <a:gd name="connsiteY32" fmla="*/ 1648046 h 1786270"/>
                <a:gd name="connsiteX33" fmla="*/ 159673 w 382957"/>
                <a:gd name="connsiteY33" fmla="*/ 1786270 h 1786270"/>
                <a:gd name="connsiteX34" fmla="*/ 340427 w 382957"/>
                <a:gd name="connsiteY34" fmla="*/ 1701209 h 1786270"/>
                <a:gd name="connsiteX35" fmla="*/ 276632 w 382957"/>
                <a:gd name="connsiteY35" fmla="*/ 1584251 h 1786270"/>
                <a:gd name="connsiteX36" fmla="*/ 265999 w 382957"/>
                <a:gd name="connsiteY36" fmla="*/ 1392865 h 1786270"/>
                <a:gd name="connsiteX37" fmla="*/ 180938 w 382957"/>
                <a:gd name="connsiteY37" fmla="*/ 1382232 h 1786270"/>
                <a:gd name="connsiteX38" fmla="*/ 170306 w 382957"/>
                <a:gd name="connsiteY38" fmla="*/ 1339702 h 1786270"/>
                <a:gd name="connsiteX39" fmla="*/ 159673 w 382957"/>
                <a:gd name="connsiteY39" fmla="*/ 1307804 h 1786270"/>
                <a:gd name="connsiteX40" fmla="*/ 149041 w 382957"/>
                <a:gd name="connsiteY40" fmla="*/ 1244009 h 1786270"/>
                <a:gd name="connsiteX41" fmla="*/ 170306 w 382957"/>
                <a:gd name="connsiteY41" fmla="*/ 1148316 h 1786270"/>
                <a:gd name="connsiteX42" fmla="*/ 202204 w 382957"/>
                <a:gd name="connsiteY42" fmla="*/ 1137684 h 1786270"/>
                <a:gd name="connsiteX43" fmla="*/ 244734 w 382957"/>
                <a:gd name="connsiteY43" fmla="*/ 1127051 h 1786270"/>
                <a:gd name="connsiteX44" fmla="*/ 340427 w 382957"/>
                <a:gd name="connsiteY44" fmla="*/ 1116418 h 1786270"/>
                <a:gd name="connsiteX45" fmla="*/ 372325 w 382957"/>
                <a:gd name="connsiteY45" fmla="*/ 1084521 h 1786270"/>
                <a:gd name="connsiteX46" fmla="*/ 361692 w 382957"/>
                <a:gd name="connsiteY46" fmla="*/ 1052623 h 1786270"/>
                <a:gd name="connsiteX47" fmla="*/ 340427 w 382957"/>
                <a:gd name="connsiteY47" fmla="*/ 1010093 h 1786270"/>
                <a:gd name="connsiteX48" fmla="*/ 287264 w 382957"/>
                <a:gd name="connsiteY48" fmla="*/ 956930 h 1786270"/>
                <a:gd name="connsiteX49" fmla="*/ 223469 w 382957"/>
                <a:gd name="connsiteY49" fmla="*/ 946297 h 1786270"/>
                <a:gd name="connsiteX50" fmla="*/ 191571 w 382957"/>
                <a:gd name="connsiteY50" fmla="*/ 935665 h 1786270"/>
                <a:gd name="connsiteX51" fmla="*/ 170306 w 382957"/>
                <a:gd name="connsiteY51" fmla="*/ 903767 h 1786270"/>
                <a:gd name="connsiteX52" fmla="*/ 202204 w 382957"/>
                <a:gd name="connsiteY52" fmla="*/ 808074 h 1786270"/>
                <a:gd name="connsiteX53" fmla="*/ 234101 w 382957"/>
                <a:gd name="connsiteY53" fmla="*/ 776177 h 1786270"/>
                <a:gd name="connsiteX54" fmla="*/ 308529 w 382957"/>
                <a:gd name="connsiteY54" fmla="*/ 691116 h 1786270"/>
                <a:gd name="connsiteX55" fmla="*/ 340427 w 382957"/>
                <a:gd name="connsiteY55" fmla="*/ 680484 h 1786270"/>
                <a:gd name="connsiteX56" fmla="*/ 361692 w 382957"/>
                <a:gd name="connsiteY56" fmla="*/ 659218 h 1786270"/>
                <a:gd name="connsiteX57" fmla="*/ 382957 w 382957"/>
                <a:gd name="connsiteY57" fmla="*/ 595423 h 1786270"/>
                <a:gd name="connsiteX58" fmla="*/ 372325 w 382957"/>
                <a:gd name="connsiteY58" fmla="*/ 520995 h 1786270"/>
                <a:gd name="connsiteX59" fmla="*/ 340427 w 382957"/>
                <a:gd name="connsiteY59" fmla="*/ 510363 h 1786270"/>
                <a:gd name="connsiteX60" fmla="*/ 308529 w 382957"/>
                <a:gd name="connsiteY60" fmla="*/ 489097 h 1786270"/>
                <a:gd name="connsiteX61" fmla="*/ 255366 w 382957"/>
                <a:gd name="connsiteY61" fmla="*/ 478465 h 1786270"/>
                <a:gd name="connsiteX62" fmla="*/ 212836 w 382957"/>
                <a:gd name="connsiteY62" fmla="*/ 467832 h 1786270"/>
                <a:gd name="connsiteX63" fmla="*/ 159673 w 382957"/>
                <a:gd name="connsiteY63" fmla="*/ 414670 h 1786270"/>
                <a:gd name="connsiteX64" fmla="*/ 170306 w 382957"/>
                <a:gd name="connsiteY64" fmla="*/ 318977 h 1786270"/>
                <a:gd name="connsiteX65" fmla="*/ 191571 w 382957"/>
                <a:gd name="connsiteY65" fmla="*/ 244549 h 1786270"/>
                <a:gd name="connsiteX66" fmla="*/ 180938 w 382957"/>
                <a:gd name="connsiteY66" fmla="*/ 95693 h 1786270"/>
                <a:gd name="connsiteX67" fmla="*/ 138408 w 382957"/>
                <a:gd name="connsiteY67" fmla="*/ 31897 h 1786270"/>
                <a:gd name="connsiteX68" fmla="*/ 106511 w 382957"/>
                <a:gd name="connsiteY68" fmla="*/ 0 h 178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82957" h="1786270">
                  <a:moveTo>
                    <a:pt x="202204" y="287079"/>
                  </a:moveTo>
                  <a:lnTo>
                    <a:pt x="202204" y="287079"/>
                  </a:lnTo>
                  <a:cubicBezTo>
                    <a:pt x="184483" y="311888"/>
                    <a:pt x="155322" y="331673"/>
                    <a:pt x="149041" y="361507"/>
                  </a:cubicBezTo>
                  <a:cubicBezTo>
                    <a:pt x="140249" y="403269"/>
                    <a:pt x="154380" y="446749"/>
                    <a:pt x="159673" y="489097"/>
                  </a:cubicBezTo>
                  <a:cubicBezTo>
                    <a:pt x="161486" y="503597"/>
                    <a:pt x="162200" y="519469"/>
                    <a:pt x="170306" y="531628"/>
                  </a:cubicBezTo>
                  <a:cubicBezTo>
                    <a:pt x="177394" y="542261"/>
                    <a:pt x="191571" y="545805"/>
                    <a:pt x="202204" y="552893"/>
                  </a:cubicBezTo>
                  <a:cubicBezTo>
                    <a:pt x="205748" y="563526"/>
                    <a:pt x="204911" y="576866"/>
                    <a:pt x="212836" y="584791"/>
                  </a:cubicBezTo>
                  <a:cubicBezTo>
                    <a:pt x="251947" y="623903"/>
                    <a:pt x="273518" y="600005"/>
                    <a:pt x="319162" y="584791"/>
                  </a:cubicBezTo>
                  <a:cubicBezTo>
                    <a:pt x="309711" y="556438"/>
                    <a:pt x="309794" y="531628"/>
                    <a:pt x="265999" y="531628"/>
                  </a:cubicBezTo>
                  <a:cubicBezTo>
                    <a:pt x="253220" y="531628"/>
                    <a:pt x="243718" y="544478"/>
                    <a:pt x="234101" y="552893"/>
                  </a:cubicBezTo>
                  <a:cubicBezTo>
                    <a:pt x="215240" y="569396"/>
                    <a:pt x="180938" y="606056"/>
                    <a:pt x="180938" y="606056"/>
                  </a:cubicBezTo>
                  <a:cubicBezTo>
                    <a:pt x="173850" y="620233"/>
                    <a:pt x="165917" y="634018"/>
                    <a:pt x="159673" y="648586"/>
                  </a:cubicBezTo>
                  <a:cubicBezTo>
                    <a:pt x="155258" y="658888"/>
                    <a:pt x="155258" y="671159"/>
                    <a:pt x="149041" y="680484"/>
                  </a:cubicBezTo>
                  <a:cubicBezTo>
                    <a:pt x="140700" y="692995"/>
                    <a:pt x="127776" y="701749"/>
                    <a:pt x="117143" y="712381"/>
                  </a:cubicBezTo>
                  <a:cubicBezTo>
                    <a:pt x="110055" y="730102"/>
                    <a:pt x="102580" y="747673"/>
                    <a:pt x="95878" y="765544"/>
                  </a:cubicBezTo>
                  <a:cubicBezTo>
                    <a:pt x="91943" y="776038"/>
                    <a:pt x="92246" y="788690"/>
                    <a:pt x="85245" y="797442"/>
                  </a:cubicBezTo>
                  <a:cubicBezTo>
                    <a:pt x="77262" y="807420"/>
                    <a:pt x="63980" y="811619"/>
                    <a:pt x="53348" y="818707"/>
                  </a:cubicBezTo>
                  <a:cubicBezTo>
                    <a:pt x="56892" y="864781"/>
                    <a:pt x="58248" y="911076"/>
                    <a:pt x="63980" y="956930"/>
                  </a:cubicBezTo>
                  <a:cubicBezTo>
                    <a:pt x="65370" y="968051"/>
                    <a:pt x="67611" y="980076"/>
                    <a:pt x="74613" y="988828"/>
                  </a:cubicBezTo>
                  <a:cubicBezTo>
                    <a:pt x="82596" y="998807"/>
                    <a:pt x="95878" y="1003005"/>
                    <a:pt x="106511" y="1010093"/>
                  </a:cubicBezTo>
                  <a:cubicBezTo>
                    <a:pt x="117143" y="1024270"/>
                    <a:pt x="123988" y="1042323"/>
                    <a:pt x="138408" y="1052623"/>
                  </a:cubicBezTo>
                  <a:cubicBezTo>
                    <a:pt x="150299" y="1061117"/>
                    <a:pt x="176317" y="1049393"/>
                    <a:pt x="180938" y="1063256"/>
                  </a:cubicBezTo>
                  <a:cubicBezTo>
                    <a:pt x="184979" y="1075379"/>
                    <a:pt x="160136" y="1078181"/>
                    <a:pt x="149041" y="1084521"/>
                  </a:cubicBezTo>
                  <a:cubicBezTo>
                    <a:pt x="135279" y="1092385"/>
                    <a:pt x="119699" y="1096994"/>
                    <a:pt x="106511" y="1105786"/>
                  </a:cubicBezTo>
                  <a:cubicBezTo>
                    <a:pt x="48129" y="1144707"/>
                    <a:pt x="127390" y="1113002"/>
                    <a:pt x="53348" y="1137684"/>
                  </a:cubicBezTo>
                  <a:cubicBezTo>
                    <a:pt x="46260" y="1148316"/>
                    <a:pt x="39510" y="1159183"/>
                    <a:pt x="32083" y="1169581"/>
                  </a:cubicBezTo>
                  <a:cubicBezTo>
                    <a:pt x="21783" y="1184001"/>
                    <a:pt x="1544" y="1194442"/>
                    <a:pt x="185" y="1212111"/>
                  </a:cubicBezTo>
                  <a:cubicBezTo>
                    <a:pt x="-2606" y="1248394"/>
                    <a:pt x="26477" y="1346598"/>
                    <a:pt x="63980" y="1371600"/>
                  </a:cubicBezTo>
                  <a:lnTo>
                    <a:pt x="159673" y="1435395"/>
                  </a:lnTo>
                  <a:lnTo>
                    <a:pt x="191571" y="1456660"/>
                  </a:lnTo>
                  <a:cubicBezTo>
                    <a:pt x="188027" y="1467293"/>
                    <a:pt x="185353" y="1478256"/>
                    <a:pt x="180938" y="1488558"/>
                  </a:cubicBezTo>
                  <a:cubicBezTo>
                    <a:pt x="159151" y="1539393"/>
                    <a:pt x="161509" y="1517267"/>
                    <a:pt x="149041" y="1562986"/>
                  </a:cubicBezTo>
                  <a:cubicBezTo>
                    <a:pt x="141351" y="1591182"/>
                    <a:pt x="127776" y="1648046"/>
                    <a:pt x="127776" y="1648046"/>
                  </a:cubicBezTo>
                  <a:cubicBezTo>
                    <a:pt x="139066" y="1783535"/>
                    <a:pt x="100236" y="1756550"/>
                    <a:pt x="159673" y="1786270"/>
                  </a:cubicBezTo>
                  <a:lnTo>
                    <a:pt x="340427" y="1701209"/>
                  </a:lnTo>
                  <a:lnTo>
                    <a:pt x="276632" y="1584251"/>
                  </a:lnTo>
                  <a:cubicBezTo>
                    <a:pt x="273088" y="1520456"/>
                    <a:pt x="293351" y="1450608"/>
                    <a:pt x="265999" y="1392865"/>
                  </a:cubicBezTo>
                  <a:cubicBezTo>
                    <a:pt x="253767" y="1367041"/>
                    <a:pt x="205916" y="1396109"/>
                    <a:pt x="180938" y="1382232"/>
                  </a:cubicBezTo>
                  <a:cubicBezTo>
                    <a:pt x="168164" y="1375135"/>
                    <a:pt x="174320" y="1353753"/>
                    <a:pt x="170306" y="1339702"/>
                  </a:cubicBezTo>
                  <a:cubicBezTo>
                    <a:pt x="167227" y="1328925"/>
                    <a:pt x="163217" y="1318437"/>
                    <a:pt x="159673" y="1307804"/>
                  </a:cubicBezTo>
                  <a:cubicBezTo>
                    <a:pt x="156129" y="1286539"/>
                    <a:pt x="147607" y="1265520"/>
                    <a:pt x="149041" y="1244009"/>
                  </a:cubicBezTo>
                  <a:cubicBezTo>
                    <a:pt x="151215" y="1211406"/>
                    <a:pt x="155693" y="1177542"/>
                    <a:pt x="170306" y="1148316"/>
                  </a:cubicBezTo>
                  <a:cubicBezTo>
                    <a:pt x="175318" y="1138292"/>
                    <a:pt x="191427" y="1140763"/>
                    <a:pt x="202204" y="1137684"/>
                  </a:cubicBezTo>
                  <a:cubicBezTo>
                    <a:pt x="216255" y="1133670"/>
                    <a:pt x="230291" y="1129273"/>
                    <a:pt x="244734" y="1127051"/>
                  </a:cubicBezTo>
                  <a:cubicBezTo>
                    <a:pt x="276455" y="1122171"/>
                    <a:pt x="308529" y="1119962"/>
                    <a:pt x="340427" y="1116418"/>
                  </a:cubicBezTo>
                  <a:cubicBezTo>
                    <a:pt x="351060" y="1105786"/>
                    <a:pt x="367570" y="1098786"/>
                    <a:pt x="372325" y="1084521"/>
                  </a:cubicBezTo>
                  <a:cubicBezTo>
                    <a:pt x="375869" y="1073888"/>
                    <a:pt x="366107" y="1062925"/>
                    <a:pt x="361692" y="1052623"/>
                  </a:cubicBezTo>
                  <a:cubicBezTo>
                    <a:pt x="355448" y="1038055"/>
                    <a:pt x="348291" y="1023855"/>
                    <a:pt x="340427" y="1010093"/>
                  </a:cubicBezTo>
                  <a:cubicBezTo>
                    <a:pt x="327084" y="986742"/>
                    <a:pt x="314785" y="966104"/>
                    <a:pt x="287264" y="956930"/>
                  </a:cubicBezTo>
                  <a:cubicBezTo>
                    <a:pt x="266812" y="950113"/>
                    <a:pt x="244514" y="950974"/>
                    <a:pt x="223469" y="946297"/>
                  </a:cubicBezTo>
                  <a:cubicBezTo>
                    <a:pt x="212528" y="943866"/>
                    <a:pt x="202204" y="939209"/>
                    <a:pt x="191571" y="935665"/>
                  </a:cubicBezTo>
                  <a:cubicBezTo>
                    <a:pt x="184483" y="925032"/>
                    <a:pt x="171717" y="916468"/>
                    <a:pt x="170306" y="903767"/>
                  </a:cubicBezTo>
                  <a:cubicBezTo>
                    <a:pt x="165962" y="864672"/>
                    <a:pt x="179102" y="835796"/>
                    <a:pt x="202204" y="808074"/>
                  </a:cubicBezTo>
                  <a:cubicBezTo>
                    <a:pt x="211830" y="796523"/>
                    <a:pt x="224870" y="788046"/>
                    <a:pt x="234101" y="776177"/>
                  </a:cubicBezTo>
                  <a:cubicBezTo>
                    <a:pt x="274695" y="723984"/>
                    <a:pt x="259879" y="715441"/>
                    <a:pt x="308529" y="691116"/>
                  </a:cubicBezTo>
                  <a:cubicBezTo>
                    <a:pt x="318554" y="686104"/>
                    <a:pt x="329794" y="684028"/>
                    <a:pt x="340427" y="680484"/>
                  </a:cubicBezTo>
                  <a:cubicBezTo>
                    <a:pt x="347515" y="673395"/>
                    <a:pt x="357209" y="668184"/>
                    <a:pt x="361692" y="659218"/>
                  </a:cubicBezTo>
                  <a:cubicBezTo>
                    <a:pt x="371716" y="639169"/>
                    <a:pt x="382957" y="595423"/>
                    <a:pt x="382957" y="595423"/>
                  </a:cubicBezTo>
                  <a:cubicBezTo>
                    <a:pt x="379413" y="570614"/>
                    <a:pt x="383533" y="543410"/>
                    <a:pt x="372325" y="520995"/>
                  </a:cubicBezTo>
                  <a:cubicBezTo>
                    <a:pt x="367313" y="510970"/>
                    <a:pt x="350452" y="515375"/>
                    <a:pt x="340427" y="510363"/>
                  </a:cubicBezTo>
                  <a:cubicBezTo>
                    <a:pt x="328997" y="504648"/>
                    <a:pt x="320494" y="493584"/>
                    <a:pt x="308529" y="489097"/>
                  </a:cubicBezTo>
                  <a:cubicBezTo>
                    <a:pt x="291608" y="482752"/>
                    <a:pt x="273008" y="482385"/>
                    <a:pt x="255366" y="478465"/>
                  </a:cubicBezTo>
                  <a:cubicBezTo>
                    <a:pt x="241101" y="475295"/>
                    <a:pt x="227013" y="471376"/>
                    <a:pt x="212836" y="467832"/>
                  </a:cubicBezTo>
                  <a:cubicBezTo>
                    <a:pt x="196575" y="456991"/>
                    <a:pt x="161758" y="439687"/>
                    <a:pt x="159673" y="414670"/>
                  </a:cubicBezTo>
                  <a:cubicBezTo>
                    <a:pt x="157008" y="382687"/>
                    <a:pt x="165426" y="350698"/>
                    <a:pt x="170306" y="318977"/>
                  </a:cubicBezTo>
                  <a:cubicBezTo>
                    <a:pt x="174122" y="294174"/>
                    <a:pt x="183629" y="268374"/>
                    <a:pt x="191571" y="244549"/>
                  </a:cubicBezTo>
                  <a:cubicBezTo>
                    <a:pt x="188027" y="194930"/>
                    <a:pt x="193003" y="143953"/>
                    <a:pt x="180938" y="95693"/>
                  </a:cubicBezTo>
                  <a:cubicBezTo>
                    <a:pt x="174739" y="70898"/>
                    <a:pt x="156480" y="49969"/>
                    <a:pt x="138408" y="31897"/>
                  </a:cubicBezTo>
                  <a:lnTo>
                    <a:pt x="106511" y="0"/>
                  </a:lnTo>
                </a:path>
              </a:pathLst>
            </a:custGeom>
            <a:solidFill>
              <a:srgbClr val="180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500" dirty="0"/>
            </a:p>
          </p:txBody>
        </p:sp>
        <p:sp>
          <p:nvSpPr>
            <p:cNvPr id="77" name="Freeform 336">
              <a:extLst>
                <a:ext uri="{FF2B5EF4-FFF2-40B4-BE49-F238E27FC236}">
                  <a16:creationId xmlns:a16="http://schemas.microsoft.com/office/drawing/2014/main" id="{E631BA93-9C07-4AA2-AA88-C3F95C75D101}"/>
                </a:ext>
              </a:extLst>
            </p:cNvPr>
            <p:cNvSpPr/>
            <p:nvPr/>
          </p:nvSpPr>
          <p:spPr bwMode="auto">
            <a:xfrm>
              <a:off x="4933507" y="2902688"/>
              <a:ext cx="302610" cy="2299150"/>
            </a:xfrm>
            <a:custGeom>
              <a:avLst/>
              <a:gdLst>
                <a:gd name="connsiteX0" fmla="*/ 127591 w 302610"/>
                <a:gd name="connsiteY0" fmla="*/ 0 h 2299150"/>
                <a:gd name="connsiteX1" fmla="*/ 127591 w 302610"/>
                <a:gd name="connsiteY1" fmla="*/ 0 h 2299150"/>
                <a:gd name="connsiteX2" fmla="*/ 116958 w 302610"/>
                <a:gd name="connsiteY2" fmla="*/ 287079 h 2299150"/>
                <a:gd name="connsiteX3" fmla="*/ 138223 w 302610"/>
                <a:gd name="connsiteY3" fmla="*/ 308345 h 2299150"/>
                <a:gd name="connsiteX4" fmla="*/ 191386 w 302610"/>
                <a:gd name="connsiteY4" fmla="*/ 361507 h 2299150"/>
                <a:gd name="connsiteX5" fmla="*/ 212651 w 302610"/>
                <a:gd name="connsiteY5" fmla="*/ 393405 h 2299150"/>
                <a:gd name="connsiteX6" fmla="*/ 180753 w 302610"/>
                <a:gd name="connsiteY6" fmla="*/ 478465 h 2299150"/>
                <a:gd name="connsiteX7" fmla="*/ 170121 w 302610"/>
                <a:gd name="connsiteY7" fmla="*/ 659219 h 2299150"/>
                <a:gd name="connsiteX8" fmla="*/ 212651 w 302610"/>
                <a:gd name="connsiteY8" fmla="*/ 723014 h 2299150"/>
                <a:gd name="connsiteX9" fmla="*/ 223284 w 302610"/>
                <a:gd name="connsiteY9" fmla="*/ 754912 h 2299150"/>
                <a:gd name="connsiteX10" fmla="*/ 202019 w 302610"/>
                <a:gd name="connsiteY10" fmla="*/ 861238 h 2299150"/>
                <a:gd name="connsiteX11" fmla="*/ 180753 w 302610"/>
                <a:gd name="connsiteY11" fmla="*/ 903768 h 2299150"/>
                <a:gd name="connsiteX12" fmla="*/ 159488 w 302610"/>
                <a:gd name="connsiteY12" fmla="*/ 935665 h 2299150"/>
                <a:gd name="connsiteX13" fmla="*/ 106326 w 302610"/>
                <a:gd name="connsiteY13" fmla="*/ 999461 h 2299150"/>
                <a:gd name="connsiteX14" fmla="*/ 95693 w 302610"/>
                <a:gd name="connsiteY14" fmla="*/ 1031359 h 2299150"/>
                <a:gd name="connsiteX15" fmla="*/ 74428 w 302610"/>
                <a:gd name="connsiteY15" fmla="*/ 1127052 h 2299150"/>
                <a:gd name="connsiteX16" fmla="*/ 106326 w 302610"/>
                <a:gd name="connsiteY16" fmla="*/ 1265275 h 2299150"/>
                <a:gd name="connsiteX17" fmla="*/ 170121 w 302610"/>
                <a:gd name="connsiteY17" fmla="*/ 1275907 h 2299150"/>
                <a:gd name="connsiteX18" fmla="*/ 159488 w 302610"/>
                <a:gd name="connsiteY18" fmla="*/ 1307805 h 2299150"/>
                <a:gd name="connsiteX19" fmla="*/ 106326 w 302610"/>
                <a:gd name="connsiteY19" fmla="*/ 1382233 h 2299150"/>
                <a:gd name="connsiteX20" fmla="*/ 63795 w 302610"/>
                <a:gd name="connsiteY20" fmla="*/ 1477926 h 2299150"/>
                <a:gd name="connsiteX21" fmla="*/ 42530 w 302610"/>
                <a:gd name="connsiteY21" fmla="*/ 1786270 h 2299150"/>
                <a:gd name="connsiteX22" fmla="*/ 21265 w 302610"/>
                <a:gd name="connsiteY22" fmla="*/ 1818168 h 2299150"/>
                <a:gd name="connsiteX23" fmla="*/ 0 w 302610"/>
                <a:gd name="connsiteY23" fmla="*/ 1871331 h 2299150"/>
                <a:gd name="connsiteX24" fmla="*/ 42530 w 302610"/>
                <a:gd name="connsiteY24" fmla="*/ 2009554 h 2299150"/>
                <a:gd name="connsiteX25" fmla="*/ 74428 w 302610"/>
                <a:gd name="connsiteY25" fmla="*/ 2030819 h 2299150"/>
                <a:gd name="connsiteX26" fmla="*/ 106326 w 302610"/>
                <a:gd name="connsiteY26" fmla="*/ 2094614 h 2299150"/>
                <a:gd name="connsiteX27" fmla="*/ 95693 w 302610"/>
                <a:gd name="connsiteY27" fmla="*/ 2126512 h 2299150"/>
                <a:gd name="connsiteX28" fmla="*/ 63795 w 302610"/>
                <a:gd name="connsiteY28" fmla="*/ 2158410 h 2299150"/>
                <a:gd name="connsiteX29" fmla="*/ 63795 w 302610"/>
                <a:gd name="connsiteY29" fmla="*/ 2296633 h 2299150"/>
                <a:gd name="connsiteX30" fmla="*/ 85060 w 302610"/>
                <a:gd name="connsiteY30" fmla="*/ 2264735 h 2299150"/>
                <a:gd name="connsiteX31" fmla="*/ 116958 w 302610"/>
                <a:gd name="connsiteY31" fmla="*/ 2190307 h 2299150"/>
                <a:gd name="connsiteX32" fmla="*/ 138223 w 302610"/>
                <a:gd name="connsiteY32" fmla="*/ 2137145 h 2299150"/>
                <a:gd name="connsiteX33" fmla="*/ 138223 w 302610"/>
                <a:gd name="connsiteY33" fmla="*/ 1935126 h 2299150"/>
                <a:gd name="connsiteX34" fmla="*/ 116958 w 302610"/>
                <a:gd name="connsiteY34" fmla="*/ 1871331 h 2299150"/>
                <a:gd name="connsiteX35" fmla="*/ 106326 w 302610"/>
                <a:gd name="connsiteY35" fmla="*/ 1839433 h 2299150"/>
                <a:gd name="connsiteX36" fmla="*/ 116958 w 302610"/>
                <a:gd name="connsiteY36" fmla="*/ 1754372 h 2299150"/>
                <a:gd name="connsiteX37" fmla="*/ 148856 w 302610"/>
                <a:gd name="connsiteY37" fmla="*/ 1733107 h 2299150"/>
                <a:gd name="connsiteX38" fmla="*/ 244549 w 302610"/>
                <a:gd name="connsiteY38" fmla="*/ 1701210 h 2299150"/>
                <a:gd name="connsiteX39" fmla="*/ 255181 w 302610"/>
                <a:gd name="connsiteY39" fmla="*/ 1669312 h 2299150"/>
                <a:gd name="connsiteX40" fmla="*/ 244549 w 302610"/>
                <a:gd name="connsiteY40" fmla="*/ 1626782 h 2299150"/>
                <a:gd name="connsiteX41" fmla="*/ 180753 w 302610"/>
                <a:gd name="connsiteY41" fmla="*/ 1594884 h 2299150"/>
                <a:gd name="connsiteX42" fmla="*/ 159488 w 302610"/>
                <a:gd name="connsiteY42" fmla="*/ 1562986 h 2299150"/>
                <a:gd name="connsiteX43" fmla="*/ 191386 w 302610"/>
                <a:gd name="connsiteY43" fmla="*/ 1318438 h 2299150"/>
                <a:gd name="connsiteX44" fmla="*/ 202019 w 302610"/>
                <a:gd name="connsiteY44" fmla="*/ 1254642 h 2299150"/>
                <a:gd name="connsiteX45" fmla="*/ 202019 w 302610"/>
                <a:gd name="connsiteY45" fmla="*/ 1148317 h 2299150"/>
                <a:gd name="connsiteX46" fmla="*/ 159488 w 302610"/>
                <a:gd name="connsiteY46" fmla="*/ 1137684 h 2299150"/>
                <a:gd name="connsiteX47" fmla="*/ 170121 w 302610"/>
                <a:gd name="connsiteY47" fmla="*/ 1063256 h 2299150"/>
                <a:gd name="connsiteX48" fmla="*/ 212651 w 302610"/>
                <a:gd name="connsiteY48" fmla="*/ 1010093 h 2299150"/>
                <a:gd name="connsiteX49" fmla="*/ 233916 w 302610"/>
                <a:gd name="connsiteY49" fmla="*/ 839972 h 2299150"/>
                <a:gd name="connsiteX50" fmla="*/ 255181 w 302610"/>
                <a:gd name="connsiteY50" fmla="*/ 776177 h 2299150"/>
                <a:gd name="connsiteX51" fmla="*/ 265814 w 302610"/>
                <a:gd name="connsiteY51" fmla="*/ 744279 h 2299150"/>
                <a:gd name="connsiteX52" fmla="*/ 287079 w 302610"/>
                <a:gd name="connsiteY52" fmla="*/ 669852 h 2299150"/>
                <a:gd name="connsiteX53" fmla="*/ 287079 w 302610"/>
                <a:gd name="connsiteY53" fmla="*/ 127591 h 2299150"/>
                <a:gd name="connsiteX54" fmla="*/ 255181 w 302610"/>
                <a:gd name="connsiteY54" fmla="*/ 116959 h 2299150"/>
                <a:gd name="connsiteX55" fmla="*/ 212651 w 302610"/>
                <a:gd name="connsiteY55" fmla="*/ 95693 h 2299150"/>
                <a:gd name="connsiteX56" fmla="*/ 191386 w 302610"/>
                <a:gd name="connsiteY56" fmla="*/ 63796 h 2299150"/>
                <a:gd name="connsiteX57" fmla="*/ 180753 w 302610"/>
                <a:gd name="connsiteY57" fmla="*/ 31898 h 2299150"/>
                <a:gd name="connsiteX58" fmla="*/ 127591 w 302610"/>
                <a:gd name="connsiteY58" fmla="*/ 0 h 22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302610" h="2299150">
                  <a:moveTo>
                    <a:pt x="127591" y="0"/>
                  </a:moveTo>
                  <a:lnTo>
                    <a:pt x="127591" y="0"/>
                  </a:lnTo>
                  <a:cubicBezTo>
                    <a:pt x="98925" y="128997"/>
                    <a:pt x="91883" y="119907"/>
                    <a:pt x="116958" y="287079"/>
                  </a:cubicBezTo>
                  <a:cubicBezTo>
                    <a:pt x="118445" y="296993"/>
                    <a:pt x="131961" y="300517"/>
                    <a:pt x="138223" y="308345"/>
                  </a:cubicBezTo>
                  <a:cubicBezTo>
                    <a:pt x="178726" y="358974"/>
                    <a:pt x="136706" y="325054"/>
                    <a:pt x="191386" y="361507"/>
                  </a:cubicBezTo>
                  <a:cubicBezTo>
                    <a:pt x="198474" y="372140"/>
                    <a:pt x="211240" y="380704"/>
                    <a:pt x="212651" y="393405"/>
                  </a:cubicBezTo>
                  <a:cubicBezTo>
                    <a:pt x="218792" y="448669"/>
                    <a:pt x="208698" y="450522"/>
                    <a:pt x="180753" y="478465"/>
                  </a:cubicBezTo>
                  <a:cubicBezTo>
                    <a:pt x="155718" y="553570"/>
                    <a:pt x="142423" y="565045"/>
                    <a:pt x="170121" y="659219"/>
                  </a:cubicBezTo>
                  <a:cubicBezTo>
                    <a:pt x="177332" y="683738"/>
                    <a:pt x="204569" y="698768"/>
                    <a:pt x="212651" y="723014"/>
                  </a:cubicBezTo>
                  <a:lnTo>
                    <a:pt x="223284" y="754912"/>
                  </a:lnTo>
                  <a:cubicBezTo>
                    <a:pt x="219611" y="776952"/>
                    <a:pt x="211533" y="835867"/>
                    <a:pt x="202019" y="861238"/>
                  </a:cubicBezTo>
                  <a:cubicBezTo>
                    <a:pt x="196454" y="876079"/>
                    <a:pt x="188617" y="890006"/>
                    <a:pt x="180753" y="903768"/>
                  </a:cubicBezTo>
                  <a:cubicBezTo>
                    <a:pt x="174413" y="914863"/>
                    <a:pt x="167669" y="925848"/>
                    <a:pt x="159488" y="935665"/>
                  </a:cubicBezTo>
                  <a:cubicBezTo>
                    <a:pt x="130095" y="970937"/>
                    <a:pt x="126125" y="959864"/>
                    <a:pt x="106326" y="999461"/>
                  </a:cubicBezTo>
                  <a:cubicBezTo>
                    <a:pt x="101314" y="1009486"/>
                    <a:pt x="98411" y="1020486"/>
                    <a:pt x="95693" y="1031359"/>
                  </a:cubicBezTo>
                  <a:cubicBezTo>
                    <a:pt x="87768" y="1063059"/>
                    <a:pt x="81516" y="1095154"/>
                    <a:pt x="74428" y="1127052"/>
                  </a:cubicBezTo>
                  <a:cubicBezTo>
                    <a:pt x="74725" y="1130321"/>
                    <a:pt x="60257" y="1248000"/>
                    <a:pt x="106326" y="1265275"/>
                  </a:cubicBezTo>
                  <a:cubicBezTo>
                    <a:pt x="126512" y="1272844"/>
                    <a:pt x="148856" y="1272363"/>
                    <a:pt x="170121" y="1275907"/>
                  </a:cubicBezTo>
                  <a:cubicBezTo>
                    <a:pt x="166577" y="1286540"/>
                    <a:pt x="164500" y="1297780"/>
                    <a:pt x="159488" y="1307805"/>
                  </a:cubicBezTo>
                  <a:cubicBezTo>
                    <a:pt x="151714" y="1323353"/>
                    <a:pt x="113551" y="1372600"/>
                    <a:pt x="106326" y="1382233"/>
                  </a:cubicBezTo>
                  <a:cubicBezTo>
                    <a:pt x="81019" y="1458151"/>
                    <a:pt x="97494" y="1427377"/>
                    <a:pt x="63795" y="1477926"/>
                  </a:cubicBezTo>
                  <a:cubicBezTo>
                    <a:pt x="26227" y="1628205"/>
                    <a:pt x="86697" y="1374049"/>
                    <a:pt x="42530" y="1786270"/>
                  </a:cubicBezTo>
                  <a:cubicBezTo>
                    <a:pt x="41169" y="1798976"/>
                    <a:pt x="26980" y="1806738"/>
                    <a:pt x="21265" y="1818168"/>
                  </a:cubicBezTo>
                  <a:cubicBezTo>
                    <a:pt x="12730" y="1835239"/>
                    <a:pt x="7088" y="1853610"/>
                    <a:pt x="0" y="1871331"/>
                  </a:cubicBezTo>
                  <a:cubicBezTo>
                    <a:pt x="9670" y="1968030"/>
                    <a:pt x="-13515" y="1962850"/>
                    <a:pt x="42530" y="2009554"/>
                  </a:cubicBezTo>
                  <a:cubicBezTo>
                    <a:pt x="52347" y="2017735"/>
                    <a:pt x="63795" y="2023731"/>
                    <a:pt x="74428" y="2030819"/>
                  </a:cubicBezTo>
                  <a:cubicBezTo>
                    <a:pt x="85178" y="2046945"/>
                    <a:pt x="106326" y="2072606"/>
                    <a:pt x="106326" y="2094614"/>
                  </a:cubicBezTo>
                  <a:cubicBezTo>
                    <a:pt x="106326" y="2105822"/>
                    <a:pt x="101910" y="2117187"/>
                    <a:pt x="95693" y="2126512"/>
                  </a:cubicBezTo>
                  <a:cubicBezTo>
                    <a:pt x="87352" y="2139023"/>
                    <a:pt x="74428" y="2147777"/>
                    <a:pt x="63795" y="2158410"/>
                  </a:cubicBezTo>
                  <a:cubicBezTo>
                    <a:pt x="47213" y="2208157"/>
                    <a:pt x="35161" y="2229818"/>
                    <a:pt x="63795" y="2296633"/>
                  </a:cubicBezTo>
                  <a:cubicBezTo>
                    <a:pt x="68829" y="2308379"/>
                    <a:pt x="78720" y="2275830"/>
                    <a:pt x="85060" y="2264735"/>
                  </a:cubicBezTo>
                  <a:cubicBezTo>
                    <a:pt x="112222" y="2217202"/>
                    <a:pt x="100689" y="2233691"/>
                    <a:pt x="116958" y="2190307"/>
                  </a:cubicBezTo>
                  <a:cubicBezTo>
                    <a:pt x="123659" y="2172436"/>
                    <a:pt x="131135" y="2154866"/>
                    <a:pt x="138223" y="2137145"/>
                  </a:cubicBezTo>
                  <a:cubicBezTo>
                    <a:pt x="147739" y="2041991"/>
                    <a:pt x="156674" y="2027379"/>
                    <a:pt x="138223" y="1935126"/>
                  </a:cubicBezTo>
                  <a:cubicBezTo>
                    <a:pt x="133827" y="1913146"/>
                    <a:pt x="124046" y="1892596"/>
                    <a:pt x="116958" y="1871331"/>
                  </a:cubicBezTo>
                  <a:lnTo>
                    <a:pt x="106326" y="1839433"/>
                  </a:lnTo>
                  <a:cubicBezTo>
                    <a:pt x="109870" y="1811079"/>
                    <a:pt x="106346" y="1780903"/>
                    <a:pt x="116958" y="1754372"/>
                  </a:cubicBezTo>
                  <a:cubicBezTo>
                    <a:pt x="121704" y="1742507"/>
                    <a:pt x="137761" y="1739447"/>
                    <a:pt x="148856" y="1733107"/>
                  </a:cubicBezTo>
                  <a:cubicBezTo>
                    <a:pt x="196264" y="1706017"/>
                    <a:pt x="188712" y="1712377"/>
                    <a:pt x="244549" y="1701210"/>
                  </a:cubicBezTo>
                  <a:cubicBezTo>
                    <a:pt x="248093" y="1690577"/>
                    <a:pt x="255181" y="1680520"/>
                    <a:pt x="255181" y="1669312"/>
                  </a:cubicBezTo>
                  <a:cubicBezTo>
                    <a:pt x="255181" y="1654699"/>
                    <a:pt x="252655" y="1638941"/>
                    <a:pt x="244549" y="1626782"/>
                  </a:cubicBezTo>
                  <a:cubicBezTo>
                    <a:pt x="232771" y="1609116"/>
                    <a:pt x="198948" y="1600949"/>
                    <a:pt x="180753" y="1594884"/>
                  </a:cubicBezTo>
                  <a:cubicBezTo>
                    <a:pt x="173665" y="1584251"/>
                    <a:pt x="160043" y="1575753"/>
                    <a:pt x="159488" y="1562986"/>
                  </a:cubicBezTo>
                  <a:cubicBezTo>
                    <a:pt x="150978" y="1367244"/>
                    <a:pt x="134314" y="1404045"/>
                    <a:pt x="191386" y="1318438"/>
                  </a:cubicBezTo>
                  <a:cubicBezTo>
                    <a:pt x="194930" y="1297173"/>
                    <a:pt x="197342" y="1275687"/>
                    <a:pt x="202019" y="1254642"/>
                  </a:cubicBezTo>
                  <a:cubicBezTo>
                    <a:pt x="211176" y="1213435"/>
                    <a:pt x="235255" y="1201494"/>
                    <a:pt x="202019" y="1148317"/>
                  </a:cubicBezTo>
                  <a:cubicBezTo>
                    <a:pt x="194274" y="1135925"/>
                    <a:pt x="173665" y="1141228"/>
                    <a:pt x="159488" y="1137684"/>
                  </a:cubicBezTo>
                  <a:cubicBezTo>
                    <a:pt x="163032" y="1112875"/>
                    <a:pt x="162920" y="1087260"/>
                    <a:pt x="170121" y="1063256"/>
                  </a:cubicBezTo>
                  <a:cubicBezTo>
                    <a:pt x="175869" y="1044097"/>
                    <a:pt x="198886" y="1023859"/>
                    <a:pt x="212651" y="1010093"/>
                  </a:cubicBezTo>
                  <a:cubicBezTo>
                    <a:pt x="243472" y="917636"/>
                    <a:pt x="199442" y="1058315"/>
                    <a:pt x="233916" y="839972"/>
                  </a:cubicBezTo>
                  <a:cubicBezTo>
                    <a:pt x="237412" y="817831"/>
                    <a:pt x="248093" y="797442"/>
                    <a:pt x="255181" y="776177"/>
                  </a:cubicBezTo>
                  <a:cubicBezTo>
                    <a:pt x="258725" y="765544"/>
                    <a:pt x="263096" y="755152"/>
                    <a:pt x="265814" y="744279"/>
                  </a:cubicBezTo>
                  <a:cubicBezTo>
                    <a:pt x="279164" y="690876"/>
                    <a:pt x="271825" y="715612"/>
                    <a:pt x="287079" y="669852"/>
                  </a:cubicBezTo>
                  <a:cubicBezTo>
                    <a:pt x="301744" y="464549"/>
                    <a:pt x="313071" y="374515"/>
                    <a:pt x="287079" y="127591"/>
                  </a:cubicBezTo>
                  <a:cubicBezTo>
                    <a:pt x="285906" y="116445"/>
                    <a:pt x="265483" y="121374"/>
                    <a:pt x="255181" y="116959"/>
                  </a:cubicBezTo>
                  <a:cubicBezTo>
                    <a:pt x="240612" y="110715"/>
                    <a:pt x="226828" y="102782"/>
                    <a:pt x="212651" y="95693"/>
                  </a:cubicBezTo>
                  <a:cubicBezTo>
                    <a:pt x="205563" y="85061"/>
                    <a:pt x="197101" y="75225"/>
                    <a:pt x="191386" y="63796"/>
                  </a:cubicBezTo>
                  <a:cubicBezTo>
                    <a:pt x="186374" y="53771"/>
                    <a:pt x="190364" y="37664"/>
                    <a:pt x="180753" y="31898"/>
                  </a:cubicBezTo>
                  <a:lnTo>
                    <a:pt x="127591" y="0"/>
                  </a:lnTo>
                  <a:close/>
                </a:path>
              </a:pathLst>
            </a:custGeom>
            <a:solidFill>
              <a:srgbClr val="180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endParaRPr>
            </a:p>
          </p:txBody>
        </p:sp>
        <p:sp>
          <p:nvSpPr>
            <p:cNvPr id="78" name="Freeform 337">
              <a:extLst>
                <a:ext uri="{FF2B5EF4-FFF2-40B4-BE49-F238E27FC236}">
                  <a16:creationId xmlns:a16="http://schemas.microsoft.com/office/drawing/2014/main" id="{1750D97F-826F-46F2-A06A-608D0E80CEF3}"/>
                </a:ext>
              </a:extLst>
            </p:cNvPr>
            <p:cNvSpPr/>
            <p:nvPr/>
          </p:nvSpPr>
          <p:spPr bwMode="auto">
            <a:xfrm>
              <a:off x="4848447" y="1350335"/>
              <a:ext cx="1010093" cy="1745951"/>
            </a:xfrm>
            <a:custGeom>
              <a:avLst/>
              <a:gdLst>
                <a:gd name="connsiteX0" fmla="*/ 0 w 1010093"/>
                <a:gd name="connsiteY0" fmla="*/ 31898 h 1745951"/>
                <a:gd name="connsiteX1" fmla="*/ 0 w 1010093"/>
                <a:gd name="connsiteY1" fmla="*/ 31898 h 1745951"/>
                <a:gd name="connsiteX2" fmla="*/ 148855 w 1010093"/>
                <a:gd name="connsiteY2" fmla="*/ 85060 h 1745951"/>
                <a:gd name="connsiteX3" fmla="*/ 159488 w 1010093"/>
                <a:gd name="connsiteY3" fmla="*/ 116958 h 1745951"/>
                <a:gd name="connsiteX4" fmla="*/ 180753 w 1010093"/>
                <a:gd name="connsiteY4" fmla="*/ 212651 h 1745951"/>
                <a:gd name="connsiteX5" fmla="*/ 244548 w 1010093"/>
                <a:gd name="connsiteY5" fmla="*/ 244549 h 1745951"/>
                <a:gd name="connsiteX6" fmla="*/ 393404 w 1010093"/>
                <a:gd name="connsiteY6" fmla="*/ 276446 h 1745951"/>
                <a:gd name="connsiteX7" fmla="*/ 414669 w 1010093"/>
                <a:gd name="connsiteY7" fmla="*/ 297712 h 1745951"/>
                <a:gd name="connsiteX8" fmla="*/ 414669 w 1010093"/>
                <a:gd name="connsiteY8" fmla="*/ 404037 h 1745951"/>
                <a:gd name="connsiteX9" fmla="*/ 404037 w 1010093"/>
                <a:gd name="connsiteY9" fmla="*/ 435935 h 1745951"/>
                <a:gd name="connsiteX10" fmla="*/ 382772 w 1010093"/>
                <a:gd name="connsiteY10" fmla="*/ 467832 h 1745951"/>
                <a:gd name="connsiteX11" fmla="*/ 372139 w 1010093"/>
                <a:gd name="connsiteY11" fmla="*/ 499730 h 1745951"/>
                <a:gd name="connsiteX12" fmla="*/ 499730 w 1010093"/>
                <a:gd name="connsiteY12" fmla="*/ 542260 h 1745951"/>
                <a:gd name="connsiteX13" fmla="*/ 616688 w 1010093"/>
                <a:gd name="connsiteY13" fmla="*/ 574158 h 1745951"/>
                <a:gd name="connsiteX14" fmla="*/ 616688 w 1010093"/>
                <a:gd name="connsiteY14" fmla="*/ 765544 h 1745951"/>
                <a:gd name="connsiteX15" fmla="*/ 606055 w 1010093"/>
                <a:gd name="connsiteY15" fmla="*/ 818707 h 1745951"/>
                <a:gd name="connsiteX16" fmla="*/ 574158 w 1010093"/>
                <a:gd name="connsiteY16" fmla="*/ 861237 h 1745951"/>
                <a:gd name="connsiteX17" fmla="*/ 531627 w 1010093"/>
                <a:gd name="connsiteY17" fmla="*/ 914400 h 1745951"/>
                <a:gd name="connsiteX18" fmla="*/ 680483 w 1010093"/>
                <a:gd name="connsiteY18" fmla="*/ 935665 h 1745951"/>
                <a:gd name="connsiteX19" fmla="*/ 744279 w 1010093"/>
                <a:gd name="connsiteY19" fmla="*/ 967563 h 1745951"/>
                <a:gd name="connsiteX20" fmla="*/ 829339 w 1010093"/>
                <a:gd name="connsiteY20" fmla="*/ 1063256 h 1745951"/>
                <a:gd name="connsiteX21" fmla="*/ 850604 w 1010093"/>
                <a:gd name="connsiteY21" fmla="*/ 1190846 h 1745951"/>
                <a:gd name="connsiteX22" fmla="*/ 861237 w 1010093"/>
                <a:gd name="connsiteY22" fmla="*/ 1222744 h 1745951"/>
                <a:gd name="connsiteX23" fmla="*/ 871869 w 1010093"/>
                <a:gd name="connsiteY23" fmla="*/ 1265274 h 1745951"/>
                <a:gd name="connsiteX24" fmla="*/ 861237 w 1010093"/>
                <a:gd name="connsiteY24" fmla="*/ 1392865 h 1745951"/>
                <a:gd name="connsiteX25" fmla="*/ 829339 w 1010093"/>
                <a:gd name="connsiteY25" fmla="*/ 1435395 h 1745951"/>
                <a:gd name="connsiteX26" fmla="*/ 808074 w 1010093"/>
                <a:gd name="connsiteY26" fmla="*/ 1467293 h 1745951"/>
                <a:gd name="connsiteX27" fmla="*/ 818706 w 1010093"/>
                <a:gd name="connsiteY27" fmla="*/ 1509823 h 1745951"/>
                <a:gd name="connsiteX28" fmla="*/ 839972 w 1010093"/>
                <a:gd name="connsiteY28" fmla="*/ 1573618 h 1745951"/>
                <a:gd name="connsiteX29" fmla="*/ 861237 w 1010093"/>
                <a:gd name="connsiteY29" fmla="*/ 1743739 h 1745951"/>
                <a:gd name="connsiteX30" fmla="*/ 871869 w 1010093"/>
                <a:gd name="connsiteY30" fmla="*/ 1711842 h 1745951"/>
                <a:gd name="connsiteX31" fmla="*/ 914400 w 1010093"/>
                <a:gd name="connsiteY31" fmla="*/ 1605516 h 1745951"/>
                <a:gd name="connsiteX32" fmla="*/ 935665 w 1010093"/>
                <a:gd name="connsiteY32" fmla="*/ 1531088 h 1745951"/>
                <a:gd name="connsiteX33" fmla="*/ 946297 w 1010093"/>
                <a:gd name="connsiteY33" fmla="*/ 1456660 h 1745951"/>
                <a:gd name="connsiteX34" fmla="*/ 978195 w 1010093"/>
                <a:gd name="connsiteY34" fmla="*/ 1371600 h 1745951"/>
                <a:gd name="connsiteX35" fmla="*/ 988827 w 1010093"/>
                <a:gd name="connsiteY35" fmla="*/ 1222744 h 1745951"/>
                <a:gd name="connsiteX36" fmla="*/ 999460 w 1010093"/>
                <a:gd name="connsiteY36" fmla="*/ 1190846 h 1745951"/>
                <a:gd name="connsiteX37" fmla="*/ 1010093 w 1010093"/>
                <a:gd name="connsiteY37" fmla="*/ 1105786 h 1745951"/>
                <a:gd name="connsiteX38" fmla="*/ 967562 w 1010093"/>
                <a:gd name="connsiteY38" fmla="*/ 1020725 h 1745951"/>
                <a:gd name="connsiteX39" fmla="*/ 935665 w 1010093"/>
                <a:gd name="connsiteY39" fmla="*/ 999460 h 1745951"/>
                <a:gd name="connsiteX40" fmla="*/ 903767 w 1010093"/>
                <a:gd name="connsiteY40" fmla="*/ 967563 h 1745951"/>
                <a:gd name="connsiteX41" fmla="*/ 850604 w 1010093"/>
                <a:gd name="connsiteY41" fmla="*/ 893135 h 1745951"/>
                <a:gd name="connsiteX42" fmla="*/ 818706 w 1010093"/>
                <a:gd name="connsiteY42" fmla="*/ 882502 h 1745951"/>
                <a:gd name="connsiteX43" fmla="*/ 808074 w 1010093"/>
                <a:gd name="connsiteY43" fmla="*/ 850605 h 1745951"/>
                <a:gd name="connsiteX44" fmla="*/ 786809 w 1010093"/>
                <a:gd name="connsiteY44" fmla="*/ 754912 h 1745951"/>
                <a:gd name="connsiteX45" fmla="*/ 808074 w 1010093"/>
                <a:gd name="connsiteY45" fmla="*/ 723014 h 1745951"/>
                <a:gd name="connsiteX46" fmla="*/ 818706 w 1010093"/>
                <a:gd name="connsiteY46" fmla="*/ 680484 h 1745951"/>
                <a:gd name="connsiteX47" fmla="*/ 829339 w 1010093"/>
                <a:gd name="connsiteY47" fmla="*/ 648586 h 1745951"/>
                <a:gd name="connsiteX48" fmla="*/ 786809 w 1010093"/>
                <a:gd name="connsiteY48" fmla="*/ 563525 h 1745951"/>
                <a:gd name="connsiteX49" fmla="*/ 765544 w 1010093"/>
                <a:gd name="connsiteY49" fmla="*/ 520995 h 1745951"/>
                <a:gd name="connsiteX50" fmla="*/ 723013 w 1010093"/>
                <a:gd name="connsiteY50" fmla="*/ 467832 h 1745951"/>
                <a:gd name="connsiteX51" fmla="*/ 701748 w 1010093"/>
                <a:gd name="connsiteY51" fmla="*/ 308344 h 1745951"/>
                <a:gd name="connsiteX52" fmla="*/ 691116 w 1010093"/>
                <a:gd name="connsiteY52" fmla="*/ 276446 h 1745951"/>
                <a:gd name="connsiteX53" fmla="*/ 637953 w 1010093"/>
                <a:gd name="connsiteY53" fmla="*/ 233916 h 1745951"/>
                <a:gd name="connsiteX54" fmla="*/ 616688 w 1010093"/>
                <a:gd name="connsiteY54" fmla="*/ 202018 h 1745951"/>
                <a:gd name="connsiteX55" fmla="*/ 574158 w 1010093"/>
                <a:gd name="connsiteY55" fmla="*/ 191386 h 1745951"/>
                <a:gd name="connsiteX56" fmla="*/ 510362 w 1010093"/>
                <a:gd name="connsiteY56" fmla="*/ 170121 h 1745951"/>
                <a:gd name="connsiteX57" fmla="*/ 457200 w 1010093"/>
                <a:gd name="connsiteY57" fmla="*/ 180753 h 1745951"/>
                <a:gd name="connsiteX58" fmla="*/ 414669 w 1010093"/>
                <a:gd name="connsiteY58" fmla="*/ 212651 h 1745951"/>
                <a:gd name="connsiteX59" fmla="*/ 393404 w 1010093"/>
                <a:gd name="connsiteY59" fmla="*/ 127591 h 1745951"/>
                <a:gd name="connsiteX60" fmla="*/ 308344 w 1010093"/>
                <a:gd name="connsiteY60" fmla="*/ 21265 h 1745951"/>
                <a:gd name="connsiteX61" fmla="*/ 202018 w 1010093"/>
                <a:gd name="connsiteY61" fmla="*/ 0 h 1745951"/>
                <a:gd name="connsiteX62" fmla="*/ 127590 w 1010093"/>
                <a:gd name="connsiteY62" fmla="*/ 10632 h 1745951"/>
                <a:gd name="connsiteX63" fmla="*/ 106325 w 1010093"/>
                <a:gd name="connsiteY63" fmla="*/ 31898 h 1745951"/>
                <a:gd name="connsiteX64" fmla="*/ 0 w 1010093"/>
                <a:gd name="connsiteY64" fmla="*/ 31898 h 174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10093" h="1745951">
                  <a:moveTo>
                    <a:pt x="0" y="31898"/>
                  </a:moveTo>
                  <a:lnTo>
                    <a:pt x="0" y="31898"/>
                  </a:lnTo>
                  <a:cubicBezTo>
                    <a:pt x="103880" y="41341"/>
                    <a:pt x="107379" y="12477"/>
                    <a:pt x="148855" y="85060"/>
                  </a:cubicBezTo>
                  <a:cubicBezTo>
                    <a:pt x="154416" y="94791"/>
                    <a:pt x="155944" y="106325"/>
                    <a:pt x="159488" y="116958"/>
                  </a:cubicBezTo>
                  <a:cubicBezTo>
                    <a:pt x="159597" y="117614"/>
                    <a:pt x="169731" y="198874"/>
                    <a:pt x="180753" y="212651"/>
                  </a:cubicBezTo>
                  <a:cubicBezTo>
                    <a:pt x="194901" y="230336"/>
                    <a:pt x="224274" y="238467"/>
                    <a:pt x="244548" y="244549"/>
                  </a:cubicBezTo>
                  <a:cubicBezTo>
                    <a:pt x="334113" y="271419"/>
                    <a:pt x="302136" y="263408"/>
                    <a:pt x="393404" y="276446"/>
                  </a:cubicBezTo>
                  <a:cubicBezTo>
                    <a:pt x="400492" y="283535"/>
                    <a:pt x="409511" y="289116"/>
                    <a:pt x="414669" y="297712"/>
                  </a:cubicBezTo>
                  <a:cubicBezTo>
                    <a:pt x="435300" y="332096"/>
                    <a:pt x="422253" y="366115"/>
                    <a:pt x="414669" y="404037"/>
                  </a:cubicBezTo>
                  <a:cubicBezTo>
                    <a:pt x="412471" y="415027"/>
                    <a:pt x="409049" y="425910"/>
                    <a:pt x="404037" y="435935"/>
                  </a:cubicBezTo>
                  <a:cubicBezTo>
                    <a:pt x="398322" y="447365"/>
                    <a:pt x="388487" y="456403"/>
                    <a:pt x="382772" y="467832"/>
                  </a:cubicBezTo>
                  <a:cubicBezTo>
                    <a:pt x="377760" y="477857"/>
                    <a:pt x="375683" y="489097"/>
                    <a:pt x="372139" y="499730"/>
                  </a:cubicBezTo>
                  <a:cubicBezTo>
                    <a:pt x="468045" y="547683"/>
                    <a:pt x="349072" y="492041"/>
                    <a:pt x="499730" y="542260"/>
                  </a:cubicBezTo>
                  <a:cubicBezTo>
                    <a:pt x="580670" y="569240"/>
                    <a:pt x="541545" y="559129"/>
                    <a:pt x="616688" y="574158"/>
                  </a:cubicBezTo>
                  <a:cubicBezTo>
                    <a:pt x="638241" y="660375"/>
                    <a:pt x="632253" y="617679"/>
                    <a:pt x="616688" y="765544"/>
                  </a:cubicBezTo>
                  <a:cubicBezTo>
                    <a:pt x="614796" y="783517"/>
                    <a:pt x="613395" y="802193"/>
                    <a:pt x="606055" y="818707"/>
                  </a:cubicBezTo>
                  <a:cubicBezTo>
                    <a:pt x="598858" y="834900"/>
                    <a:pt x="584458" y="846817"/>
                    <a:pt x="574158" y="861237"/>
                  </a:cubicBezTo>
                  <a:cubicBezTo>
                    <a:pt x="540627" y="908181"/>
                    <a:pt x="567189" y="878839"/>
                    <a:pt x="531627" y="914400"/>
                  </a:cubicBezTo>
                  <a:cubicBezTo>
                    <a:pt x="610669" y="940746"/>
                    <a:pt x="517415" y="912369"/>
                    <a:pt x="680483" y="935665"/>
                  </a:cubicBezTo>
                  <a:cubicBezTo>
                    <a:pt x="702494" y="938810"/>
                    <a:pt x="728151" y="953227"/>
                    <a:pt x="744279" y="967563"/>
                  </a:cubicBezTo>
                  <a:cubicBezTo>
                    <a:pt x="803868" y="1020531"/>
                    <a:pt x="797019" y="1014776"/>
                    <a:pt x="829339" y="1063256"/>
                  </a:cubicBezTo>
                  <a:cubicBezTo>
                    <a:pt x="857510" y="1175933"/>
                    <a:pt x="817419" y="1008327"/>
                    <a:pt x="850604" y="1190846"/>
                  </a:cubicBezTo>
                  <a:cubicBezTo>
                    <a:pt x="852609" y="1201873"/>
                    <a:pt x="858158" y="1211967"/>
                    <a:pt x="861237" y="1222744"/>
                  </a:cubicBezTo>
                  <a:cubicBezTo>
                    <a:pt x="865251" y="1236795"/>
                    <a:pt x="868325" y="1251097"/>
                    <a:pt x="871869" y="1265274"/>
                  </a:cubicBezTo>
                  <a:cubicBezTo>
                    <a:pt x="868325" y="1307804"/>
                    <a:pt x="871588" y="1351461"/>
                    <a:pt x="861237" y="1392865"/>
                  </a:cubicBezTo>
                  <a:cubicBezTo>
                    <a:pt x="856939" y="1410057"/>
                    <a:pt x="839639" y="1420975"/>
                    <a:pt x="829339" y="1435395"/>
                  </a:cubicBezTo>
                  <a:cubicBezTo>
                    <a:pt x="821911" y="1445794"/>
                    <a:pt x="815162" y="1456660"/>
                    <a:pt x="808074" y="1467293"/>
                  </a:cubicBezTo>
                  <a:cubicBezTo>
                    <a:pt x="811618" y="1481470"/>
                    <a:pt x="814507" y="1495826"/>
                    <a:pt x="818706" y="1509823"/>
                  </a:cubicBezTo>
                  <a:cubicBezTo>
                    <a:pt x="825147" y="1531293"/>
                    <a:pt x="839972" y="1573618"/>
                    <a:pt x="839972" y="1573618"/>
                  </a:cubicBezTo>
                  <a:cubicBezTo>
                    <a:pt x="847060" y="1630325"/>
                    <a:pt x="848387" y="1688054"/>
                    <a:pt x="861237" y="1743739"/>
                  </a:cubicBezTo>
                  <a:cubicBezTo>
                    <a:pt x="863757" y="1754659"/>
                    <a:pt x="867454" y="1722143"/>
                    <a:pt x="871869" y="1711842"/>
                  </a:cubicBezTo>
                  <a:cubicBezTo>
                    <a:pt x="918802" y="1602330"/>
                    <a:pt x="865998" y="1750723"/>
                    <a:pt x="914400" y="1605516"/>
                  </a:cubicBezTo>
                  <a:cubicBezTo>
                    <a:pt x="923507" y="1578196"/>
                    <a:pt x="930327" y="1560447"/>
                    <a:pt x="935665" y="1531088"/>
                  </a:cubicBezTo>
                  <a:cubicBezTo>
                    <a:pt x="940148" y="1506431"/>
                    <a:pt x="941382" y="1481235"/>
                    <a:pt x="946297" y="1456660"/>
                  </a:cubicBezTo>
                  <a:cubicBezTo>
                    <a:pt x="949629" y="1439998"/>
                    <a:pt x="975479" y="1378389"/>
                    <a:pt x="978195" y="1371600"/>
                  </a:cubicBezTo>
                  <a:cubicBezTo>
                    <a:pt x="981739" y="1321981"/>
                    <a:pt x="983015" y="1272148"/>
                    <a:pt x="988827" y="1222744"/>
                  </a:cubicBezTo>
                  <a:cubicBezTo>
                    <a:pt x="990137" y="1211613"/>
                    <a:pt x="997455" y="1201873"/>
                    <a:pt x="999460" y="1190846"/>
                  </a:cubicBezTo>
                  <a:cubicBezTo>
                    <a:pt x="1004572" y="1162733"/>
                    <a:pt x="1006549" y="1134139"/>
                    <a:pt x="1010093" y="1105786"/>
                  </a:cubicBezTo>
                  <a:cubicBezTo>
                    <a:pt x="999940" y="1080405"/>
                    <a:pt x="988796" y="1041959"/>
                    <a:pt x="967562" y="1020725"/>
                  </a:cubicBezTo>
                  <a:cubicBezTo>
                    <a:pt x="958526" y="1011689"/>
                    <a:pt x="945482" y="1007641"/>
                    <a:pt x="935665" y="999460"/>
                  </a:cubicBezTo>
                  <a:cubicBezTo>
                    <a:pt x="924113" y="989834"/>
                    <a:pt x="914400" y="978195"/>
                    <a:pt x="903767" y="967563"/>
                  </a:cubicBezTo>
                  <a:cubicBezTo>
                    <a:pt x="887136" y="934300"/>
                    <a:pt x="882935" y="914688"/>
                    <a:pt x="850604" y="893135"/>
                  </a:cubicBezTo>
                  <a:cubicBezTo>
                    <a:pt x="841278" y="886918"/>
                    <a:pt x="829339" y="886046"/>
                    <a:pt x="818706" y="882502"/>
                  </a:cubicBezTo>
                  <a:cubicBezTo>
                    <a:pt x="815162" y="871870"/>
                    <a:pt x="810505" y="861546"/>
                    <a:pt x="808074" y="850605"/>
                  </a:cubicBezTo>
                  <a:cubicBezTo>
                    <a:pt x="783124" y="738330"/>
                    <a:pt x="810743" y="826717"/>
                    <a:pt x="786809" y="754912"/>
                  </a:cubicBezTo>
                  <a:cubicBezTo>
                    <a:pt x="793897" y="744279"/>
                    <a:pt x="803040" y="734760"/>
                    <a:pt x="808074" y="723014"/>
                  </a:cubicBezTo>
                  <a:cubicBezTo>
                    <a:pt x="813830" y="709583"/>
                    <a:pt x="814692" y="694535"/>
                    <a:pt x="818706" y="680484"/>
                  </a:cubicBezTo>
                  <a:cubicBezTo>
                    <a:pt x="821785" y="669707"/>
                    <a:pt x="825795" y="659219"/>
                    <a:pt x="829339" y="648586"/>
                  </a:cubicBezTo>
                  <a:cubicBezTo>
                    <a:pt x="809791" y="550848"/>
                    <a:pt x="836449" y="633022"/>
                    <a:pt x="786809" y="563525"/>
                  </a:cubicBezTo>
                  <a:cubicBezTo>
                    <a:pt x="777596" y="550627"/>
                    <a:pt x="773408" y="534757"/>
                    <a:pt x="765544" y="520995"/>
                  </a:cubicBezTo>
                  <a:cubicBezTo>
                    <a:pt x="747661" y="489699"/>
                    <a:pt x="746299" y="491118"/>
                    <a:pt x="723013" y="467832"/>
                  </a:cubicBezTo>
                  <a:cubicBezTo>
                    <a:pt x="695849" y="386338"/>
                    <a:pt x="724874" y="481792"/>
                    <a:pt x="701748" y="308344"/>
                  </a:cubicBezTo>
                  <a:cubicBezTo>
                    <a:pt x="700267" y="297235"/>
                    <a:pt x="698410" y="284956"/>
                    <a:pt x="691116" y="276446"/>
                  </a:cubicBezTo>
                  <a:cubicBezTo>
                    <a:pt x="676347" y="259215"/>
                    <a:pt x="654000" y="249963"/>
                    <a:pt x="637953" y="233916"/>
                  </a:cubicBezTo>
                  <a:cubicBezTo>
                    <a:pt x="628917" y="224880"/>
                    <a:pt x="627321" y="209106"/>
                    <a:pt x="616688" y="202018"/>
                  </a:cubicBezTo>
                  <a:cubicBezTo>
                    <a:pt x="604529" y="193912"/>
                    <a:pt x="588155" y="195585"/>
                    <a:pt x="574158" y="191386"/>
                  </a:cubicBezTo>
                  <a:cubicBezTo>
                    <a:pt x="552688" y="184945"/>
                    <a:pt x="510362" y="170121"/>
                    <a:pt x="510362" y="170121"/>
                  </a:cubicBezTo>
                  <a:cubicBezTo>
                    <a:pt x="492641" y="173665"/>
                    <a:pt x="471083" y="169184"/>
                    <a:pt x="457200" y="180753"/>
                  </a:cubicBezTo>
                  <a:cubicBezTo>
                    <a:pt x="407611" y="222078"/>
                    <a:pt x="488223" y="237170"/>
                    <a:pt x="414669" y="212651"/>
                  </a:cubicBezTo>
                  <a:cubicBezTo>
                    <a:pt x="407581" y="184298"/>
                    <a:pt x="402646" y="155317"/>
                    <a:pt x="393404" y="127591"/>
                  </a:cubicBezTo>
                  <a:cubicBezTo>
                    <a:pt x="376109" y="75705"/>
                    <a:pt x="377049" y="35006"/>
                    <a:pt x="308344" y="21265"/>
                  </a:cubicBezTo>
                  <a:lnTo>
                    <a:pt x="202018" y="0"/>
                  </a:lnTo>
                  <a:cubicBezTo>
                    <a:pt x="177209" y="3544"/>
                    <a:pt x="151365" y="2707"/>
                    <a:pt x="127590" y="10632"/>
                  </a:cubicBezTo>
                  <a:cubicBezTo>
                    <a:pt x="118080" y="13802"/>
                    <a:pt x="116050" y="29467"/>
                    <a:pt x="106325" y="31898"/>
                  </a:cubicBezTo>
                  <a:cubicBezTo>
                    <a:pt x="85695" y="37056"/>
                    <a:pt x="17721" y="31898"/>
                    <a:pt x="0" y="31898"/>
                  </a:cubicBezTo>
                  <a:close/>
                </a:path>
              </a:pathLst>
            </a:custGeom>
            <a:solidFill>
              <a:srgbClr val="180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endParaRPr>
            </a:p>
          </p:txBody>
        </p:sp>
        <p:sp>
          <p:nvSpPr>
            <p:cNvPr id="79" name="Freeform 338">
              <a:extLst>
                <a:ext uri="{FF2B5EF4-FFF2-40B4-BE49-F238E27FC236}">
                  <a16:creationId xmlns:a16="http://schemas.microsoft.com/office/drawing/2014/main" id="{ACDD18E7-FD31-469E-9153-7B8675078A97}"/>
                </a:ext>
              </a:extLst>
            </p:cNvPr>
            <p:cNvSpPr/>
            <p:nvPr/>
          </p:nvSpPr>
          <p:spPr bwMode="auto">
            <a:xfrm>
              <a:off x="3199852" y="3971925"/>
              <a:ext cx="286298" cy="1133475"/>
            </a:xfrm>
            <a:custGeom>
              <a:avLst/>
              <a:gdLst>
                <a:gd name="connsiteX0" fmla="*/ 29123 w 286298"/>
                <a:gd name="connsiteY0" fmla="*/ 0 h 1133475"/>
                <a:gd name="connsiteX1" fmla="*/ 29123 w 286298"/>
                <a:gd name="connsiteY1" fmla="*/ 0 h 1133475"/>
                <a:gd name="connsiteX2" fmla="*/ 548 w 286298"/>
                <a:gd name="connsiteY2" fmla="*/ 76200 h 1133475"/>
                <a:gd name="connsiteX3" fmla="*/ 10073 w 286298"/>
                <a:gd name="connsiteY3" fmla="*/ 123825 h 1133475"/>
                <a:gd name="connsiteX4" fmla="*/ 57698 w 286298"/>
                <a:gd name="connsiteY4" fmla="*/ 180975 h 1133475"/>
                <a:gd name="connsiteX5" fmla="*/ 86273 w 286298"/>
                <a:gd name="connsiteY5" fmla="*/ 200025 h 1133475"/>
                <a:gd name="connsiteX6" fmla="*/ 95798 w 286298"/>
                <a:gd name="connsiteY6" fmla="*/ 314325 h 1133475"/>
                <a:gd name="connsiteX7" fmla="*/ 76748 w 286298"/>
                <a:gd name="connsiteY7" fmla="*/ 371475 h 1133475"/>
                <a:gd name="connsiteX8" fmla="*/ 86273 w 286298"/>
                <a:gd name="connsiteY8" fmla="*/ 714375 h 1133475"/>
                <a:gd name="connsiteX9" fmla="*/ 133898 w 286298"/>
                <a:gd name="connsiteY9" fmla="*/ 762000 h 1133475"/>
                <a:gd name="connsiteX10" fmla="*/ 191048 w 286298"/>
                <a:gd name="connsiteY10" fmla="*/ 809625 h 1133475"/>
                <a:gd name="connsiteX11" fmla="*/ 181523 w 286298"/>
                <a:gd name="connsiteY11" fmla="*/ 866775 h 1133475"/>
                <a:gd name="connsiteX12" fmla="*/ 152948 w 286298"/>
                <a:gd name="connsiteY12" fmla="*/ 885825 h 1133475"/>
                <a:gd name="connsiteX13" fmla="*/ 124373 w 286298"/>
                <a:gd name="connsiteY13" fmla="*/ 914400 h 1133475"/>
                <a:gd name="connsiteX14" fmla="*/ 133898 w 286298"/>
                <a:gd name="connsiteY14" fmla="*/ 990600 h 1133475"/>
                <a:gd name="connsiteX15" fmla="*/ 152948 w 286298"/>
                <a:gd name="connsiteY15" fmla="*/ 1019175 h 1133475"/>
                <a:gd name="connsiteX16" fmla="*/ 162473 w 286298"/>
                <a:gd name="connsiteY16" fmla="*/ 1133475 h 1133475"/>
                <a:gd name="connsiteX17" fmla="*/ 248198 w 286298"/>
                <a:gd name="connsiteY17" fmla="*/ 1123950 h 1133475"/>
                <a:gd name="connsiteX18" fmla="*/ 229148 w 286298"/>
                <a:gd name="connsiteY18" fmla="*/ 1085850 h 1133475"/>
                <a:gd name="connsiteX19" fmla="*/ 248198 w 286298"/>
                <a:gd name="connsiteY19" fmla="*/ 990600 h 1133475"/>
                <a:gd name="connsiteX20" fmla="*/ 267248 w 286298"/>
                <a:gd name="connsiteY20" fmla="*/ 962025 h 1133475"/>
                <a:gd name="connsiteX21" fmla="*/ 286298 w 286298"/>
                <a:gd name="connsiteY21" fmla="*/ 923925 h 1133475"/>
                <a:gd name="connsiteX22" fmla="*/ 276773 w 286298"/>
                <a:gd name="connsiteY22" fmla="*/ 847725 h 1133475"/>
                <a:gd name="connsiteX23" fmla="*/ 238673 w 286298"/>
                <a:gd name="connsiteY23" fmla="*/ 790575 h 1133475"/>
                <a:gd name="connsiteX24" fmla="*/ 248198 w 286298"/>
                <a:gd name="connsiteY24" fmla="*/ 762000 h 1133475"/>
                <a:gd name="connsiteX25" fmla="*/ 267248 w 286298"/>
                <a:gd name="connsiteY25" fmla="*/ 733425 h 1133475"/>
                <a:gd name="connsiteX26" fmla="*/ 210098 w 286298"/>
                <a:gd name="connsiteY26" fmla="*/ 609600 h 1133475"/>
                <a:gd name="connsiteX27" fmla="*/ 200573 w 286298"/>
                <a:gd name="connsiteY27" fmla="*/ 581025 h 1133475"/>
                <a:gd name="connsiteX28" fmla="*/ 219623 w 286298"/>
                <a:gd name="connsiteY28" fmla="*/ 409575 h 1133475"/>
                <a:gd name="connsiteX29" fmla="*/ 229148 w 286298"/>
                <a:gd name="connsiteY29" fmla="*/ 381000 h 1133475"/>
                <a:gd name="connsiteX30" fmla="*/ 219623 w 286298"/>
                <a:gd name="connsiteY30" fmla="*/ 333375 h 1133475"/>
                <a:gd name="connsiteX31" fmla="*/ 200573 w 286298"/>
                <a:gd name="connsiteY31" fmla="*/ 304800 h 1133475"/>
                <a:gd name="connsiteX32" fmla="*/ 191048 w 286298"/>
                <a:gd name="connsiteY32" fmla="*/ 247650 h 1133475"/>
                <a:gd name="connsiteX33" fmla="*/ 171998 w 286298"/>
                <a:gd name="connsiteY33" fmla="*/ 219075 h 1133475"/>
                <a:gd name="connsiteX34" fmla="*/ 29123 w 286298"/>
                <a:gd name="connsiteY34" fmla="*/ 0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86298" h="1133475">
                  <a:moveTo>
                    <a:pt x="29123" y="0"/>
                  </a:moveTo>
                  <a:lnTo>
                    <a:pt x="29123" y="0"/>
                  </a:lnTo>
                  <a:cubicBezTo>
                    <a:pt x="19598" y="25400"/>
                    <a:pt x="4673" y="49388"/>
                    <a:pt x="548" y="76200"/>
                  </a:cubicBezTo>
                  <a:cubicBezTo>
                    <a:pt x="-1914" y="92201"/>
                    <a:pt x="4389" y="108666"/>
                    <a:pt x="10073" y="123825"/>
                  </a:cubicBezTo>
                  <a:cubicBezTo>
                    <a:pt x="16884" y="141989"/>
                    <a:pt x="44222" y="169745"/>
                    <a:pt x="57698" y="180975"/>
                  </a:cubicBezTo>
                  <a:cubicBezTo>
                    <a:pt x="66492" y="188304"/>
                    <a:pt x="76748" y="193675"/>
                    <a:pt x="86273" y="200025"/>
                  </a:cubicBezTo>
                  <a:cubicBezTo>
                    <a:pt x="118627" y="248557"/>
                    <a:pt x="113227" y="227182"/>
                    <a:pt x="95798" y="314325"/>
                  </a:cubicBezTo>
                  <a:cubicBezTo>
                    <a:pt x="91860" y="334016"/>
                    <a:pt x="76748" y="371475"/>
                    <a:pt x="76748" y="371475"/>
                  </a:cubicBezTo>
                  <a:cubicBezTo>
                    <a:pt x="79923" y="485775"/>
                    <a:pt x="77503" y="600368"/>
                    <a:pt x="86273" y="714375"/>
                  </a:cubicBezTo>
                  <a:cubicBezTo>
                    <a:pt x="88187" y="739253"/>
                    <a:pt x="119284" y="749822"/>
                    <a:pt x="133898" y="762000"/>
                  </a:cubicBezTo>
                  <a:cubicBezTo>
                    <a:pt x="207237" y="823116"/>
                    <a:pt x="120102" y="762327"/>
                    <a:pt x="191048" y="809625"/>
                  </a:cubicBezTo>
                  <a:cubicBezTo>
                    <a:pt x="187873" y="828675"/>
                    <a:pt x="190160" y="849501"/>
                    <a:pt x="181523" y="866775"/>
                  </a:cubicBezTo>
                  <a:cubicBezTo>
                    <a:pt x="176403" y="877014"/>
                    <a:pt x="161742" y="878496"/>
                    <a:pt x="152948" y="885825"/>
                  </a:cubicBezTo>
                  <a:cubicBezTo>
                    <a:pt x="142600" y="894449"/>
                    <a:pt x="133898" y="904875"/>
                    <a:pt x="124373" y="914400"/>
                  </a:cubicBezTo>
                  <a:cubicBezTo>
                    <a:pt x="127548" y="939800"/>
                    <a:pt x="127163" y="965904"/>
                    <a:pt x="133898" y="990600"/>
                  </a:cubicBezTo>
                  <a:cubicBezTo>
                    <a:pt x="136910" y="1001644"/>
                    <a:pt x="150703" y="1007950"/>
                    <a:pt x="152948" y="1019175"/>
                  </a:cubicBezTo>
                  <a:cubicBezTo>
                    <a:pt x="160446" y="1056665"/>
                    <a:pt x="159298" y="1095375"/>
                    <a:pt x="162473" y="1133475"/>
                  </a:cubicBezTo>
                  <a:lnTo>
                    <a:pt x="248198" y="1123950"/>
                  </a:lnTo>
                  <a:cubicBezTo>
                    <a:pt x="259752" y="1115697"/>
                    <a:pt x="230434" y="1099991"/>
                    <a:pt x="229148" y="1085850"/>
                  </a:cubicBezTo>
                  <a:cubicBezTo>
                    <a:pt x="227798" y="1070999"/>
                    <a:pt x="237072" y="1012852"/>
                    <a:pt x="248198" y="990600"/>
                  </a:cubicBezTo>
                  <a:cubicBezTo>
                    <a:pt x="253318" y="980361"/>
                    <a:pt x="261568" y="971964"/>
                    <a:pt x="267248" y="962025"/>
                  </a:cubicBezTo>
                  <a:cubicBezTo>
                    <a:pt x="274293" y="949697"/>
                    <a:pt x="279948" y="936625"/>
                    <a:pt x="286298" y="923925"/>
                  </a:cubicBezTo>
                  <a:cubicBezTo>
                    <a:pt x="283123" y="898525"/>
                    <a:pt x="285382" y="871831"/>
                    <a:pt x="276773" y="847725"/>
                  </a:cubicBezTo>
                  <a:cubicBezTo>
                    <a:pt x="269072" y="826164"/>
                    <a:pt x="238673" y="790575"/>
                    <a:pt x="238673" y="790575"/>
                  </a:cubicBezTo>
                  <a:cubicBezTo>
                    <a:pt x="241848" y="781050"/>
                    <a:pt x="243708" y="770980"/>
                    <a:pt x="248198" y="762000"/>
                  </a:cubicBezTo>
                  <a:cubicBezTo>
                    <a:pt x="253318" y="751761"/>
                    <a:pt x="267248" y="744873"/>
                    <a:pt x="267248" y="733425"/>
                  </a:cubicBezTo>
                  <a:cubicBezTo>
                    <a:pt x="267248" y="643642"/>
                    <a:pt x="235920" y="687066"/>
                    <a:pt x="210098" y="609600"/>
                  </a:cubicBezTo>
                  <a:lnTo>
                    <a:pt x="200573" y="581025"/>
                  </a:lnTo>
                  <a:cubicBezTo>
                    <a:pt x="206327" y="506225"/>
                    <a:pt x="203940" y="472308"/>
                    <a:pt x="219623" y="409575"/>
                  </a:cubicBezTo>
                  <a:cubicBezTo>
                    <a:pt x="222058" y="399835"/>
                    <a:pt x="225973" y="390525"/>
                    <a:pt x="229148" y="381000"/>
                  </a:cubicBezTo>
                  <a:cubicBezTo>
                    <a:pt x="225973" y="365125"/>
                    <a:pt x="225307" y="348534"/>
                    <a:pt x="219623" y="333375"/>
                  </a:cubicBezTo>
                  <a:cubicBezTo>
                    <a:pt x="215603" y="322656"/>
                    <a:pt x="204193" y="315660"/>
                    <a:pt x="200573" y="304800"/>
                  </a:cubicBezTo>
                  <a:cubicBezTo>
                    <a:pt x="194466" y="286478"/>
                    <a:pt x="195238" y="266503"/>
                    <a:pt x="191048" y="247650"/>
                  </a:cubicBezTo>
                  <a:cubicBezTo>
                    <a:pt x="184029" y="216063"/>
                    <a:pt x="190453" y="219075"/>
                    <a:pt x="171998" y="219075"/>
                  </a:cubicBezTo>
                  <a:lnTo>
                    <a:pt x="29123" y="0"/>
                  </a:lnTo>
                  <a:close/>
                </a:path>
              </a:pathLst>
            </a:custGeom>
            <a:solidFill>
              <a:srgbClr val="180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Amazon Ember" panose="020B0603020204020204" pitchFamily="34" charset="0"/>
                <a:cs typeface="Amazon Ember" panose="020B0603020204020204" pitchFamily="34" charset="0"/>
              </a:endParaRPr>
            </a:p>
          </p:txBody>
        </p:sp>
      </p:grpSp>
    </p:spTree>
    <p:extLst>
      <p:ext uri="{BB962C8B-B14F-4D97-AF65-F5344CB8AC3E}">
        <p14:creationId xmlns:p14="http://schemas.microsoft.com/office/powerpoint/2010/main" val="14713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66A3-EA8B-AC40-9AAE-E882FB94DAC9}"/>
              </a:ext>
            </a:extLst>
          </p:cNvPr>
          <p:cNvSpPr>
            <a:spLocks noGrp="1"/>
          </p:cNvSpPr>
          <p:nvPr>
            <p:ph type="title"/>
          </p:nvPr>
        </p:nvSpPr>
        <p:spPr>
          <a:xfrm>
            <a:off x="402172" y="2385637"/>
            <a:ext cx="8453069" cy="2086725"/>
          </a:xfrm>
        </p:spPr>
        <p:txBody>
          <a:bodyPr/>
          <a:lstStyle/>
          <a:p>
            <a:r>
              <a:rPr lang="en-US" dirty="0"/>
              <a:t>Asynchronous </a:t>
            </a:r>
            <a:br>
              <a:rPr lang="en-US" dirty="0"/>
            </a:br>
            <a:r>
              <a:rPr lang="en-US" dirty="0"/>
              <a:t>point-to-point </a:t>
            </a:r>
            <a:br>
              <a:rPr lang="en-US" dirty="0"/>
            </a:br>
            <a:r>
              <a:rPr lang="en-US" dirty="0"/>
              <a:t>model (queue)</a:t>
            </a:r>
          </a:p>
        </p:txBody>
      </p:sp>
    </p:spTree>
    <p:extLst>
      <p:ext uri="{BB962C8B-B14F-4D97-AF65-F5344CB8AC3E}">
        <p14:creationId xmlns:p14="http://schemas.microsoft.com/office/powerpoint/2010/main" val="1586909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D8E80-CAF7-E54D-B594-59AD664CA206}"/>
              </a:ext>
            </a:extLst>
          </p:cNvPr>
          <p:cNvSpPr>
            <a:spLocks noGrp="1"/>
          </p:cNvSpPr>
          <p:nvPr>
            <p:ph type="title"/>
          </p:nvPr>
        </p:nvSpPr>
        <p:spPr/>
        <p:txBody>
          <a:bodyPr/>
          <a:lstStyle/>
          <a:p>
            <a:r>
              <a:rPr lang="en-US" dirty="0"/>
              <a:t>Asynchronous point-to-point model (queue)</a:t>
            </a:r>
          </a:p>
        </p:txBody>
      </p:sp>
      <p:pic>
        <p:nvPicPr>
          <p:cNvPr id="15" name="Graphic 7">
            <a:extLst>
              <a:ext uri="{FF2B5EF4-FFF2-40B4-BE49-F238E27FC236}">
                <a16:creationId xmlns:a16="http://schemas.microsoft.com/office/drawing/2014/main" id="{B830CEF4-C07A-C141-8BEB-44DB8E779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237" y="3087828"/>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CB4BEC6A-9E40-D64A-B53B-D66411D06360}"/>
              </a:ext>
            </a:extLst>
          </p:cNvPr>
          <p:cNvSpPr txBox="1"/>
          <p:nvPr/>
        </p:nvSpPr>
        <p:spPr>
          <a:xfrm>
            <a:off x="413406" y="3921034"/>
            <a:ext cx="1624821" cy="338554"/>
          </a:xfrm>
          <a:prstGeom prst="rect">
            <a:avLst/>
          </a:prstGeom>
          <a:noFill/>
        </p:spPr>
        <p:txBody>
          <a:bodyPr wrap="square" rtlCol="0">
            <a:spAutoFit/>
          </a:bodyPr>
          <a:lstStyle/>
          <a:p>
            <a:pPr algn="ctr"/>
            <a:r>
              <a:rPr lang="en-US" sz="1600" dirty="0">
                <a:solidFill>
                  <a:srgbClr val="FAFAFA"/>
                </a:solidFill>
                <a:cs typeface="Amazon Ember" panose="020B0603020204020204" pitchFamily="34" charset="0"/>
              </a:rPr>
              <a:t>Sender</a:t>
            </a:r>
          </a:p>
        </p:txBody>
      </p:sp>
      <p:pic>
        <p:nvPicPr>
          <p:cNvPr id="17" name="Graphic 7">
            <a:extLst>
              <a:ext uri="{FF2B5EF4-FFF2-40B4-BE49-F238E27FC236}">
                <a16:creationId xmlns:a16="http://schemas.microsoft.com/office/drawing/2014/main" id="{C99AB49E-C786-1344-9B33-681D9183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5978" y="3087828"/>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EAEE2C37-9BCE-7842-94B6-AEFB1FA50C92}"/>
              </a:ext>
            </a:extLst>
          </p:cNvPr>
          <p:cNvSpPr txBox="1"/>
          <p:nvPr/>
        </p:nvSpPr>
        <p:spPr>
          <a:xfrm>
            <a:off x="4137147" y="3921034"/>
            <a:ext cx="1624821" cy="338554"/>
          </a:xfrm>
          <a:prstGeom prst="rect">
            <a:avLst/>
          </a:prstGeom>
          <a:noFill/>
        </p:spPr>
        <p:txBody>
          <a:bodyPr wrap="square" rtlCol="0">
            <a:spAutoFit/>
          </a:bodyPr>
          <a:lstStyle/>
          <a:p>
            <a:pPr algn="ctr"/>
            <a:r>
              <a:rPr lang="en-US" sz="1600" dirty="0">
                <a:solidFill>
                  <a:srgbClr val="FAFAFA"/>
                </a:solidFill>
                <a:ea typeface="Amazon Ember" panose="020B0603020204020204" pitchFamily="34" charset="0"/>
                <a:cs typeface="Amazon Ember" panose="020B0603020204020204" pitchFamily="34" charset="0"/>
              </a:rPr>
              <a:t>Receiver</a:t>
            </a:r>
          </a:p>
        </p:txBody>
      </p:sp>
      <p:pic>
        <p:nvPicPr>
          <p:cNvPr id="19" name="Graphic 29">
            <a:extLst>
              <a:ext uri="{FF2B5EF4-FFF2-40B4-BE49-F238E27FC236}">
                <a16:creationId xmlns:a16="http://schemas.microsoft.com/office/drawing/2014/main" id="{D3E9EC55-34EE-8348-81CB-9ACE7E19969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625702" y="3049062"/>
            <a:ext cx="904690" cy="904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Arrow Connector 20">
            <a:extLst>
              <a:ext uri="{FF2B5EF4-FFF2-40B4-BE49-F238E27FC236}">
                <a16:creationId xmlns:a16="http://schemas.microsoft.com/office/drawing/2014/main" id="{220B9650-847B-1141-A4F5-A486C332B1BD}"/>
              </a:ext>
            </a:extLst>
          </p:cNvPr>
          <p:cNvCxnSpPr>
            <a:cxnSpLocks/>
          </p:cNvCxnSpPr>
          <p:nvPr/>
        </p:nvCxnSpPr>
        <p:spPr>
          <a:xfrm>
            <a:off x="1643484" y="3355848"/>
            <a:ext cx="982219" cy="0"/>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6CB09-F6D3-5543-86E4-36D76520DAA3}"/>
              </a:ext>
            </a:extLst>
          </p:cNvPr>
          <p:cNvCxnSpPr>
            <a:cxnSpLocks/>
          </p:cNvCxnSpPr>
          <p:nvPr/>
        </p:nvCxnSpPr>
        <p:spPr>
          <a:xfrm>
            <a:off x="3507724" y="3337524"/>
            <a:ext cx="982219" cy="0"/>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465F5A4-86A0-694F-BC9A-51CFFD41A99B}"/>
              </a:ext>
            </a:extLst>
          </p:cNvPr>
          <p:cNvCxnSpPr>
            <a:cxnSpLocks/>
          </p:cNvCxnSpPr>
          <p:nvPr/>
        </p:nvCxnSpPr>
        <p:spPr>
          <a:xfrm flipH="1">
            <a:off x="3507722" y="3679577"/>
            <a:ext cx="982219" cy="0"/>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83D2DEB-D13F-DE41-9C59-DEFD3F75696C}"/>
              </a:ext>
            </a:extLst>
          </p:cNvPr>
          <p:cNvSpPr txBox="1"/>
          <p:nvPr/>
        </p:nvSpPr>
        <p:spPr>
          <a:xfrm>
            <a:off x="1761799" y="3078849"/>
            <a:ext cx="404278" cy="276999"/>
          </a:xfrm>
          <a:prstGeom prst="rect">
            <a:avLst/>
          </a:prstGeom>
          <a:noFill/>
        </p:spPr>
        <p:txBody>
          <a:bodyPr wrap="none" rtlCol="0">
            <a:spAutoFit/>
          </a:bodyPr>
          <a:lstStyle/>
          <a:p>
            <a:pPr algn="l"/>
            <a:r>
              <a:rPr lang="en-US" sz="1200" dirty="0"/>
              <a:t>M1</a:t>
            </a:r>
          </a:p>
        </p:txBody>
      </p:sp>
      <p:pic>
        <p:nvPicPr>
          <p:cNvPr id="39" name="Graphic 23">
            <a:extLst>
              <a:ext uri="{FF2B5EF4-FFF2-40B4-BE49-F238E27FC236}">
                <a16:creationId xmlns:a16="http://schemas.microsoft.com/office/drawing/2014/main" id="{9FF3B882-6B2B-E648-B7A6-86B2A6BF185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798544" y="2809500"/>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23">
            <a:extLst>
              <a:ext uri="{FF2B5EF4-FFF2-40B4-BE49-F238E27FC236}">
                <a16:creationId xmlns:a16="http://schemas.microsoft.com/office/drawing/2014/main" id="{5FFFE88F-935E-CB46-AC1F-82550110018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150691" y="2812522"/>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C64E83EA-3B32-CB45-BBA4-68FBA038FC26}"/>
              </a:ext>
            </a:extLst>
          </p:cNvPr>
          <p:cNvSpPr txBox="1"/>
          <p:nvPr/>
        </p:nvSpPr>
        <p:spPr>
          <a:xfrm>
            <a:off x="2093084" y="3080577"/>
            <a:ext cx="404278" cy="276999"/>
          </a:xfrm>
          <a:prstGeom prst="rect">
            <a:avLst/>
          </a:prstGeom>
          <a:noFill/>
        </p:spPr>
        <p:txBody>
          <a:bodyPr wrap="none" rtlCol="0">
            <a:spAutoFit/>
          </a:bodyPr>
          <a:lstStyle/>
          <a:p>
            <a:pPr algn="l"/>
            <a:r>
              <a:rPr lang="en-US" sz="1200" dirty="0"/>
              <a:t>M2</a:t>
            </a:r>
          </a:p>
        </p:txBody>
      </p:sp>
      <p:sp>
        <p:nvSpPr>
          <p:cNvPr id="42" name="TextBox 41">
            <a:extLst>
              <a:ext uri="{FF2B5EF4-FFF2-40B4-BE49-F238E27FC236}">
                <a16:creationId xmlns:a16="http://schemas.microsoft.com/office/drawing/2014/main" id="{075AE6B5-543B-5946-AD88-850375DD7467}"/>
              </a:ext>
            </a:extLst>
          </p:cNvPr>
          <p:cNvSpPr txBox="1"/>
          <p:nvPr/>
        </p:nvSpPr>
        <p:spPr>
          <a:xfrm>
            <a:off x="3582753" y="3080334"/>
            <a:ext cx="404278" cy="276999"/>
          </a:xfrm>
          <a:prstGeom prst="rect">
            <a:avLst/>
          </a:prstGeom>
          <a:noFill/>
        </p:spPr>
        <p:txBody>
          <a:bodyPr wrap="none" rtlCol="0">
            <a:spAutoFit/>
          </a:bodyPr>
          <a:lstStyle/>
          <a:p>
            <a:pPr algn="l"/>
            <a:r>
              <a:rPr lang="en-US" sz="1200" dirty="0"/>
              <a:t>M1</a:t>
            </a:r>
          </a:p>
        </p:txBody>
      </p:sp>
      <p:pic>
        <p:nvPicPr>
          <p:cNvPr id="43" name="Graphic 23">
            <a:extLst>
              <a:ext uri="{FF2B5EF4-FFF2-40B4-BE49-F238E27FC236}">
                <a16:creationId xmlns:a16="http://schemas.microsoft.com/office/drawing/2014/main" id="{2B810AB5-136C-C740-9DA1-12A8623F5A2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619498" y="2810985"/>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23">
            <a:extLst>
              <a:ext uri="{FF2B5EF4-FFF2-40B4-BE49-F238E27FC236}">
                <a16:creationId xmlns:a16="http://schemas.microsoft.com/office/drawing/2014/main" id="{C7A034C8-6A3B-4642-BC84-DABC1021124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971645" y="2814007"/>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44">
            <a:extLst>
              <a:ext uri="{FF2B5EF4-FFF2-40B4-BE49-F238E27FC236}">
                <a16:creationId xmlns:a16="http://schemas.microsoft.com/office/drawing/2014/main" id="{75D4D985-2731-4946-AA83-5FDF035D20A7}"/>
              </a:ext>
            </a:extLst>
          </p:cNvPr>
          <p:cNvSpPr txBox="1"/>
          <p:nvPr/>
        </p:nvSpPr>
        <p:spPr>
          <a:xfrm>
            <a:off x="3914038" y="3082062"/>
            <a:ext cx="404278" cy="276999"/>
          </a:xfrm>
          <a:prstGeom prst="rect">
            <a:avLst/>
          </a:prstGeom>
          <a:noFill/>
        </p:spPr>
        <p:txBody>
          <a:bodyPr wrap="none" rtlCol="0">
            <a:spAutoFit/>
          </a:bodyPr>
          <a:lstStyle/>
          <a:p>
            <a:pPr algn="l"/>
            <a:r>
              <a:rPr lang="en-US" sz="1200" dirty="0"/>
              <a:t>M2</a:t>
            </a:r>
          </a:p>
        </p:txBody>
      </p:sp>
      <p:sp>
        <p:nvSpPr>
          <p:cNvPr id="27" name="Content Placeholder 3">
            <a:extLst>
              <a:ext uri="{FF2B5EF4-FFF2-40B4-BE49-F238E27FC236}">
                <a16:creationId xmlns:a16="http://schemas.microsoft.com/office/drawing/2014/main" id="{D26C71E9-40CB-0D49-A5A5-BD4C9C48035B}"/>
              </a:ext>
            </a:extLst>
          </p:cNvPr>
          <p:cNvSpPr txBox="1">
            <a:spLocks/>
          </p:cNvSpPr>
          <p:nvPr/>
        </p:nvSpPr>
        <p:spPr>
          <a:xfrm>
            <a:off x="6237195" y="1485899"/>
            <a:ext cx="5688105" cy="242908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spcAft>
                <a:spcPts val="1200"/>
              </a:spcAft>
              <a:buSzPct val="90000"/>
              <a:buFont typeface="Amazon Ember" panose="020B0603020204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0"/>
              </a:spcBef>
              <a:spcAft>
                <a:spcPts val="1200"/>
              </a:spcAft>
              <a:buSzPct val="90000"/>
              <a:buFont typeface="Wingdings" panose="05000000000000000000" pitchFamily="2" charset="2"/>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1200"/>
              </a:spcAft>
              <a:buSzPct val="90000"/>
              <a:buFont typeface="Amazon Ember" panose="020B0603020204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sz="3200" dirty="0">
                <a:solidFill>
                  <a:schemeClr val="accent3"/>
                </a:solidFill>
              </a:rPr>
              <a:t>Advantages</a:t>
            </a:r>
          </a:p>
          <a:p>
            <a:pPr marL="457200" indent="-457200">
              <a:buFont typeface="Arial" panose="020B0604020202020204" pitchFamily="34" charset="0"/>
              <a:buChar char="•"/>
            </a:pPr>
            <a:r>
              <a:rPr lang="en-US" sz="2400" dirty="0"/>
              <a:t>Decreases </a:t>
            </a:r>
            <a:r>
              <a:rPr lang="en-US" sz="2400" dirty="0">
                <a:solidFill>
                  <a:schemeClr val="accent1"/>
                </a:solidFill>
              </a:rPr>
              <a:t>tight coupling</a:t>
            </a:r>
          </a:p>
          <a:p>
            <a:pPr marL="457200" indent="-457200">
              <a:buFont typeface="Arial" panose="020B0604020202020204" pitchFamily="34" charset="0"/>
              <a:buChar char="•"/>
            </a:pPr>
            <a:r>
              <a:rPr lang="en-US" sz="2400" dirty="0"/>
              <a:t>Resilient to receiver failure</a:t>
            </a:r>
          </a:p>
        </p:txBody>
      </p:sp>
      <p:sp>
        <p:nvSpPr>
          <p:cNvPr id="28" name="TextBox 27">
            <a:extLst>
              <a:ext uri="{FF2B5EF4-FFF2-40B4-BE49-F238E27FC236}">
                <a16:creationId xmlns:a16="http://schemas.microsoft.com/office/drawing/2014/main" id="{CE6E334B-6958-E242-8B33-F1E0C2A4D0D8}"/>
              </a:ext>
            </a:extLst>
          </p:cNvPr>
          <p:cNvSpPr txBox="1"/>
          <p:nvPr/>
        </p:nvSpPr>
        <p:spPr>
          <a:xfrm>
            <a:off x="2265637" y="3916061"/>
            <a:ext cx="1624821" cy="338554"/>
          </a:xfrm>
          <a:prstGeom prst="rect">
            <a:avLst/>
          </a:prstGeom>
          <a:noFill/>
        </p:spPr>
        <p:txBody>
          <a:bodyPr wrap="square" rtlCol="0">
            <a:spAutoFit/>
          </a:bodyPr>
          <a:lstStyle/>
          <a:p>
            <a:pPr algn="ctr"/>
            <a:r>
              <a:rPr lang="en-US" sz="1600" dirty="0">
                <a:solidFill>
                  <a:srgbClr val="FAFAFA"/>
                </a:solidFill>
                <a:cs typeface="Amazon Ember" panose="020B0603020204020204" pitchFamily="34" charset="0"/>
              </a:rPr>
              <a:t>Queue</a:t>
            </a:r>
          </a:p>
        </p:txBody>
      </p:sp>
      <p:sp>
        <p:nvSpPr>
          <p:cNvPr id="31" name="TextBox 30">
            <a:extLst>
              <a:ext uri="{FF2B5EF4-FFF2-40B4-BE49-F238E27FC236}">
                <a16:creationId xmlns:a16="http://schemas.microsoft.com/office/drawing/2014/main" id="{EEBD0183-3DA6-E54D-950F-42FBB35AFFAA}"/>
              </a:ext>
            </a:extLst>
          </p:cNvPr>
          <p:cNvSpPr txBox="1"/>
          <p:nvPr/>
        </p:nvSpPr>
        <p:spPr>
          <a:xfrm>
            <a:off x="3861264" y="3433477"/>
            <a:ext cx="434734" cy="276999"/>
          </a:xfrm>
          <a:prstGeom prst="rect">
            <a:avLst/>
          </a:prstGeom>
          <a:noFill/>
        </p:spPr>
        <p:txBody>
          <a:bodyPr wrap="none" rtlCol="0">
            <a:spAutoFit/>
          </a:bodyPr>
          <a:lstStyle/>
          <a:p>
            <a:pPr algn="l"/>
            <a:r>
              <a:rPr lang="en-US" sz="1200" dirty="0"/>
              <a:t>Ack</a:t>
            </a:r>
          </a:p>
        </p:txBody>
      </p:sp>
    </p:spTree>
    <p:extLst>
      <p:ext uri="{BB962C8B-B14F-4D97-AF65-F5344CB8AC3E}">
        <p14:creationId xmlns:p14="http://schemas.microsoft.com/office/powerpoint/2010/main" val="299709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D8E80-CAF7-E54D-B594-59AD664CA206}"/>
              </a:ext>
            </a:extLst>
          </p:cNvPr>
          <p:cNvSpPr>
            <a:spLocks noGrp="1"/>
          </p:cNvSpPr>
          <p:nvPr>
            <p:ph type="title"/>
          </p:nvPr>
        </p:nvSpPr>
        <p:spPr/>
        <p:txBody>
          <a:bodyPr/>
          <a:lstStyle/>
          <a:p>
            <a:r>
              <a:rPr lang="en-US" dirty="0"/>
              <a:t>Asynchronous point-to-point model (queue)</a:t>
            </a:r>
          </a:p>
        </p:txBody>
      </p:sp>
      <p:pic>
        <p:nvPicPr>
          <p:cNvPr id="15" name="Graphic 7">
            <a:extLst>
              <a:ext uri="{FF2B5EF4-FFF2-40B4-BE49-F238E27FC236}">
                <a16:creationId xmlns:a16="http://schemas.microsoft.com/office/drawing/2014/main" id="{B830CEF4-C07A-C141-8BEB-44DB8E779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237" y="3087828"/>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CB4BEC6A-9E40-D64A-B53B-D66411D06360}"/>
              </a:ext>
            </a:extLst>
          </p:cNvPr>
          <p:cNvSpPr txBox="1"/>
          <p:nvPr/>
        </p:nvSpPr>
        <p:spPr>
          <a:xfrm>
            <a:off x="413406" y="3921034"/>
            <a:ext cx="1624821" cy="338554"/>
          </a:xfrm>
          <a:prstGeom prst="rect">
            <a:avLst/>
          </a:prstGeom>
          <a:noFill/>
        </p:spPr>
        <p:txBody>
          <a:bodyPr wrap="square" rtlCol="0">
            <a:spAutoFit/>
          </a:bodyPr>
          <a:lstStyle/>
          <a:p>
            <a:pPr algn="ctr"/>
            <a:r>
              <a:rPr lang="en-US" sz="1600" dirty="0">
                <a:solidFill>
                  <a:srgbClr val="FAFAFA"/>
                </a:solidFill>
                <a:cs typeface="Amazon Ember" panose="020B0603020204020204" pitchFamily="34" charset="0"/>
              </a:rPr>
              <a:t>Sender</a:t>
            </a:r>
          </a:p>
        </p:txBody>
      </p:sp>
      <p:pic>
        <p:nvPicPr>
          <p:cNvPr id="17" name="Graphic 7">
            <a:extLst>
              <a:ext uri="{FF2B5EF4-FFF2-40B4-BE49-F238E27FC236}">
                <a16:creationId xmlns:a16="http://schemas.microsoft.com/office/drawing/2014/main" id="{C99AB49E-C786-1344-9B33-681D9183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5978" y="3087828"/>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EAEE2C37-9BCE-7842-94B6-AEFB1FA50C92}"/>
              </a:ext>
            </a:extLst>
          </p:cNvPr>
          <p:cNvSpPr txBox="1"/>
          <p:nvPr/>
        </p:nvSpPr>
        <p:spPr>
          <a:xfrm>
            <a:off x="4137147" y="3921034"/>
            <a:ext cx="1624821" cy="338554"/>
          </a:xfrm>
          <a:prstGeom prst="rect">
            <a:avLst/>
          </a:prstGeom>
          <a:noFill/>
        </p:spPr>
        <p:txBody>
          <a:bodyPr wrap="square" rtlCol="0">
            <a:spAutoFit/>
          </a:bodyPr>
          <a:lstStyle/>
          <a:p>
            <a:pPr algn="ctr"/>
            <a:r>
              <a:rPr lang="en-US" sz="1600" dirty="0">
                <a:solidFill>
                  <a:srgbClr val="FAFAFA"/>
                </a:solidFill>
                <a:ea typeface="Amazon Ember" panose="020B0603020204020204" pitchFamily="34" charset="0"/>
                <a:cs typeface="Amazon Ember" panose="020B0603020204020204" pitchFamily="34" charset="0"/>
              </a:rPr>
              <a:t>Receiver</a:t>
            </a:r>
          </a:p>
        </p:txBody>
      </p:sp>
      <p:pic>
        <p:nvPicPr>
          <p:cNvPr id="19" name="Graphic 29">
            <a:extLst>
              <a:ext uri="{FF2B5EF4-FFF2-40B4-BE49-F238E27FC236}">
                <a16:creationId xmlns:a16="http://schemas.microsoft.com/office/drawing/2014/main" id="{D3E9EC55-34EE-8348-81CB-9ACE7E19969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625703" y="3049062"/>
            <a:ext cx="904690" cy="904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Arrow Connector 20">
            <a:extLst>
              <a:ext uri="{FF2B5EF4-FFF2-40B4-BE49-F238E27FC236}">
                <a16:creationId xmlns:a16="http://schemas.microsoft.com/office/drawing/2014/main" id="{220B9650-847B-1141-A4F5-A486C332B1BD}"/>
              </a:ext>
            </a:extLst>
          </p:cNvPr>
          <p:cNvCxnSpPr>
            <a:cxnSpLocks/>
          </p:cNvCxnSpPr>
          <p:nvPr/>
        </p:nvCxnSpPr>
        <p:spPr>
          <a:xfrm>
            <a:off x="1643484" y="3355848"/>
            <a:ext cx="982219" cy="0"/>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86CB09-F6D3-5543-86E4-36D76520DAA3}"/>
              </a:ext>
            </a:extLst>
          </p:cNvPr>
          <p:cNvCxnSpPr>
            <a:cxnSpLocks/>
          </p:cNvCxnSpPr>
          <p:nvPr/>
        </p:nvCxnSpPr>
        <p:spPr>
          <a:xfrm>
            <a:off x="3507724" y="3337524"/>
            <a:ext cx="982219" cy="0"/>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83D2DEB-D13F-DE41-9C59-DEFD3F75696C}"/>
              </a:ext>
            </a:extLst>
          </p:cNvPr>
          <p:cNvSpPr txBox="1"/>
          <p:nvPr/>
        </p:nvSpPr>
        <p:spPr>
          <a:xfrm>
            <a:off x="1761799" y="3078849"/>
            <a:ext cx="404278" cy="276999"/>
          </a:xfrm>
          <a:prstGeom prst="rect">
            <a:avLst/>
          </a:prstGeom>
          <a:noFill/>
        </p:spPr>
        <p:txBody>
          <a:bodyPr wrap="none" rtlCol="0">
            <a:spAutoFit/>
          </a:bodyPr>
          <a:lstStyle/>
          <a:p>
            <a:pPr algn="l"/>
            <a:r>
              <a:rPr lang="en-US" sz="1200" dirty="0"/>
              <a:t>M1</a:t>
            </a:r>
          </a:p>
        </p:txBody>
      </p:sp>
      <p:pic>
        <p:nvPicPr>
          <p:cNvPr id="39" name="Graphic 23">
            <a:extLst>
              <a:ext uri="{FF2B5EF4-FFF2-40B4-BE49-F238E27FC236}">
                <a16:creationId xmlns:a16="http://schemas.microsoft.com/office/drawing/2014/main" id="{9FF3B882-6B2B-E648-B7A6-86B2A6BF185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798544" y="2809500"/>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23">
            <a:extLst>
              <a:ext uri="{FF2B5EF4-FFF2-40B4-BE49-F238E27FC236}">
                <a16:creationId xmlns:a16="http://schemas.microsoft.com/office/drawing/2014/main" id="{5FFFE88F-935E-CB46-AC1F-82550110018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150691" y="2812522"/>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C64E83EA-3B32-CB45-BBA4-68FBA038FC26}"/>
              </a:ext>
            </a:extLst>
          </p:cNvPr>
          <p:cNvSpPr txBox="1"/>
          <p:nvPr/>
        </p:nvSpPr>
        <p:spPr>
          <a:xfrm>
            <a:off x="2093084" y="3080577"/>
            <a:ext cx="404278" cy="276999"/>
          </a:xfrm>
          <a:prstGeom prst="rect">
            <a:avLst/>
          </a:prstGeom>
          <a:noFill/>
        </p:spPr>
        <p:txBody>
          <a:bodyPr wrap="none" rtlCol="0">
            <a:spAutoFit/>
          </a:bodyPr>
          <a:lstStyle/>
          <a:p>
            <a:pPr algn="l"/>
            <a:r>
              <a:rPr lang="en-US" sz="1200" dirty="0"/>
              <a:t>M2</a:t>
            </a:r>
          </a:p>
        </p:txBody>
      </p:sp>
      <p:sp>
        <p:nvSpPr>
          <p:cNvPr id="42" name="TextBox 41">
            <a:extLst>
              <a:ext uri="{FF2B5EF4-FFF2-40B4-BE49-F238E27FC236}">
                <a16:creationId xmlns:a16="http://schemas.microsoft.com/office/drawing/2014/main" id="{075AE6B5-543B-5946-AD88-850375DD7467}"/>
              </a:ext>
            </a:extLst>
          </p:cNvPr>
          <p:cNvSpPr txBox="1"/>
          <p:nvPr/>
        </p:nvSpPr>
        <p:spPr>
          <a:xfrm>
            <a:off x="3582753" y="3080334"/>
            <a:ext cx="404278" cy="276999"/>
          </a:xfrm>
          <a:prstGeom prst="rect">
            <a:avLst/>
          </a:prstGeom>
          <a:noFill/>
        </p:spPr>
        <p:txBody>
          <a:bodyPr wrap="none" rtlCol="0">
            <a:spAutoFit/>
          </a:bodyPr>
          <a:lstStyle/>
          <a:p>
            <a:pPr algn="l"/>
            <a:r>
              <a:rPr lang="en-US" sz="1200" dirty="0"/>
              <a:t>M1</a:t>
            </a:r>
          </a:p>
        </p:txBody>
      </p:sp>
      <p:pic>
        <p:nvPicPr>
          <p:cNvPr id="43" name="Graphic 23">
            <a:extLst>
              <a:ext uri="{FF2B5EF4-FFF2-40B4-BE49-F238E27FC236}">
                <a16:creationId xmlns:a16="http://schemas.microsoft.com/office/drawing/2014/main" id="{2B810AB5-136C-C740-9DA1-12A8623F5A2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619497" y="2810985"/>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23">
            <a:extLst>
              <a:ext uri="{FF2B5EF4-FFF2-40B4-BE49-F238E27FC236}">
                <a16:creationId xmlns:a16="http://schemas.microsoft.com/office/drawing/2014/main" id="{C7A034C8-6A3B-4642-BC84-DABC1021124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039020" y="1441124"/>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44">
            <a:extLst>
              <a:ext uri="{FF2B5EF4-FFF2-40B4-BE49-F238E27FC236}">
                <a16:creationId xmlns:a16="http://schemas.microsoft.com/office/drawing/2014/main" id="{75D4D985-2731-4946-AA83-5FDF035D20A7}"/>
              </a:ext>
            </a:extLst>
          </p:cNvPr>
          <p:cNvSpPr txBox="1"/>
          <p:nvPr/>
        </p:nvSpPr>
        <p:spPr>
          <a:xfrm>
            <a:off x="3981413" y="1709179"/>
            <a:ext cx="404278" cy="276999"/>
          </a:xfrm>
          <a:prstGeom prst="rect">
            <a:avLst/>
          </a:prstGeom>
          <a:noFill/>
        </p:spPr>
        <p:txBody>
          <a:bodyPr wrap="none" rtlCol="0">
            <a:spAutoFit/>
          </a:bodyPr>
          <a:lstStyle/>
          <a:p>
            <a:pPr algn="l"/>
            <a:r>
              <a:rPr lang="en-US" sz="1200" dirty="0"/>
              <a:t>M2</a:t>
            </a:r>
          </a:p>
        </p:txBody>
      </p:sp>
      <p:sp>
        <p:nvSpPr>
          <p:cNvPr id="53" name="Content Placeholder 3">
            <a:extLst>
              <a:ext uri="{FF2B5EF4-FFF2-40B4-BE49-F238E27FC236}">
                <a16:creationId xmlns:a16="http://schemas.microsoft.com/office/drawing/2014/main" id="{A3F6966B-E942-924C-8EC6-71396E7E535D}"/>
              </a:ext>
            </a:extLst>
          </p:cNvPr>
          <p:cNvSpPr txBox="1">
            <a:spLocks/>
          </p:cNvSpPr>
          <p:nvPr/>
        </p:nvSpPr>
        <p:spPr>
          <a:xfrm>
            <a:off x="6237195" y="1485899"/>
            <a:ext cx="5688105" cy="242908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spcAft>
                <a:spcPts val="1200"/>
              </a:spcAft>
              <a:buSzPct val="90000"/>
              <a:buFont typeface="Amazon Ember" panose="020B0603020204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0"/>
              </a:spcBef>
              <a:spcAft>
                <a:spcPts val="1200"/>
              </a:spcAft>
              <a:buSzPct val="90000"/>
              <a:buFont typeface="Wingdings" panose="05000000000000000000" pitchFamily="2" charset="2"/>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1200"/>
              </a:spcAft>
              <a:buSzPct val="90000"/>
              <a:buFont typeface="Amazon Ember" panose="020B0603020204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sz="3200" dirty="0">
                <a:solidFill>
                  <a:schemeClr val="accent3"/>
                </a:solidFill>
              </a:rPr>
              <a:t>Advantages</a:t>
            </a:r>
          </a:p>
          <a:p>
            <a:pPr marL="457200" indent="-457200">
              <a:buFont typeface="Arial" panose="020B0604020202020204" pitchFamily="34" charset="0"/>
              <a:buChar char="•"/>
            </a:pPr>
            <a:r>
              <a:rPr lang="en-US" sz="2400" dirty="0"/>
              <a:t>…</a:t>
            </a:r>
            <a:endParaRPr lang="en-US" sz="2400" dirty="0">
              <a:solidFill>
                <a:schemeClr val="accent1"/>
              </a:solidFill>
            </a:endParaRPr>
          </a:p>
          <a:p>
            <a:pPr marL="457200" indent="-457200">
              <a:buFont typeface="Arial" panose="020B0604020202020204" pitchFamily="34" charset="0"/>
              <a:buChar char="•"/>
            </a:pPr>
            <a:r>
              <a:rPr lang="en-US" sz="2400" dirty="0"/>
              <a:t>Dead-letter queue (DLQ) for errors</a:t>
            </a:r>
          </a:p>
          <a:p>
            <a:pPr marL="457200" indent="-457200">
              <a:buFont typeface="Arial" panose="020B0604020202020204" pitchFamily="34" charset="0"/>
              <a:buChar char="•"/>
            </a:pPr>
            <a:r>
              <a:rPr lang="en-US" sz="2400" dirty="0"/>
              <a:t>Messages in DLQ can be added back to source queues (redrive)</a:t>
            </a:r>
          </a:p>
        </p:txBody>
      </p:sp>
      <p:pic>
        <p:nvPicPr>
          <p:cNvPr id="24" name="Graphic 29">
            <a:extLst>
              <a:ext uri="{FF2B5EF4-FFF2-40B4-BE49-F238E27FC236}">
                <a16:creationId xmlns:a16="http://schemas.microsoft.com/office/drawing/2014/main" id="{B72B68D7-9B35-2144-80C1-F00E8B64CE4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467954" y="1534434"/>
            <a:ext cx="904690" cy="904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5560EB78-CCF3-A248-B436-936E4023E295}"/>
              </a:ext>
            </a:extLst>
          </p:cNvPr>
          <p:cNvSpPr txBox="1"/>
          <p:nvPr/>
        </p:nvSpPr>
        <p:spPr>
          <a:xfrm>
            <a:off x="4107888" y="2226316"/>
            <a:ext cx="1624821" cy="584775"/>
          </a:xfrm>
          <a:prstGeom prst="rect">
            <a:avLst/>
          </a:prstGeom>
          <a:noFill/>
        </p:spPr>
        <p:txBody>
          <a:bodyPr wrap="square" rtlCol="0">
            <a:spAutoFit/>
          </a:bodyPr>
          <a:lstStyle/>
          <a:p>
            <a:pPr algn="ctr"/>
            <a:r>
              <a:rPr lang="en-US" sz="1600" dirty="0">
                <a:solidFill>
                  <a:srgbClr val="FAFAFA"/>
                </a:solidFill>
                <a:cs typeface="Amazon Ember" panose="020B0603020204020204" pitchFamily="34" charset="0"/>
              </a:rPr>
              <a:t>Dead-letter queue</a:t>
            </a:r>
          </a:p>
        </p:txBody>
      </p:sp>
      <p:cxnSp>
        <p:nvCxnSpPr>
          <p:cNvPr id="4" name="Elbow Connector 3">
            <a:extLst>
              <a:ext uri="{FF2B5EF4-FFF2-40B4-BE49-F238E27FC236}">
                <a16:creationId xmlns:a16="http://schemas.microsoft.com/office/drawing/2014/main" id="{8701A8BD-DB54-8842-809B-B7D57A257AD7}"/>
              </a:ext>
            </a:extLst>
          </p:cNvPr>
          <p:cNvCxnSpPr>
            <a:cxnSpLocks/>
            <a:stCxn id="19" idx="0"/>
            <a:endCxn id="24" idx="1"/>
          </p:cNvCxnSpPr>
          <p:nvPr/>
        </p:nvCxnSpPr>
        <p:spPr>
          <a:xfrm rot="5400000" flipH="1" flipV="1">
            <a:off x="3241860" y="1822968"/>
            <a:ext cx="1062283" cy="1389906"/>
          </a:xfrm>
          <a:prstGeom prst="bentConnector2">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Multiply 46">
            <a:extLst>
              <a:ext uri="{FF2B5EF4-FFF2-40B4-BE49-F238E27FC236}">
                <a16:creationId xmlns:a16="http://schemas.microsoft.com/office/drawing/2014/main" id="{DE408E59-8865-1C4D-A2DB-B2001B853831}"/>
              </a:ext>
            </a:extLst>
          </p:cNvPr>
          <p:cNvSpPr/>
          <p:nvPr/>
        </p:nvSpPr>
        <p:spPr>
          <a:xfrm>
            <a:off x="3947006" y="1361056"/>
            <a:ext cx="466458" cy="466458"/>
          </a:xfrm>
          <a:prstGeom prst="mathMultiply">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8" name="TextBox 27">
            <a:extLst>
              <a:ext uri="{FF2B5EF4-FFF2-40B4-BE49-F238E27FC236}">
                <a16:creationId xmlns:a16="http://schemas.microsoft.com/office/drawing/2014/main" id="{AAE27E82-33E4-C541-8888-6247046A75EB}"/>
              </a:ext>
            </a:extLst>
          </p:cNvPr>
          <p:cNvSpPr txBox="1"/>
          <p:nvPr/>
        </p:nvSpPr>
        <p:spPr>
          <a:xfrm>
            <a:off x="2265637" y="3916061"/>
            <a:ext cx="1624821" cy="338554"/>
          </a:xfrm>
          <a:prstGeom prst="rect">
            <a:avLst/>
          </a:prstGeom>
          <a:noFill/>
        </p:spPr>
        <p:txBody>
          <a:bodyPr wrap="square" rtlCol="0">
            <a:spAutoFit/>
          </a:bodyPr>
          <a:lstStyle/>
          <a:p>
            <a:pPr algn="ctr"/>
            <a:r>
              <a:rPr lang="en-US" sz="1600" dirty="0">
                <a:solidFill>
                  <a:srgbClr val="FAFAFA"/>
                </a:solidFill>
                <a:cs typeface="Amazon Ember" panose="020B0603020204020204" pitchFamily="34" charset="0"/>
              </a:rPr>
              <a:t>Queue</a:t>
            </a:r>
          </a:p>
        </p:txBody>
      </p:sp>
    </p:spTree>
    <p:extLst>
      <p:ext uri="{BB962C8B-B14F-4D97-AF65-F5344CB8AC3E}">
        <p14:creationId xmlns:p14="http://schemas.microsoft.com/office/powerpoint/2010/main" val="264822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D8E80-CAF7-E54D-B594-59AD664CA206}"/>
              </a:ext>
            </a:extLst>
          </p:cNvPr>
          <p:cNvSpPr>
            <a:spLocks noGrp="1"/>
          </p:cNvSpPr>
          <p:nvPr>
            <p:ph type="title"/>
          </p:nvPr>
        </p:nvSpPr>
        <p:spPr/>
        <p:txBody>
          <a:bodyPr/>
          <a:lstStyle/>
          <a:p>
            <a:r>
              <a:rPr lang="en-US" dirty="0"/>
              <a:t>Asynchronous point-to-point model (queue)</a:t>
            </a:r>
          </a:p>
        </p:txBody>
      </p:sp>
      <p:pic>
        <p:nvPicPr>
          <p:cNvPr id="15" name="Graphic 7">
            <a:extLst>
              <a:ext uri="{FF2B5EF4-FFF2-40B4-BE49-F238E27FC236}">
                <a16:creationId xmlns:a16="http://schemas.microsoft.com/office/drawing/2014/main" id="{B830CEF4-C07A-C141-8BEB-44DB8E779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325" y="3087828"/>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CB4BEC6A-9E40-D64A-B53B-D66411D06360}"/>
              </a:ext>
            </a:extLst>
          </p:cNvPr>
          <p:cNvSpPr txBox="1"/>
          <p:nvPr/>
        </p:nvSpPr>
        <p:spPr>
          <a:xfrm>
            <a:off x="413406" y="3921034"/>
            <a:ext cx="1624821" cy="338554"/>
          </a:xfrm>
          <a:prstGeom prst="rect">
            <a:avLst/>
          </a:prstGeom>
          <a:noFill/>
        </p:spPr>
        <p:txBody>
          <a:bodyPr wrap="square" rtlCol="0">
            <a:spAutoFit/>
          </a:bodyPr>
          <a:lstStyle/>
          <a:p>
            <a:pPr algn="ctr"/>
            <a:r>
              <a:rPr lang="en-US" sz="1600" dirty="0">
                <a:solidFill>
                  <a:srgbClr val="FAFAFA"/>
                </a:solidFill>
                <a:cs typeface="Amazon Ember" panose="020B0603020204020204" pitchFamily="34" charset="0"/>
              </a:rPr>
              <a:t>Sender</a:t>
            </a:r>
          </a:p>
        </p:txBody>
      </p:sp>
      <p:pic>
        <p:nvPicPr>
          <p:cNvPr id="17" name="Graphic 7">
            <a:extLst>
              <a:ext uri="{FF2B5EF4-FFF2-40B4-BE49-F238E27FC236}">
                <a16:creationId xmlns:a16="http://schemas.microsoft.com/office/drawing/2014/main" id="{C99AB49E-C786-1344-9B33-681D9183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6720" y="1918762"/>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EAEE2C37-9BCE-7842-94B6-AEFB1FA50C92}"/>
              </a:ext>
            </a:extLst>
          </p:cNvPr>
          <p:cNvSpPr txBox="1"/>
          <p:nvPr/>
        </p:nvSpPr>
        <p:spPr>
          <a:xfrm>
            <a:off x="4130608" y="2753395"/>
            <a:ext cx="1624821" cy="338554"/>
          </a:xfrm>
          <a:prstGeom prst="rect">
            <a:avLst/>
          </a:prstGeom>
          <a:noFill/>
        </p:spPr>
        <p:txBody>
          <a:bodyPr wrap="square" rtlCol="0">
            <a:spAutoFit/>
          </a:bodyPr>
          <a:lstStyle/>
          <a:p>
            <a:pPr algn="ctr"/>
            <a:r>
              <a:rPr lang="en-US" sz="1600" dirty="0">
                <a:solidFill>
                  <a:srgbClr val="FAFAFA"/>
                </a:solidFill>
                <a:ea typeface="Amazon Ember" panose="020B0603020204020204" pitchFamily="34" charset="0"/>
                <a:cs typeface="Amazon Ember" panose="020B0603020204020204" pitchFamily="34" charset="0"/>
              </a:rPr>
              <a:t>Receiver</a:t>
            </a:r>
          </a:p>
        </p:txBody>
      </p:sp>
      <p:pic>
        <p:nvPicPr>
          <p:cNvPr id="19" name="Graphic 29">
            <a:extLst>
              <a:ext uri="{FF2B5EF4-FFF2-40B4-BE49-F238E27FC236}">
                <a16:creationId xmlns:a16="http://schemas.microsoft.com/office/drawing/2014/main" id="{D3E9EC55-34EE-8348-81CB-9ACE7E19969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588372" y="2954032"/>
            <a:ext cx="904690" cy="904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Arrow Connector 20">
            <a:extLst>
              <a:ext uri="{FF2B5EF4-FFF2-40B4-BE49-F238E27FC236}">
                <a16:creationId xmlns:a16="http://schemas.microsoft.com/office/drawing/2014/main" id="{220B9650-847B-1141-A4F5-A486C332B1BD}"/>
              </a:ext>
            </a:extLst>
          </p:cNvPr>
          <p:cNvCxnSpPr>
            <a:cxnSpLocks/>
          </p:cNvCxnSpPr>
          <p:nvPr/>
        </p:nvCxnSpPr>
        <p:spPr>
          <a:xfrm>
            <a:off x="1643484" y="3355848"/>
            <a:ext cx="982219" cy="0"/>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22" name="Graphic 7">
            <a:extLst>
              <a:ext uri="{FF2B5EF4-FFF2-40B4-BE49-F238E27FC236}">
                <a16:creationId xmlns:a16="http://schemas.microsoft.com/office/drawing/2014/main" id="{4D60B487-EF48-4E4C-B07D-20BE01D8DB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440" y="4429517"/>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C00305B2-6C83-8A43-ADE8-36C76831BD02}"/>
              </a:ext>
            </a:extLst>
          </p:cNvPr>
          <p:cNvSpPr txBox="1"/>
          <p:nvPr/>
        </p:nvSpPr>
        <p:spPr>
          <a:xfrm>
            <a:off x="4159867" y="5262723"/>
            <a:ext cx="1624821" cy="338554"/>
          </a:xfrm>
          <a:prstGeom prst="rect">
            <a:avLst/>
          </a:prstGeom>
          <a:noFill/>
        </p:spPr>
        <p:txBody>
          <a:bodyPr wrap="square" rtlCol="0">
            <a:spAutoFit/>
          </a:bodyPr>
          <a:lstStyle/>
          <a:p>
            <a:pPr algn="ctr"/>
            <a:r>
              <a:rPr lang="en-US" sz="1600" dirty="0">
                <a:solidFill>
                  <a:srgbClr val="FAFAFA"/>
                </a:solidFill>
                <a:ea typeface="Amazon Ember" panose="020B0603020204020204" pitchFamily="34" charset="0"/>
                <a:cs typeface="Amazon Ember" panose="020B0603020204020204" pitchFamily="34" charset="0"/>
              </a:rPr>
              <a:t>Receiver</a:t>
            </a:r>
          </a:p>
        </p:txBody>
      </p:sp>
      <p:sp>
        <p:nvSpPr>
          <p:cNvPr id="42" name="TextBox 41">
            <a:extLst>
              <a:ext uri="{FF2B5EF4-FFF2-40B4-BE49-F238E27FC236}">
                <a16:creationId xmlns:a16="http://schemas.microsoft.com/office/drawing/2014/main" id="{5673862C-AACD-074D-8F22-76D58925C12E}"/>
              </a:ext>
            </a:extLst>
          </p:cNvPr>
          <p:cNvSpPr txBox="1"/>
          <p:nvPr/>
        </p:nvSpPr>
        <p:spPr>
          <a:xfrm>
            <a:off x="3653035" y="2095015"/>
            <a:ext cx="404278" cy="276999"/>
          </a:xfrm>
          <a:prstGeom prst="rect">
            <a:avLst/>
          </a:prstGeom>
          <a:noFill/>
        </p:spPr>
        <p:txBody>
          <a:bodyPr wrap="none" rtlCol="0">
            <a:spAutoFit/>
          </a:bodyPr>
          <a:lstStyle/>
          <a:p>
            <a:pPr algn="l"/>
            <a:r>
              <a:rPr lang="en-US" sz="1200" dirty="0"/>
              <a:t>M1</a:t>
            </a:r>
          </a:p>
        </p:txBody>
      </p:sp>
      <p:pic>
        <p:nvPicPr>
          <p:cNvPr id="43" name="Graphic 23">
            <a:extLst>
              <a:ext uri="{FF2B5EF4-FFF2-40B4-BE49-F238E27FC236}">
                <a16:creationId xmlns:a16="http://schemas.microsoft.com/office/drawing/2014/main" id="{ED102A18-2C44-D44A-80D8-118F6CC3A7C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710642" y="1849398"/>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23">
            <a:extLst>
              <a:ext uri="{FF2B5EF4-FFF2-40B4-BE49-F238E27FC236}">
                <a16:creationId xmlns:a16="http://schemas.microsoft.com/office/drawing/2014/main" id="{210BDCC0-9FA7-6A4E-B723-EF890EF69E9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710642" y="4294121"/>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44">
            <a:extLst>
              <a:ext uri="{FF2B5EF4-FFF2-40B4-BE49-F238E27FC236}">
                <a16:creationId xmlns:a16="http://schemas.microsoft.com/office/drawing/2014/main" id="{929DCF23-0297-434F-857D-C7729878158A}"/>
              </a:ext>
            </a:extLst>
          </p:cNvPr>
          <p:cNvSpPr txBox="1"/>
          <p:nvPr/>
        </p:nvSpPr>
        <p:spPr>
          <a:xfrm>
            <a:off x="3660378" y="4607038"/>
            <a:ext cx="404278" cy="276999"/>
          </a:xfrm>
          <a:prstGeom prst="rect">
            <a:avLst/>
          </a:prstGeom>
          <a:noFill/>
        </p:spPr>
        <p:txBody>
          <a:bodyPr wrap="none" rtlCol="0">
            <a:spAutoFit/>
          </a:bodyPr>
          <a:lstStyle/>
          <a:p>
            <a:pPr algn="l"/>
            <a:r>
              <a:rPr lang="en-US" sz="1200" dirty="0"/>
              <a:t>M2</a:t>
            </a:r>
          </a:p>
        </p:txBody>
      </p:sp>
      <p:sp>
        <p:nvSpPr>
          <p:cNvPr id="29" name="Content Placeholder 3">
            <a:extLst>
              <a:ext uri="{FF2B5EF4-FFF2-40B4-BE49-F238E27FC236}">
                <a16:creationId xmlns:a16="http://schemas.microsoft.com/office/drawing/2014/main" id="{6BBE0459-D954-304C-AE28-221852B04B82}"/>
              </a:ext>
            </a:extLst>
          </p:cNvPr>
          <p:cNvSpPr txBox="1">
            <a:spLocks/>
          </p:cNvSpPr>
          <p:nvPr/>
        </p:nvSpPr>
        <p:spPr>
          <a:xfrm>
            <a:off x="6392979" y="1536755"/>
            <a:ext cx="5688105" cy="220338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spcAft>
                <a:spcPts val="1200"/>
              </a:spcAft>
              <a:buSzPct val="90000"/>
              <a:buFont typeface="Amazon Ember" panose="020B0603020204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0"/>
              </a:spcBef>
              <a:spcAft>
                <a:spcPts val="1200"/>
              </a:spcAft>
              <a:buSzPct val="90000"/>
              <a:buFont typeface="Wingdings" panose="05000000000000000000" pitchFamily="2" charset="2"/>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1200"/>
              </a:spcAft>
              <a:buSzPct val="90000"/>
              <a:buFont typeface="Amazon Ember" panose="020B0603020204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sz="3200" dirty="0">
                <a:solidFill>
                  <a:schemeClr val="accent3"/>
                </a:solidFill>
              </a:rPr>
              <a:t>Disadvantages</a:t>
            </a:r>
          </a:p>
          <a:p>
            <a:pPr marL="514350" indent="-514350">
              <a:buFont typeface="Arial" panose="020B0604020202020204" pitchFamily="34" charset="0"/>
              <a:buChar char="•"/>
            </a:pPr>
            <a:r>
              <a:rPr lang="en-US" sz="2400" dirty="0"/>
              <a:t>Response correlation</a:t>
            </a:r>
          </a:p>
        </p:txBody>
      </p:sp>
      <p:sp>
        <p:nvSpPr>
          <p:cNvPr id="31" name="TextBox 30">
            <a:extLst>
              <a:ext uri="{FF2B5EF4-FFF2-40B4-BE49-F238E27FC236}">
                <a16:creationId xmlns:a16="http://schemas.microsoft.com/office/drawing/2014/main" id="{9A85681D-AEA4-7046-A49B-E1F78B2DF4C7}"/>
              </a:ext>
            </a:extLst>
          </p:cNvPr>
          <p:cNvSpPr txBox="1"/>
          <p:nvPr/>
        </p:nvSpPr>
        <p:spPr>
          <a:xfrm>
            <a:off x="1761799" y="3078849"/>
            <a:ext cx="404278" cy="276999"/>
          </a:xfrm>
          <a:prstGeom prst="rect">
            <a:avLst/>
          </a:prstGeom>
          <a:noFill/>
        </p:spPr>
        <p:txBody>
          <a:bodyPr wrap="none" rtlCol="0">
            <a:spAutoFit/>
          </a:bodyPr>
          <a:lstStyle/>
          <a:p>
            <a:pPr algn="l"/>
            <a:r>
              <a:rPr lang="en-US" sz="1200" dirty="0"/>
              <a:t>M1</a:t>
            </a:r>
          </a:p>
        </p:txBody>
      </p:sp>
      <p:pic>
        <p:nvPicPr>
          <p:cNvPr id="32" name="Graphic 23">
            <a:extLst>
              <a:ext uri="{FF2B5EF4-FFF2-40B4-BE49-F238E27FC236}">
                <a16:creationId xmlns:a16="http://schemas.microsoft.com/office/drawing/2014/main" id="{A33232A9-5531-8A4A-9CF3-5140B26EA0F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798544" y="2809500"/>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23">
            <a:extLst>
              <a:ext uri="{FF2B5EF4-FFF2-40B4-BE49-F238E27FC236}">
                <a16:creationId xmlns:a16="http://schemas.microsoft.com/office/drawing/2014/main" id="{2B2D5CAA-2502-4044-9612-E33BABEE4D5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150691" y="2812522"/>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a:extLst>
              <a:ext uri="{FF2B5EF4-FFF2-40B4-BE49-F238E27FC236}">
                <a16:creationId xmlns:a16="http://schemas.microsoft.com/office/drawing/2014/main" id="{083C0001-94B0-3640-BCB1-804C9B8F159E}"/>
              </a:ext>
            </a:extLst>
          </p:cNvPr>
          <p:cNvSpPr txBox="1"/>
          <p:nvPr/>
        </p:nvSpPr>
        <p:spPr>
          <a:xfrm>
            <a:off x="2093084" y="3080577"/>
            <a:ext cx="404278" cy="276999"/>
          </a:xfrm>
          <a:prstGeom prst="rect">
            <a:avLst/>
          </a:prstGeom>
          <a:noFill/>
        </p:spPr>
        <p:txBody>
          <a:bodyPr wrap="none" rtlCol="0">
            <a:spAutoFit/>
          </a:bodyPr>
          <a:lstStyle/>
          <a:p>
            <a:pPr algn="l"/>
            <a:r>
              <a:rPr lang="en-US" sz="1200" dirty="0"/>
              <a:t>M2</a:t>
            </a:r>
          </a:p>
        </p:txBody>
      </p:sp>
      <p:cxnSp>
        <p:nvCxnSpPr>
          <p:cNvPr id="6" name="Elbow Connector 5">
            <a:extLst>
              <a:ext uri="{FF2B5EF4-FFF2-40B4-BE49-F238E27FC236}">
                <a16:creationId xmlns:a16="http://schemas.microsoft.com/office/drawing/2014/main" id="{C7C3523E-63DA-444F-B248-F9D012076801}"/>
              </a:ext>
            </a:extLst>
          </p:cNvPr>
          <p:cNvCxnSpPr>
            <a:cxnSpLocks/>
          </p:cNvCxnSpPr>
          <p:nvPr/>
        </p:nvCxnSpPr>
        <p:spPr>
          <a:xfrm rot="10800000">
            <a:off x="2954968" y="3668532"/>
            <a:ext cx="1574472" cy="1202558"/>
          </a:xfrm>
          <a:prstGeom prst="bentConnector3">
            <a:avLst>
              <a:gd name="adj1" fmla="val 99780"/>
            </a:avLst>
          </a:prstGeom>
          <a:ln w="19050" cap="rnd">
            <a:solidFill>
              <a:schemeClr val="tx1"/>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8B1283B6-38AA-894D-BF2E-412A83FC57FC}"/>
              </a:ext>
            </a:extLst>
          </p:cNvPr>
          <p:cNvCxnSpPr>
            <a:cxnSpLocks/>
          </p:cNvCxnSpPr>
          <p:nvPr/>
        </p:nvCxnSpPr>
        <p:spPr>
          <a:xfrm rot="10800000" flipV="1">
            <a:off x="2975401" y="2332342"/>
            <a:ext cx="1466003" cy="770986"/>
          </a:xfrm>
          <a:prstGeom prst="bentConnector2">
            <a:avLst/>
          </a:prstGeom>
          <a:ln w="19050" cap="rnd">
            <a:solidFill>
              <a:schemeClr val="tx1"/>
            </a:solidFill>
            <a:round/>
            <a:headEnd type="triangl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6882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AWS services: Amazon SQS</a:t>
            </a:r>
          </a:p>
        </p:txBody>
      </p:sp>
      <p:sp>
        <p:nvSpPr>
          <p:cNvPr id="3" name="Text Placeholder 3">
            <a:extLst>
              <a:ext uri="{FF2B5EF4-FFF2-40B4-BE49-F238E27FC236}">
                <a16:creationId xmlns:a16="http://schemas.microsoft.com/office/drawing/2014/main" id="{54573703-FAB0-E444-B7A5-EC6BB6E9B695}"/>
              </a:ext>
            </a:extLst>
          </p:cNvPr>
          <p:cNvSpPr txBox="1">
            <a:spLocks noChangeArrowheads="1"/>
          </p:cNvSpPr>
          <p:nvPr/>
        </p:nvSpPr>
        <p:spPr bwMode="auto">
          <a:xfrm>
            <a:off x="268575" y="1426236"/>
            <a:ext cx="5669999" cy="50259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defTabSz="684213">
              <a:lnSpc>
                <a:spcPct val="90000"/>
              </a:lnSpc>
              <a:spcBef>
                <a:spcPct val="20000"/>
              </a:spcBef>
              <a:buSzPct val="90000"/>
              <a:buFont typeface="Arial" panose="020B0604020202020204" pitchFamily="34" charset="0"/>
              <a:defRPr sz="2000">
                <a:solidFill>
                  <a:schemeClr val="tx1"/>
                </a:solidFill>
                <a:latin typeface="Amazon Ember" panose="020B0603020204020204" pitchFamily="34" charset="0"/>
                <a:cs typeface="Amazon Ember" panose="020B0603020204020204" pitchFamily="34" charset="0"/>
              </a:defRPr>
            </a:lvl1pPr>
            <a:lvl2pPr marL="742950" indent="-285750" defTabSz="684213">
              <a:lnSpc>
                <a:spcPct val="90000"/>
              </a:lnSpc>
              <a:spcBef>
                <a:spcPts val="375"/>
              </a:spcBef>
              <a:buSzPct val="90000"/>
              <a:buFont typeface="Arial" panose="020B0604020202020204" pitchFamily="34" charset="0"/>
              <a:defRPr sz="1500">
                <a:solidFill>
                  <a:schemeClr val="tx1"/>
                </a:solidFill>
                <a:latin typeface="Amazon Ember" panose="020B0603020204020204" pitchFamily="34" charset="0"/>
                <a:cs typeface="Amazon Ember" panose="020B0603020204020204" pitchFamily="34" charset="0"/>
              </a:defRPr>
            </a:lvl2pPr>
            <a:lvl3pPr marL="1143000" indent="-228600" defTabSz="684213">
              <a:lnSpc>
                <a:spcPct val="90000"/>
              </a:lnSpc>
              <a:spcBef>
                <a:spcPts val="375"/>
              </a:spcBef>
              <a:buSzPct val="90000"/>
              <a:buFont typeface="Arial" panose="020B0604020202020204" pitchFamily="34" charset="0"/>
              <a:defRPr sz="1500">
                <a:solidFill>
                  <a:schemeClr val="tx1"/>
                </a:solidFill>
                <a:latin typeface="Amazon Ember" panose="020B0603020204020204" pitchFamily="34" charset="0"/>
                <a:cs typeface="Amazon Ember" panose="020B0603020204020204" pitchFamily="34" charset="0"/>
              </a:defRPr>
            </a:lvl3pPr>
            <a:lvl4pPr marL="1600200" indent="-228600" defTabSz="684213">
              <a:lnSpc>
                <a:spcPct val="90000"/>
              </a:lnSpc>
              <a:spcBef>
                <a:spcPts val="375"/>
              </a:spcBef>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4pPr>
            <a:lvl5pPr marL="2057400" indent="-228600" defTabSz="684213">
              <a:lnSpc>
                <a:spcPct val="90000"/>
              </a:lnSpc>
              <a:spcBef>
                <a:spcPts val="375"/>
              </a:spcBef>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5pPr>
            <a:lvl6pPr marL="2514600" indent="-228600" defTabSz="684213" eaLnBrk="0" fontAlgn="base" hangingPunct="0">
              <a:lnSpc>
                <a:spcPct val="90000"/>
              </a:lnSpc>
              <a:spcBef>
                <a:spcPts val="375"/>
              </a:spcBef>
              <a:spcAft>
                <a:spcPct val="0"/>
              </a:spcAft>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6pPr>
            <a:lvl7pPr marL="2971800" indent="-228600" defTabSz="684213" eaLnBrk="0" fontAlgn="base" hangingPunct="0">
              <a:lnSpc>
                <a:spcPct val="90000"/>
              </a:lnSpc>
              <a:spcBef>
                <a:spcPts val="375"/>
              </a:spcBef>
              <a:spcAft>
                <a:spcPct val="0"/>
              </a:spcAft>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7pPr>
            <a:lvl8pPr marL="3429000" indent="-228600" defTabSz="684213" eaLnBrk="0" fontAlgn="base" hangingPunct="0">
              <a:lnSpc>
                <a:spcPct val="90000"/>
              </a:lnSpc>
              <a:spcBef>
                <a:spcPts val="375"/>
              </a:spcBef>
              <a:spcAft>
                <a:spcPct val="0"/>
              </a:spcAft>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8pPr>
            <a:lvl9pPr marL="3886200" indent="-228600" defTabSz="684213" eaLnBrk="0" fontAlgn="base" hangingPunct="0">
              <a:lnSpc>
                <a:spcPct val="90000"/>
              </a:lnSpc>
              <a:spcBef>
                <a:spcPts val="375"/>
              </a:spcBef>
              <a:spcAft>
                <a:spcPct val="0"/>
              </a:spcAft>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9pPr>
          </a:lstStyle>
          <a:p>
            <a:pPr marL="149994" defTabSz="570155">
              <a:defRPr/>
            </a:pPr>
            <a:r>
              <a:rPr lang="en-US" altLang="de-DE" sz="2333" b="1" dirty="0">
                <a:solidFill>
                  <a:srgbClr val="FFFFFF"/>
                </a:solidFill>
                <a:latin typeface="+mn-lt"/>
                <a:ea typeface="Amazon Ember Medium" panose="020B0603020204020204" pitchFamily="34" charset="0"/>
                <a:cs typeface="Amazon Ember Medium" panose="020B0603020204020204" pitchFamily="34" charset="0"/>
              </a:rPr>
              <a:t>Point-to-point (queue)</a:t>
            </a:r>
          </a:p>
        </p:txBody>
      </p:sp>
      <p:sp>
        <p:nvSpPr>
          <p:cNvPr id="7" name="Rectangle 6">
            <a:extLst>
              <a:ext uri="{FF2B5EF4-FFF2-40B4-BE49-F238E27FC236}">
                <a16:creationId xmlns:a16="http://schemas.microsoft.com/office/drawing/2014/main" id="{4227A13C-4521-8D4A-B998-681247C0CFAC}"/>
              </a:ext>
            </a:extLst>
          </p:cNvPr>
          <p:cNvSpPr/>
          <p:nvPr/>
        </p:nvSpPr>
        <p:spPr>
          <a:xfrm>
            <a:off x="268576" y="1426237"/>
            <a:ext cx="5984851" cy="4693806"/>
          </a:xfrm>
          <a:prstGeom prst="rect">
            <a:avLst/>
          </a:prstGeom>
          <a:noFill/>
          <a:ln w="1905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endParaRPr lang="en-US" sz="1000" dirty="0">
              <a:solidFill>
                <a:srgbClr val="8FA7C4"/>
              </a:solidFill>
            </a:endParaRPr>
          </a:p>
        </p:txBody>
      </p:sp>
      <p:pic>
        <p:nvPicPr>
          <p:cNvPr id="12" name="Graphic 11">
            <a:extLst>
              <a:ext uri="{FF2B5EF4-FFF2-40B4-BE49-F238E27FC236}">
                <a16:creationId xmlns:a16="http://schemas.microsoft.com/office/drawing/2014/main" id="{01ECC8E1-5DD7-A04B-8296-B4B2CA3F86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004" y="3109381"/>
            <a:ext cx="653706" cy="653706"/>
          </a:xfrm>
          <a:prstGeom prst="rect">
            <a:avLst/>
          </a:prstGeom>
        </p:spPr>
      </p:pic>
      <p:cxnSp>
        <p:nvCxnSpPr>
          <p:cNvPr id="13" name="Straight Arrow Connector 12">
            <a:extLst>
              <a:ext uri="{FF2B5EF4-FFF2-40B4-BE49-F238E27FC236}">
                <a16:creationId xmlns:a16="http://schemas.microsoft.com/office/drawing/2014/main" id="{6DCC9586-A4C3-6B44-9F7A-ACD530647A70}"/>
              </a:ext>
            </a:extLst>
          </p:cNvPr>
          <p:cNvCxnSpPr>
            <a:cxnSpLocks/>
            <a:stCxn id="12" idx="3"/>
            <a:endCxn id="48" idx="1"/>
          </p:cNvCxnSpPr>
          <p:nvPr/>
        </p:nvCxnSpPr>
        <p:spPr>
          <a:xfrm flipV="1">
            <a:off x="1105710" y="3431747"/>
            <a:ext cx="1693344" cy="4487"/>
          </a:xfrm>
          <a:prstGeom prst="straightConnector1">
            <a:avLst/>
          </a:prstGeom>
          <a:ln w="381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558A1914-6557-2444-8185-CDF53457C1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2672" y="2353437"/>
            <a:ext cx="653706" cy="653706"/>
          </a:xfrm>
          <a:prstGeom prst="rect">
            <a:avLst/>
          </a:prstGeom>
        </p:spPr>
      </p:pic>
      <p:pic>
        <p:nvPicPr>
          <p:cNvPr id="17" name="Graphic 16">
            <a:extLst>
              <a:ext uri="{FF2B5EF4-FFF2-40B4-BE49-F238E27FC236}">
                <a16:creationId xmlns:a16="http://schemas.microsoft.com/office/drawing/2014/main" id="{01505AA5-2C89-4E4A-918C-155C725FDB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0266" y="2474751"/>
            <a:ext cx="653706" cy="653706"/>
          </a:xfrm>
          <a:prstGeom prst="rect">
            <a:avLst/>
          </a:prstGeom>
        </p:spPr>
      </p:pic>
      <p:cxnSp>
        <p:nvCxnSpPr>
          <p:cNvPr id="18" name="Elbow Connector 17">
            <a:extLst>
              <a:ext uri="{FF2B5EF4-FFF2-40B4-BE49-F238E27FC236}">
                <a16:creationId xmlns:a16="http://schemas.microsoft.com/office/drawing/2014/main" id="{A0979D38-D1B7-0E42-A1B5-3FD53CF7F34B}"/>
              </a:ext>
            </a:extLst>
          </p:cNvPr>
          <p:cNvCxnSpPr>
            <a:cxnSpLocks/>
            <a:stCxn id="48" idx="0"/>
            <a:endCxn id="17" idx="1"/>
          </p:cNvCxnSpPr>
          <p:nvPr/>
        </p:nvCxnSpPr>
        <p:spPr>
          <a:xfrm rot="5400000" flipH="1" flipV="1">
            <a:off x="3981588" y="1946070"/>
            <a:ext cx="303143" cy="2014213"/>
          </a:xfrm>
          <a:prstGeom prst="bentConnector2">
            <a:avLst/>
          </a:prstGeom>
          <a:ln w="381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48" name="Graphic 47">
            <a:extLst>
              <a:ext uri="{FF2B5EF4-FFF2-40B4-BE49-F238E27FC236}">
                <a16:creationId xmlns:a16="http://schemas.microsoft.com/office/drawing/2014/main" id="{27A97933-3360-D94A-B5CD-BBDE67EB7B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99053" y="3104748"/>
            <a:ext cx="654000" cy="654000"/>
          </a:xfrm>
          <a:prstGeom prst="rect">
            <a:avLst/>
          </a:prstGeom>
        </p:spPr>
      </p:pic>
      <p:sp>
        <p:nvSpPr>
          <p:cNvPr id="49" name="TextBox 48">
            <a:extLst>
              <a:ext uri="{FF2B5EF4-FFF2-40B4-BE49-F238E27FC236}">
                <a16:creationId xmlns:a16="http://schemas.microsoft.com/office/drawing/2014/main" id="{6EEC9567-3E81-234D-BDA3-575374C5A915}"/>
              </a:ext>
            </a:extLst>
          </p:cNvPr>
          <p:cNvSpPr txBox="1"/>
          <p:nvPr/>
        </p:nvSpPr>
        <p:spPr>
          <a:xfrm>
            <a:off x="2428538" y="3864201"/>
            <a:ext cx="1350072" cy="297454"/>
          </a:xfrm>
          <a:prstGeom prst="rect">
            <a:avLst/>
          </a:prstGeom>
          <a:noFill/>
        </p:spPr>
        <p:txBody>
          <a:bodyPr wrap="square">
            <a:spAutoFit/>
          </a:bodyPr>
          <a:lstStyle/>
          <a:p>
            <a:pPr algn="ctr" defTabSz="914308">
              <a:defRPr/>
            </a:pPr>
            <a:r>
              <a:rPr lang="en-US" sz="1333" dirty="0">
                <a:solidFill>
                  <a:srgbClr val="FFFFFF"/>
                </a:solidFill>
                <a:ea typeface="Amazon Ember" panose="020B0603020204020204" pitchFamily="34" charset="0"/>
                <a:cs typeface="Amazon Ember" panose="020B0603020204020204" pitchFamily="34" charset="0"/>
              </a:rPr>
              <a:t>Amazon SQS</a:t>
            </a:r>
          </a:p>
        </p:txBody>
      </p:sp>
      <p:sp>
        <p:nvSpPr>
          <p:cNvPr id="71" name="TextBox 70">
            <a:extLst>
              <a:ext uri="{FF2B5EF4-FFF2-40B4-BE49-F238E27FC236}">
                <a16:creationId xmlns:a16="http://schemas.microsoft.com/office/drawing/2014/main" id="{0977CBB3-2C23-6F47-BF25-1B1416F7B6C1}"/>
              </a:ext>
            </a:extLst>
          </p:cNvPr>
          <p:cNvSpPr txBox="1"/>
          <p:nvPr/>
        </p:nvSpPr>
        <p:spPr>
          <a:xfrm>
            <a:off x="5001353" y="3135145"/>
            <a:ext cx="1023198" cy="297454"/>
          </a:xfrm>
          <a:prstGeom prst="rect">
            <a:avLst/>
          </a:prstGeom>
          <a:noFill/>
        </p:spPr>
        <p:txBody>
          <a:bodyPr wrap="square">
            <a:spAutoFit/>
          </a:bodyPr>
          <a:lstStyle/>
          <a:p>
            <a:pPr algn="ctr" defTabSz="914308">
              <a:defRPr/>
            </a:pPr>
            <a:r>
              <a:rPr lang="en-US" sz="1333" dirty="0">
                <a:solidFill>
                  <a:srgbClr val="FFFFFF"/>
                </a:solidFill>
                <a:ea typeface="Amazon Ember" panose="020B0603020204020204" pitchFamily="34" charset="0"/>
                <a:cs typeface="Amazon Ember" panose="020B0603020204020204" pitchFamily="34" charset="0"/>
              </a:rPr>
              <a:t>Receivers</a:t>
            </a:r>
          </a:p>
        </p:txBody>
      </p:sp>
      <p:sp>
        <p:nvSpPr>
          <p:cNvPr id="72" name="TextBox 71">
            <a:extLst>
              <a:ext uri="{FF2B5EF4-FFF2-40B4-BE49-F238E27FC236}">
                <a16:creationId xmlns:a16="http://schemas.microsoft.com/office/drawing/2014/main" id="{05244633-10F2-9F47-B4F5-530EAF54836E}"/>
              </a:ext>
            </a:extLst>
          </p:cNvPr>
          <p:cNvSpPr txBox="1"/>
          <p:nvPr/>
        </p:nvSpPr>
        <p:spPr>
          <a:xfrm>
            <a:off x="389795" y="3919210"/>
            <a:ext cx="778122" cy="297454"/>
          </a:xfrm>
          <a:prstGeom prst="rect">
            <a:avLst/>
          </a:prstGeom>
          <a:noFill/>
        </p:spPr>
        <p:txBody>
          <a:bodyPr wrap="square">
            <a:spAutoFit/>
          </a:bodyPr>
          <a:lstStyle/>
          <a:p>
            <a:pPr algn="ctr" defTabSz="914308">
              <a:defRPr/>
            </a:pPr>
            <a:r>
              <a:rPr lang="en-US" sz="1333" dirty="0">
                <a:solidFill>
                  <a:srgbClr val="FFFFFF"/>
                </a:solidFill>
                <a:ea typeface="Amazon Ember" panose="020B0603020204020204" pitchFamily="34" charset="0"/>
                <a:cs typeface="Amazon Ember" panose="020B0603020204020204" pitchFamily="34" charset="0"/>
              </a:rPr>
              <a:t>Sender</a:t>
            </a:r>
          </a:p>
        </p:txBody>
      </p:sp>
      <p:sp>
        <p:nvSpPr>
          <p:cNvPr id="56" name="Content Placeholder 3">
            <a:extLst>
              <a:ext uri="{FF2B5EF4-FFF2-40B4-BE49-F238E27FC236}">
                <a16:creationId xmlns:a16="http://schemas.microsoft.com/office/drawing/2014/main" id="{94141A09-0462-EA42-827B-774D4D3A8E46}"/>
              </a:ext>
            </a:extLst>
          </p:cNvPr>
          <p:cNvSpPr txBox="1">
            <a:spLocks/>
          </p:cNvSpPr>
          <p:nvPr/>
        </p:nvSpPr>
        <p:spPr>
          <a:xfrm>
            <a:off x="6454441" y="1426236"/>
            <a:ext cx="5468984" cy="469380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spcAft>
                <a:spcPts val="1200"/>
              </a:spcAft>
              <a:buSzPct val="90000"/>
              <a:buFont typeface="Amazon Ember" panose="020B0603020204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0"/>
              </a:spcBef>
              <a:spcAft>
                <a:spcPts val="1200"/>
              </a:spcAft>
              <a:buSzPct val="90000"/>
              <a:buFont typeface="Wingdings" panose="05000000000000000000" pitchFamily="2" charset="2"/>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1200"/>
              </a:spcAft>
              <a:buSzPct val="90000"/>
              <a:buFont typeface="Amazon Ember" panose="020B0603020204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sz="2333" b="1" dirty="0">
                <a:solidFill>
                  <a:srgbClr val="FFFFFF"/>
                </a:solidFill>
                <a:ea typeface="Amazon Ember Medium" panose="020B0603020204020204" pitchFamily="34" charset="0"/>
                <a:cs typeface="Amazon Ember Medium" panose="020B0603020204020204" pitchFamily="34" charset="0"/>
              </a:rPr>
              <a:t>Amazon Simple Queue Service (Amazon SQS)</a:t>
            </a:r>
          </a:p>
          <a:p>
            <a:pPr marL="457200" indent="-457200">
              <a:buFont typeface="Arial" panose="020B0604020202020204" pitchFamily="34" charset="0"/>
              <a:buChar char="•"/>
            </a:pPr>
            <a:r>
              <a:rPr lang="en-US" sz="2400" dirty="0"/>
              <a:t>Fully managed message queue</a:t>
            </a:r>
          </a:p>
          <a:p>
            <a:pPr marL="457200" indent="-457200">
              <a:buFont typeface="Arial" panose="020B0604020202020204" pitchFamily="34" charset="0"/>
              <a:buChar char="•"/>
            </a:pPr>
            <a:r>
              <a:rPr lang="en-US" sz="2400" dirty="0"/>
              <a:t>Scales almost infinitely </a:t>
            </a:r>
            <a:br>
              <a:rPr lang="en-US" sz="2400" dirty="0"/>
            </a:br>
            <a:r>
              <a:rPr lang="en-US" sz="2400" dirty="0"/>
              <a:t>(standard queues)</a:t>
            </a:r>
          </a:p>
          <a:p>
            <a:pPr marL="457200" indent="-457200">
              <a:buFont typeface="Arial" panose="020B0604020202020204" pitchFamily="34" charset="0"/>
              <a:buChar char="•"/>
            </a:pPr>
            <a:r>
              <a:rPr lang="en-US" sz="2400" dirty="0"/>
              <a:t>Simple, intuitive API</a:t>
            </a:r>
          </a:p>
          <a:p>
            <a:pPr marL="457200" indent="-457200">
              <a:buFont typeface="Arial" panose="020B0604020202020204" pitchFamily="34" charset="0"/>
              <a:buChar char="•"/>
            </a:pPr>
            <a:r>
              <a:rPr lang="en-US" sz="2400" dirty="0"/>
              <a:t>Dead-letter queue (DLQ) support</a:t>
            </a:r>
          </a:p>
          <a:p>
            <a:pPr marL="457200" indent="-457200">
              <a:buFont typeface="Arial" panose="020B0604020202020204" pitchFamily="34" charset="0"/>
              <a:buChar char="•"/>
            </a:pPr>
            <a:r>
              <a:rPr lang="en-US" sz="2400" dirty="0"/>
              <a:t>Standard and FIFO options</a:t>
            </a:r>
          </a:p>
          <a:p>
            <a:pPr marL="457200" indent="-457200">
              <a:buFont typeface="Arial" panose="020B0604020202020204" pitchFamily="34" charset="0"/>
              <a:buChar char="•"/>
            </a:pPr>
            <a:endParaRPr lang="en-US" sz="2400" dirty="0"/>
          </a:p>
        </p:txBody>
      </p:sp>
      <p:pic>
        <p:nvPicPr>
          <p:cNvPr id="21" name="Graphic 23">
            <a:extLst>
              <a:ext uri="{FF2B5EF4-FFF2-40B4-BE49-F238E27FC236}">
                <a16:creationId xmlns:a16="http://schemas.microsoft.com/office/drawing/2014/main" id="{0192F20D-4801-A048-AEDF-BDD84FEBC9D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176272" y="2877909"/>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063AD194-3B55-EB46-8230-2172741A01CD}"/>
              </a:ext>
            </a:extLst>
          </p:cNvPr>
          <p:cNvSpPr txBox="1"/>
          <p:nvPr/>
        </p:nvSpPr>
        <p:spPr>
          <a:xfrm>
            <a:off x="2112264" y="3182112"/>
            <a:ext cx="404278" cy="276999"/>
          </a:xfrm>
          <a:prstGeom prst="rect">
            <a:avLst/>
          </a:prstGeom>
          <a:noFill/>
        </p:spPr>
        <p:txBody>
          <a:bodyPr wrap="none" rtlCol="0">
            <a:spAutoFit/>
          </a:bodyPr>
          <a:lstStyle/>
          <a:p>
            <a:pPr algn="l"/>
            <a:r>
              <a:rPr lang="en-US" sz="1200" dirty="0"/>
              <a:t>M1</a:t>
            </a:r>
          </a:p>
        </p:txBody>
      </p:sp>
      <p:pic>
        <p:nvPicPr>
          <p:cNvPr id="23" name="Graphic 23">
            <a:extLst>
              <a:ext uri="{FF2B5EF4-FFF2-40B4-BE49-F238E27FC236}">
                <a16:creationId xmlns:a16="http://schemas.microsoft.com/office/drawing/2014/main" id="{BA536D42-EE99-4641-A192-359C8F728B8B}"/>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1810512" y="2877909"/>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94BECEC5-90D8-624A-BA5E-48FDCDCE6721}"/>
              </a:ext>
            </a:extLst>
          </p:cNvPr>
          <p:cNvSpPr txBox="1"/>
          <p:nvPr/>
        </p:nvSpPr>
        <p:spPr>
          <a:xfrm>
            <a:off x="1739208" y="3177629"/>
            <a:ext cx="404278" cy="276999"/>
          </a:xfrm>
          <a:prstGeom prst="rect">
            <a:avLst/>
          </a:prstGeom>
          <a:noFill/>
        </p:spPr>
        <p:txBody>
          <a:bodyPr wrap="none" rtlCol="0">
            <a:spAutoFit/>
          </a:bodyPr>
          <a:lstStyle/>
          <a:p>
            <a:pPr algn="l"/>
            <a:r>
              <a:rPr lang="en-US" sz="1200" dirty="0"/>
              <a:t>M2</a:t>
            </a:r>
          </a:p>
        </p:txBody>
      </p:sp>
      <p:pic>
        <p:nvPicPr>
          <p:cNvPr id="25" name="Graphic 23">
            <a:extLst>
              <a:ext uri="{FF2B5EF4-FFF2-40B4-BE49-F238E27FC236}">
                <a16:creationId xmlns:a16="http://schemas.microsoft.com/office/drawing/2014/main" id="{2C1A8DAC-4156-BE43-BA11-E2DEDCB7303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1440492" y="2885941"/>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a:extLst>
              <a:ext uri="{FF2B5EF4-FFF2-40B4-BE49-F238E27FC236}">
                <a16:creationId xmlns:a16="http://schemas.microsoft.com/office/drawing/2014/main" id="{8206623F-36AB-524F-99EA-8DA4F7580BF8}"/>
              </a:ext>
            </a:extLst>
          </p:cNvPr>
          <p:cNvSpPr txBox="1"/>
          <p:nvPr/>
        </p:nvSpPr>
        <p:spPr>
          <a:xfrm>
            <a:off x="1367466" y="3185661"/>
            <a:ext cx="404278" cy="276999"/>
          </a:xfrm>
          <a:prstGeom prst="rect">
            <a:avLst/>
          </a:prstGeom>
          <a:noFill/>
        </p:spPr>
        <p:txBody>
          <a:bodyPr wrap="none" rtlCol="0">
            <a:spAutoFit/>
          </a:bodyPr>
          <a:lstStyle/>
          <a:p>
            <a:pPr algn="l"/>
            <a:r>
              <a:rPr lang="en-US" sz="1200" dirty="0"/>
              <a:t>M3</a:t>
            </a:r>
          </a:p>
        </p:txBody>
      </p:sp>
      <p:pic>
        <p:nvPicPr>
          <p:cNvPr id="27" name="Graphic 23">
            <a:extLst>
              <a:ext uri="{FF2B5EF4-FFF2-40B4-BE49-F238E27FC236}">
                <a16:creationId xmlns:a16="http://schemas.microsoft.com/office/drawing/2014/main" id="{46BB7FBF-EF6C-744E-9ED3-C4B7E7D1BC7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535424" y="2313432"/>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23">
            <a:extLst>
              <a:ext uri="{FF2B5EF4-FFF2-40B4-BE49-F238E27FC236}">
                <a16:creationId xmlns:a16="http://schemas.microsoft.com/office/drawing/2014/main" id="{F27C8508-3A5C-3D4F-8A50-D034DEF067EF}"/>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169664" y="2313432"/>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23">
            <a:extLst>
              <a:ext uri="{FF2B5EF4-FFF2-40B4-BE49-F238E27FC236}">
                <a16:creationId xmlns:a16="http://schemas.microsoft.com/office/drawing/2014/main" id="{3C1BB510-7C1E-8A4B-9A7B-727859758911}"/>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801588" y="2315511"/>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4D062375-9BA9-D34A-9B3D-C92FEE4C1E29}"/>
              </a:ext>
            </a:extLst>
          </p:cNvPr>
          <p:cNvSpPr txBox="1"/>
          <p:nvPr/>
        </p:nvSpPr>
        <p:spPr>
          <a:xfrm>
            <a:off x="4482259" y="2565326"/>
            <a:ext cx="404278" cy="276999"/>
          </a:xfrm>
          <a:prstGeom prst="rect">
            <a:avLst/>
          </a:prstGeom>
          <a:noFill/>
        </p:spPr>
        <p:txBody>
          <a:bodyPr wrap="none" rtlCol="0">
            <a:spAutoFit/>
          </a:bodyPr>
          <a:lstStyle/>
          <a:p>
            <a:pPr algn="l"/>
            <a:r>
              <a:rPr lang="en-US" sz="1200" dirty="0"/>
              <a:t>M1</a:t>
            </a:r>
          </a:p>
        </p:txBody>
      </p:sp>
      <p:sp>
        <p:nvSpPr>
          <p:cNvPr id="31" name="TextBox 30">
            <a:extLst>
              <a:ext uri="{FF2B5EF4-FFF2-40B4-BE49-F238E27FC236}">
                <a16:creationId xmlns:a16="http://schemas.microsoft.com/office/drawing/2014/main" id="{D1FC5D6A-474E-1345-9EB2-2F2799209AC5}"/>
              </a:ext>
            </a:extLst>
          </p:cNvPr>
          <p:cNvSpPr txBox="1"/>
          <p:nvPr/>
        </p:nvSpPr>
        <p:spPr>
          <a:xfrm>
            <a:off x="4140389" y="2565123"/>
            <a:ext cx="404278" cy="276999"/>
          </a:xfrm>
          <a:prstGeom prst="rect">
            <a:avLst/>
          </a:prstGeom>
          <a:noFill/>
        </p:spPr>
        <p:txBody>
          <a:bodyPr wrap="none" rtlCol="0">
            <a:spAutoFit/>
          </a:bodyPr>
          <a:lstStyle/>
          <a:p>
            <a:pPr algn="l"/>
            <a:r>
              <a:rPr lang="en-US" sz="1200" dirty="0"/>
              <a:t>M3</a:t>
            </a:r>
          </a:p>
        </p:txBody>
      </p:sp>
      <p:sp>
        <p:nvSpPr>
          <p:cNvPr id="32" name="TextBox 31">
            <a:extLst>
              <a:ext uri="{FF2B5EF4-FFF2-40B4-BE49-F238E27FC236}">
                <a16:creationId xmlns:a16="http://schemas.microsoft.com/office/drawing/2014/main" id="{32319503-B24F-B140-BF37-1068515EC251}"/>
              </a:ext>
            </a:extLst>
          </p:cNvPr>
          <p:cNvSpPr txBox="1"/>
          <p:nvPr/>
        </p:nvSpPr>
        <p:spPr>
          <a:xfrm>
            <a:off x="3729317" y="2563552"/>
            <a:ext cx="404278" cy="276999"/>
          </a:xfrm>
          <a:prstGeom prst="rect">
            <a:avLst/>
          </a:prstGeom>
          <a:noFill/>
        </p:spPr>
        <p:txBody>
          <a:bodyPr wrap="none" rtlCol="0">
            <a:spAutoFit/>
          </a:bodyPr>
          <a:lstStyle/>
          <a:p>
            <a:pPr algn="l"/>
            <a:r>
              <a:rPr lang="en-US" sz="1200" dirty="0"/>
              <a:t>M2</a:t>
            </a:r>
          </a:p>
        </p:txBody>
      </p:sp>
    </p:spTree>
    <p:extLst>
      <p:ext uri="{BB962C8B-B14F-4D97-AF65-F5344CB8AC3E}">
        <p14:creationId xmlns:p14="http://schemas.microsoft.com/office/powerpoint/2010/main" val="195910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D37C2420-612B-EF4D-9642-346AA5A8C4AD}"/>
              </a:ext>
            </a:extLst>
          </p:cNvPr>
          <p:cNvSpPr/>
          <p:nvPr/>
        </p:nvSpPr>
        <p:spPr bwMode="auto">
          <a:xfrm>
            <a:off x="9613368" y="2853185"/>
            <a:ext cx="977883" cy="50620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algn="ctr" defTabSz="777029">
              <a:lnSpc>
                <a:spcPct val="90000"/>
              </a:lnSpc>
              <a:defRPr/>
            </a:pPr>
            <a:r>
              <a:rPr lang="en-US" sz="1200" b="1" dirty="0">
                <a:gradFill>
                  <a:gsLst>
                    <a:gs pos="0">
                      <a:srgbClr val="FFFFFF"/>
                    </a:gs>
                    <a:gs pos="100000">
                      <a:srgbClr val="FFFFFF"/>
                    </a:gs>
                  </a:gsLst>
                  <a:lin ang="5400000" scaled="0"/>
                </a:gradFill>
                <a:ea typeface="Segoe UI" pitchFamily="34" charset="0"/>
                <a:cs typeface="Segoe UI" pitchFamily="34" charset="0"/>
              </a:rPr>
              <a:t>Group ID - Y</a:t>
            </a:r>
          </a:p>
        </p:txBody>
      </p:sp>
      <p:sp>
        <p:nvSpPr>
          <p:cNvPr id="47" name="Rectangle 46">
            <a:extLst>
              <a:ext uri="{FF2B5EF4-FFF2-40B4-BE49-F238E27FC236}">
                <a16:creationId xmlns:a16="http://schemas.microsoft.com/office/drawing/2014/main" id="{42F8AB7C-0FAD-0C43-9C9F-CEBB5A3B7CF0}"/>
              </a:ext>
            </a:extLst>
          </p:cNvPr>
          <p:cNvSpPr/>
          <p:nvPr/>
        </p:nvSpPr>
        <p:spPr bwMode="auto">
          <a:xfrm>
            <a:off x="9612361" y="2255687"/>
            <a:ext cx="977883" cy="50620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algn="ctr" defTabSz="777029">
              <a:lnSpc>
                <a:spcPct val="90000"/>
              </a:lnSpc>
              <a:defRPr/>
            </a:pPr>
            <a:r>
              <a:rPr lang="en-US" sz="1200" b="1" dirty="0">
                <a:gradFill>
                  <a:gsLst>
                    <a:gs pos="0">
                      <a:srgbClr val="FFFFFF"/>
                    </a:gs>
                    <a:gs pos="100000">
                      <a:srgbClr val="FFFFFF"/>
                    </a:gs>
                  </a:gsLst>
                  <a:lin ang="5400000" scaled="0"/>
                </a:gradFill>
                <a:ea typeface="Segoe UI" pitchFamily="34" charset="0"/>
                <a:cs typeface="Segoe UI" pitchFamily="34" charset="0"/>
              </a:rPr>
              <a:t>Group ID - X</a:t>
            </a:r>
          </a:p>
        </p:txBody>
      </p:sp>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Message channels: FIFO queue</a:t>
            </a:r>
          </a:p>
        </p:txBody>
      </p:sp>
      <p:sp>
        <p:nvSpPr>
          <p:cNvPr id="3" name="Text Placeholder 3">
            <a:extLst>
              <a:ext uri="{FF2B5EF4-FFF2-40B4-BE49-F238E27FC236}">
                <a16:creationId xmlns:a16="http://schemas.microsoft.com/office/drawing/2014/main" id="{8BE44289-ED1D-744E-A457-A267B2F002B8}"/>
              </a:ext>
            </a:extLst>
          </p:cNvPr>
          <p:cNvSpPr txBox="1">
            <a:spLocks noChangeArrowheads="1"/>
          </p:cNvSpPr>
          <p:nvPr/>
        </p:nvSpPr>
        <p:spPr bwMode="auto">
          <a:xfrm>
            <a:off x="268575" y="1426236"/>
            <a:ext cx="5669999" cy="50259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defTabSz="684213">
              <a:lnSpc>
                <a:spcPct val="90000"/>
              </a:lnSpc>
              <a:spcBef>
                <a:spcPct val="20000"/>
              </a:spcBef>
              <a:buSzPct val="90000"/>
              <a:buFont typeface="Arial" panose="020B0604020202020204" pitchFamily="34" charset="0"/>
              <a:defRPr sz="2000">
                <a:solidFill>
                  <a:schemeClr val="tx1"/>
                </a:solidFill>
                <a:latin typeface="Amazon Ember" panose="020B0603020204020204" pitchFamily="34" charset="0"/>
                <a:cs typeface="Amazon Ember" panose="020B0603020204020204" pitchFamily="34" charset="0"/>
              </a:defRPr>
            </a:lvl1pPr>
            <a:lvl2pPr marL="742950" indent="-285750" defTabSz="684213">
              <a:lnSpc>
                <a:spcPct val="90000"/>
              </a:lnSpc>
              <a:spcBef>
                <a:spcPts val="375"/>
              </a:spcBef>
              <a:buSzPct val="90000"/>
              <a:buFont typeface="Arial" panose="020B0604020202020204" pitchFamily="34" charset="0"/>
              <a:defRPr sz="1500">
                <a:solidFill>
                  <a:schemeClr val="tx1"/>
                </a:solidFill>
                <a:latin typeface="Amazon Ember" panose="020B0603020204020204" pitchFamily="34" charset="0"/>
                <a:cs typeface="Amazon Ember" panose="020B0603020204020204" pitchFamily="34" charset="0"/>
              </a:defRPr>
            </a:lvl2pPr>
            <a:lvl3pPr marL="1143000" indent="-228600" defTabSz="684213">
              <a:lnSpc>
                <a:spcPct val="90000"/>
              </a:lnSpc>
              <a:spcBef>
                <a:spcPts val="375"/>
              </a:spcBef>
              <a:buSzPct val="90000"/>
              <a:buFont typeface="Arial" panose="020B0604020202020204" pitchFamily="34" charset="0"/>
              <a:defRPr sz="1500">
                <a:solidFill>
                  <a:schemeClr val="tx1"/>
                </a:solidFill>
                <a:latin typeface="Amazon Ember" panose="020B0603020204020204" pitchFamily="34" charset="0"/>
                <a:cs typeface="Amazon Ember" panose="020B0603020204020204" pitchFamily="34" charset="0"/>
              </a:defRPr>
            </a:lvl3pPr>
            <a:lvl4pPr marL="1600200" indent="-228600" defTabSz="684213">
              <a:lnSpc>
                <a:spcPct val="90000"/>
              </a:lnSpc>
              <a:spcBef>
                <a:spcPts val="375"/>
              </a:spcBef>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4pPr>
            <a:lvl5pPr marL="2057400" indent="-228600" defTabSz="684213">
              <a:lnSpc>
                <a:spcPct val="90000"/>
              </a:lnSpc>
              <a:spcBef>
                <a:spcPts val="375"/>
              </a:spcBef>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5pPr>
            <a:lvl6pPr marL="2514600" indent="-228600" defTabSz="684213" eaLnBrk="0" fontAlgn="base" hangingPunct="0">
              <a:lnSpc>
                <a:spcPct val="90000"/>
              </a:lnSpc>
              <a:spcBef>
                <a:spcPts val="375"/>
              </a:spcBef>
              <a:spcAft>
                <a:spcPct val="0"/>
              </a:spcAft>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6pPr>
            <a:lvl7pPr marL="2971800" indent="-228600" defTabSz="684213" eaLnBrk="0" fontAlgn="base" hangingPunct="0">
              <a:lnSpc>
                <a:spcPct val="90000"/>
              </a:lnSpc>
              <a:spcBef>
                <a:spcPts val="375"/>
              </a:spcBef>
              <a:spcAft>
                <a:spcPct val="0"/>
              </a:spcAft>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7pPr>
            <a:lvl8pPr marL="3429000" indent="-228600" defTabSz="684213" eaLnBrk="0" fontAlgn="base" hangingPunct="0">
              <a:lnSpc>
                <a:spcPct val="90000"/>
              </a:lnSpc>
              <a:spcBef>
                <a:spcPts val="375"/>
              </a:spcBef>
              <a:spcAft>
                <a:spcPct val="0"/>
              </a:spcAft>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8pPr>
            <a:lvl9pPr marL="3886200" indent="-228600" defTabSz="684213" eaLnBrk="0" fontAlgn="base" hangingPunct="0">
              <a:lnSpc>
                <a:spcPct val="90000"/>
              </a:lnSpc>
              <a:spcBef>
                <a:spcPts val="375"/>
              </a:spcBef>
              <a:spcAft>
                <a:spcPct val="0"/>
              </a:spcAft>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9pPr>
          </a:lstStyle>
          <a:p>
            <a:pPr marL="149994" defTabSz="570155">
              <a:defRPr/>
            </a:pPr>
            <a:r>
              <a:rPr lang="en-US" altLang="de-DE" sz="2333" b="1" dirty="0">
                <a:solidFill>
                  <a:srgbClr val="FFFFFF"/>
                </a:solidFill>
                <a:latin typeface="+mn-lt"/>
                <a:ea typeface="Amazon Ember Medium" panose="020B0603020204020204" pitchFamily="34" charset="0"/>
                <a:cs typeface="Amazon Ember Medium" panose="020B0603020204020204" pitchFamily="34" charset="0"/>
              </a:rPr>
              <a:t>FIFO queue</a:t>
            </a:r>
          </a:p>
        </p:txBody>
      </p:sp>
      <p:sp>
        <p:nvSpPr>
          <p:cNvPr id="4" name="Text Placeholder 3">
            <a:extLst>
              <a:ext uri="{FF2B5EF4-FFF2-40B4-BE49-F238E27FC236}">
                <a16:creationId xmlns:a16="http://schemas.microsoft.com/office/drawing/2014/main" id="{0AC407F7-EF4B-F44E-8BEC-12BFB082C218}"/>
              </a:ext>
            </a:extLst>
          </p:cNvPr>
          <p:cNvSpPr txBox="1">
            <a:spLocks noChangeArrowheads="1"/>
          </p:cNvSpPr>
          <p:nvPr/>
        </p:nvSpPr>
        <p:spPr bwMode="auto">
          <a:xfrm>
            <a:off x="6222124" y="1423491"/>
            <a:ext cx="5700001" cy="50534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ctr"/>
          <a:lstStyle>
            <a:lvl1pPr defTabSz="684213">
              <a:lnSpc>
                <a:spcPct val="90000"/>
              </a:lnSpc>
              <a:spcBef>
                <a:spcPct val="20000"/>
              </a:spcBef>
              <a:buSzPct val="90000"/>
              <a:buFont typeface="Arial" panose="020B0604020202020204" pitchFamily="34" charset="0"/>
              <a:defRPr sz="2000">
                <a:solidFill>
                  <a:schemeClr val="tx1"/>
                </a:solidFill>
                <a:latin typeface="Amazon Ember" panose="020B0603020204020204" pitchFamily="34" charset="0"/>
                <a:cs typeface="Amazon Ember" panose="020B0603020204020204" pitchFamily="34" charset="0"/>
              </a:defRPr>
            </a:lvl1pPr>
            <a:lvl2pPr marL="742950" indent="-285750" defTabSz="684213">
              <a:lnSpc>
                <a:spcPct val="90000"/>
              </a:lnSpc>
              <a:spcBef>
                <a:spcPts val="375"/>
              </a:spcBef>
              <a:buSzPct val="90000"/>
              <a:buFont typeface="Arial" panose="020B0604020202020204" pitchFamily="34" charset="0"/>
              <a:defRPr sz="1500">
                <a:solidFill>
                  <a:schemeClr val="tx1"/>
                </a:solidFill>
                <a:latin typeface="Amazon Ember" panose="020B0603020204020204" pitchFamily="34" charset="0"/>
                <a:cs typeface="Amazon Ember" panose="020B0603020204020204" pitchFamily="34" charset="0"/>
              </a:defRPr>
            </a:lvl2pPr>
            <a:lvl3pPr marL="1143000" indent="-228600" defTabSz="684213">
              <a:lnSpc>
                <a:spcPct val="90000"/>
              </a:lnSpc>
              <a:spcBef>
                <a:spcPts val="375"/>
              </a:spcBef>
              <a:buSzPct val="90000"/>
              <a:buFont typeface="Arial" panose="020B0604020202020204" pitchFamily="34" charset="0"/>
              <a:defRPr sz="1500">
                <a:solidFill>
                  <a:schemeClr val="tx1"/>
                </a:solidFill>
                <a:latin typeface="Amazon Ember" panose="020B0603020204020204" pitchFamily="34" charset="0"/>
                <a:cs typeface="Amazon Ember" panose="020B0603020204020204" pitchFamily="34" charset="0"/>
              </a:defRPr>
            </a:lvl3pPr>
            <a:lvl4pPr marL="1600200" indent="-228600" defTabSz="684213">
              <a:lnSpc>
                <a:spcPct val="90000"/>
              </a:lnSpc>
              <a:spcBef>
                <a:spcPts val="375"/>
              </a:spcBef>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4pPr>
            <a:lvl5pPr marL="2057400" indent="-228600" defTabSz="684213">
              <a:lnSpc>
                <a:spcPct val="90000"/>
              </a:lnSpc>
              <a:spcBef>
                <a:spcPts val="375"/>
              </a:spcBef>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5pPr>
            <a:lvl6pPr marL="2514600" indent="-228600" defTabSz="684213" eaLnBrk="0" fontAlgn="base" hangingPunct="0">
              <a:lnSpc>
                <a:spcPct val="90000"/>
              </a:lnSpc>
              <a:spcBef>
                <a:spcPts val="375"/>
              </a:spcBef>
              <a:spcAft>
                <a:spcPct val="0"/>
              </a:spcAft>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6pPr>
            <a:lvl7pPr marL="2971800" indent="-228600" defTabSz="684213" eaLnBrk="0" fontAlgn="base" hangingPunct="0">
              <a:lnSpc>
                <a:spcPct val="90000"/>
              </a:lnSpc>
              <a:spcBef>
                <a:spcPts val="375"/>
              </a:spcBef>
              <a:spcAft>
                <a:spcPct val="0"/>
              </a:spcAft>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7pPr>
            <a:lvl8pPr marL="3429000" indent="-228600" defTabSz="684213" eaLnBrk="0" fontAlgn="base" hangingPunct="0">
              <a:lnSpc>
                <a:spcPct val="90000"/>
              </a:lnSpc>
              <a:spcBef>
                <a:spcPts val="375"/>
              </a:spcBef>
              <a:spcAft>
                <a:spcPct val="0"/>
              </a:spcAft>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8pPr>
            <a:lvl9pPr marL="3886200" indent="-228600" defTabSz="684213" eaLnBrk="0" fontAlgn="base" hangingPunct="0">
              <a:lnSpc>
                <a:spcPct val="90000"/>
              </a:lnSpc>
              <a:spcBef>
                <a:spcPts val="375"/>
              </a:spcBef>
              <a:spcAft>
                <a:spcPct val="0"/>
              </a:spcAft>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9pPr>
          </a:lstStyle>
          <a:p>
            <a:pPr marL="149994" defTabSz="570155">
              <a:defRPr/>
            </a:pPr>
            <a:r>
              <a:rPr lang="en-US" altLang="de-DE" sz="2333" b="1" dirty="0">
                <a:solidFill>
                  <a:srgbClr val="FFFFFF"/>
                </a:solidFill>
                <a:latin typeface="+mn-lt"/>
                <a:ea typeface="Amazon Ember Medium" panose="020B0603020204020204" pitchFamily="34" charset="0"/>
                <a:cs typeface="Amazon Ember Medium" panose="020B0603020204020204" pitchFamily="34" charset="0"/>
              </a:rPr>
              <a:t>Message groups</a:t>
            </a:r>
          </a:p>
        </p:txBody>
      </p:sp>
      <p:sp>
        <p:nvSpPr>
          <p:cNvPr id="5" name="Text Placeholder 3">
            <a:extLst>
              <a:ext uri="{FF2B5EF4-FFF2-40B4-BE49-F238E27FC236}">
                <a16:creationId xmlns:a16="http://schemas.microsoft.com/office/drawing/2014/main" id="{FC385056-1390-E84B-B224-6819B35A6626}"/>
              </a:ext>
            </a:extLst>
          </p:cNvPr>
          <p:cNvSpPr txBox="1">
            <a:spLocks noChangeArrowheads="1"/>
          </p:cNvSpPr>
          <p:nvPr/>
        </p:nvSpPr>
        <p:spPr bwMode="auto">
          <a:xfrm>
            <a:off x="268576" y="4826653"/>
            <a:ext cx="5669999" cy="130265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t"/>
          <a:lstStyle>
            <a:lvl1pPr defTabSz="684213">
              <a:lnSpc>
                <a:spcPct val="90000"/>
              </a:lnSpc>
              <a:spcBef>
                <a:spcPct val="20000"/>
              </a:spcBef>
              <a:buSzPct val="90000"/>
              <a:buFont typeface="Arial" panose="020B0604020202020204" pitchFamily="34" charset="0"/>
              <a:defRPr sz="2000">
                <a:solidFill>
                  <a:schemeClr val="tx1"/>
                </a:solidFill>
                <a:latin typeface="Amazon Ember" panose="020B0603020204020204" pitchFamily="34" charset="0"/>
                <a:cs typeface="Amazon Ember" panose="020B0603020204020204" pitchFamily="34" charset="0"/>
              </a:defRPr>
            </a:lvl1pPr>
            <a:lvl2pPr marL="742950" indent="-285750" defTabSz="684213">
              <a:lnSpc>
                <a:spcPct val="90000"/>
              </a:lnSpc>
              <a:spcBef>
                <a:spcPts val="375"/>
              </a:spcBef>
              <a:buSzPct val="90000"/>
              <a:buFont typeface="Arial" panose="020B0604020202020204" pitchFamily="34" charset="0"/>
              <a:defRPr sz="1500">
                <a:solidFill>
                  <a:schemeClr val="tx1"/>
                </a:solidFill>
                <a:latin typeface="Amazon Ember" panose="020B0603020204020204" pitchFamily="34" charset="0"/>
                <a:cs typeface="Amazon Ember" panose="020B0603020204020204" pitchFamily="34" charset="0"/>
              </a:defRPr>
            </a:lvl2pPr>
            <a:lvl3pPr marL="1143000" indent="-228600" defTabSz="684213">
              <a:lnSpc>
                <a:spcPct val="90000"/>
              </a:lnSpc>
              <a:spcBef>
                <a:spcPts val="375"/>
              </a:spcBef>
              <a:buSzPct val="90000"/>
              <a:buFont typeface="Arial" panose="020B0604020202020204" pitchFamily="34" charset="0"/>
              <a:defRPr sz="1500">
                <a:solidFill>
                  <a:schemeClr val="tx1"/>
                </a:solidFill>
                <a:latin typeface="Amazon Ember" panose="020B0603020204020204" pitchFamily="34" charset="0"/>
                <a:cs typeface="Amazon Ember" panose="020B0603020204020204" pitchFamily="34" charset="0"/>
              </a:defRPr>
            </a:lvl3pPr>
            <a:lvl4pPr marL="1600200" indent="-228600" defTabSz="684213">
              <a:lnSpc>
                <a:spcPct val="90000"/>
              </a:lnSpc>
              <a:spcBef>
                <a:spcPts val="375"/>
              </a:spcBef>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4pPr>
            <a:lvl5pPr marL="2057400" indent="-228600" defTabSz="684213">
              <a:lnSpc>
                <a:spcPct val="90000"/>
              </a:lnSpc>
              <a:spcBef>
                <a:spcPts val="375"/>
              </a:spcBef>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5pPr>
            <a:lvl6pPr marL="2514600" indent="-228600" defTabSz="684213" eaLnBrk="0" fontAlgn="base" hangingPunct="0">
              <a:lnSpc>
                <a:spcPct val="90000"/>
              </a:lnSpc>
              <a:spcBef>
                <a:spcPts val="375"/>
              </a:spcBef>
              <a:spcAft>
                <a:spcPct val="0"/>
              </a:spcAft>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6pPr>
            <a:lvl7pPr marL="2971800" indent="-228600" defTabSz="684213" eaLnBrk="0" fontAlgn="base" hangingPunct="0">
              <a:lnSpc>
                <a:spcPct val="90000"/>
              </a:lnSpc>
              <a:spcBef>
                <a:spcPts val="375"/>
              </a:spcBef>
              <a:spcAft>
                <a:spcPct val="0"/>
              </a:spcAft>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7pPr>
            <a:lvl8pPr marL="3429000" indent="-228600" defTabSz="684213" eaLnBrk="0" fontAlgn="base" hangingPunct="0">
              <a:lnSpc>
                <a:spcPct val="90000"/>
              </a:lnSpc>
              <a:spcBef>
                <a:spcPts val="375"/>
              </a:spcBef>
              <a:spcAft>
                <a:spcPct val="0"/>
              </a:spcAft>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8pPr>
            <a:lvl9pPr marL="3886200" indent="-228600" defTabSz="684213" eaLnBrk="0" fontAlgn="base" hangingPunct="0">
              <a:lnSpc>
                <a:spcPct val="90000"/>
              </a:lnSpc>
              <a:spcBef>
                <a:spcPts val="375"/>
              </a:spcBef>
              <a:spcAft>
                <a:spcPct val="0"/>
              </a:spcAft>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9pPr>
          </a:lstStyle>
          <a:p>
            <a:pPr marL="149994" defTabSz="570155">
              <a:lnSpc>
                <a:spcPct val="100000"/>
              </a:lnSpc>
              <a:spcBef>
                <a:spcPts val="480"/>
              </a:spcBef>
              <a:spcAft>
                <a:spcPts val="1000"/>
              </a:spcAft>
              <a:defRPr/>
            </a:pPr>
            <a:r>
              <a:rPr lang="en-US" altLang="de-DE" sz="1667" dirty="0">
                <a:solidFill>
                  <a:srgbClr val="FFFFFF"/>
                </a:solidFill>
                <a:latin typeface="+mn-lt"/>
                <a:ea typeface="Amazon Ember" panose="020B0603020204020204" pitchFamily="34" charset="0"/>
              </a:rPr>
              <a:t>Guaranteed ordering</a:t>
            </a:r>
          </a:p>
        </p:txBody>
      </p:sp>
      <p:sp>
        <p:nvSpPr>
          <p:cNvPr id="6" name="Text Placeholder 3">
            <a:extLst>
              <a:ext uri="{FF2B5EF4-FFF2-40B4-BE49-F238E27FC236}">
                <a16:creationId xmlns:a16="http://schemas.microsoft.com/office/drawing/2014/main" id="{2611E206-9FF9-D846-91B5-07828982CBB5}"/>
              </a:ext>
            </a:extLst>
          </p:cNvPr>
          <p:cNvSpPr txBox="1">
            <a:spLocks noChangeArrowheads="1"/>
          </p:cNvSpPr>
          <p:nvPr/>
        </p:nvSpPr>
        <p:spPr bwMode="auto">
          <a:xfrm>
            <a:off x="6222126" y="4826653"/>
            <a:ext cx="5700000" cy="1293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nchor="t"/>
          <a:lstStyle>
            <a:lvl1pPr defTabSz="684213">
              <a:lnSpc>
                <a:spcPct val="90000"/>
              </a:lnSpc>
              <a:spcBef>
                <a:spcPct val="20000"/>
              </a:spcBef>
              <a:buSzPct val="90000"/>
              <a:buFont typeface="Arial" panose="020B0604020202020204" pitchFamily="34" charset="0"/>
              <a:defRPr sz="2000">
                <a:solidFill>
                  <a:schemeClr val="tx1"/>
                </a:solidFill>
                <a:latin typeface="Amazon Ember" panose="020B0603020204020204" pitchFamily="34" charset="0"/>
                <a:cs typeface="Amazon Ember" panose="020B0603020204020204" pitchFamily="34" charset="0"/>
              </a:defRPr>
            </a:lvl1pPr>
            <a:lvl2pPr marL="742950" indent="-285750" defTabSz="684213">
              <a:lnSpc>
                <a:spcPct val="90000"/>
              </a:lnSpc>
              <a:spcBef>
                <a:spcPts val="375"/>
              </a:spcBef>
              <a:buSzPct val="90000"/>
              <a:buFont typeface="Arial" panose="020B0604020202020204" pitchFamily="34" charset="0"/>
              <a:defRPr sz="1500">
                <a:solidFill>
                  <a:schemeClr val="tx1"/>
                </a:solidFill>
                <a:latin typeface="Amazon Ember" panose="020B0603020204020204" pitchFamily="34" charset="0"/>
                <a:cs typeface="Amazon Ember" panose="020B0603020204020204" pitchFamily="34" charset="0"/>
              </a:defRPr>
            </a:lvl2pPr>
            <a:lvl3pPr marL="1143000" indent="-228600" defTabSz="684213">
              <a:lnSpc>
                <a:spcPct val="90000"/>
              </a:lnSpc>
              <a:spcBef>
                <a:spcPts val="375"/>
              </a:spcBef>
              <a:buSzPct val="90000"/>
              <a:buFont typeface="Arial" panose="020B0604020202020204" pitchFamily="34" charset="0"/>
              <a:defRPr sz="1500">
                <a:solidFill>
                  <a:schemeClr val="tx1"/>
                </a:solidFill>
                <a:latin typeface="Amazon Ember" panose="020B0603020204020204" pitchFamily="34" charset="0"/>
                <a:cs typeface="Amazon Ember" panose="020B0603020204020204" pitchFamily="34" charset="0"/>
              </a:defRPr>
            </a:lvl3pPr>
            <a:lvl4pPr marL="1600200" indent="-228600" defTabSz="684213">
              <a:lnSpc>
                <a:spcPct val="90000"/>
              </a:lnSpc>
              <a:spcBef>
                <a:spcPts val="375"/>
              </a:spcBef>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4pPr>
            <a:lvl5pPr marL="2057400" indent="-228600" defTabSz="684213">
              <a:lnSpc>
                <a:spcPct val="90000"/>
              </a:lnSpc>
              <a:spcBef>
                <a:spcPts val="375"/>
              </a:spcBef>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5pPr>
            <a:lvl6pPr marL="2514600" indent="-228600" defTabSz="684213" eaLnBrk="0" fontAlgn="base" hangingPunct="0">
              <a:lnSpc>
                <a:spcPct val="90000"/>
              </a:lnSpc>
              <a:spcBef>
                <a:spcPts val="375"/>
              </a:spcBef>
              <a:spcAft>
                <a:spcPct val="0"/>
              </a:spcAft>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6pPr>
            <a:lvl7pPr marL="2971800" indent="-228600" defTabSz="684213" eaLnBrk="0" fontAlgn="base" hangingPunct="0">
              <a:lnSpc>
                <a:spcPct val="90000"/>
              </a:lnSpc>
              <a:spcBef>
                <a:spcPts val="375"/>
              </a:spcBef>
              <a:spcAft>
                <a:spcPct val="0"/>
              </a:spcAft>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7pPr>
            <a:lvl8pPr marL="3429000" indent="-228600" defTabSz="684213" eaLnBrk="0" fontAlgn="base" hangingPunct="0">
              <a:lnSpc>
                <a:spcPct val="90000"/>
              </a:lnSpc>
              <a:spcBef>
                <a:spcPts val="375"/>
              </a:spcBef>
              <a:spcAft>
                <a:spcPct val="0"/>
              </a:spcAft>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8pPr>
            <a:lvl9pPr marL="3886200" indent="-228600" defTabSz="684213" eaLnBrk="0" fontAlgn="base" hangingPunct="0">
              <a:lnSpc>
                <a:spcPct val="90000"/>
              </a:lnSpc>
              <a:spcBef>
                <a:spcPts val="375"/>
              </a:spcBef>
              <a:spcAft>
                <a:spcPct val="0"/>
              </a:spcAft>
              <a:buSzPct val="90000"/>
              <a:buFont typeface="Arial" panose="020B0604020202020204" pitchFamily="34" charset="0"/>
              <a:defRPr sz="1200">
                <a:solidFill>
                  <a:schemeClr val="tx1"/>
                </a:solidFill>
                <a:latin typeface="Amazon Ember" panose="020B0603020204020204" pitchFamily="34" charset="0"/>
                <a:cs typeface="Amazon Ember" panose="020B0603020204020204" pitchFamily="34" charset="0"/>
              </a:defRPr>
            </a:lvl9pPr>
          </a:lstStyle>
          <a:p>
            <a:pPr marL="149994" defTabSz="570155">
              <a:lnSpc>
                <a:spcPct val="100000"/>
              </a:lnSpc>
              <a:spcAft>
                <a:spcPts val="1000"/>
              </a:spcAft>
              <a:defRPr/>
            </a:pPr>
            <a:r>
              <a:rPr lang="en-US" altLang="de-DE" sz="1667" dirty="0">
                <a:solidFill>
                  <a:srgbClr val="FFFFFF"/>
                </a:solidFill>
                <a:latin typeface="+mn-lt"/>
                <a:ea typeface="Amazon Ember" panose="020B0603020204020204" pitchFamily="34" charset="0"/>
              </a:rPr>
              <a:t>Grouped by message group ID</a:t>
            </a:r>
          </a:p>
        </p:txBody>
      </p:sp>
      <p:sp>
        <p:nvSpPr>
          <p:cNvPr id="7" name="Rectangle 6">
            <a:extLst>
              <a:ext uri="{FF2B5EF4-FFF2-40B4-BE49-F238E27FC236}">
                <a16:creationId xmlns:a16="http://schemas.microsoft.com/office/drawing/2014/main" id="{EAFC3007-C2D6-BD4E-B19A-CDEE893C1427}"/>
              </a:ext>
            </a:extLst>
          </p:cNvPr>
          <p:cNvSpPr/>
          <p:nvPr/>
        </p:nvSpPr>
        <p:spPr>
          <a:xfrm>
            <a:off x="268576" y="1426237"/>
            <a:ext cx="5669999" cy="4693806"/>
          </a:xfrm>
          <a:prstGeom prst="rect">
            <a:avLst/>
          </a:prstGeom>
          <a:noFill/>
          <a:ln w="1905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endParaRPr lang="en-US" sz="1000" dirty="0">
              <a:solidFill>
                <a:srgbClr val="8FA7C4"/>
              </a:solidFill>
            </a:endParaRPr>
          </a:p>
        </p:txBody>
      </p:sp>
      <p:sp>
        <p:nvSpPr>
          <p:cNvPr id="8" name="Rectangle 7">
            <a:extLst>
              <a:ext uri="{FF2B5EF4-FFF2-40B4-BE49-F238E27FC236}">
                <a16:creationId xmlns:a16="http://schemas.microsoft.com/office/drawing/2014/main" id="{6B47C933-EB10-654B-A064-D71D85C8FAFB}"/>
              </a:ext>
            </a:extLst>
          </p:cNvPr>
          <p:cNvSpPr/>
          <p:nvPr/>
        </p:nvSpPr>
        <p:spPr>
          <a:xfrm>
            <a:off x="6222125" y="1426236"/>
            <a:ext cx="5700000" cy="4693807"/>
          </a:xfrm>
          <a:prstGeom prst="rect">
            <a:avLst/>
          </a:prstGeom>
          <a:noFill/>
          <a:ln w="1905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200" tIns="76200" rIns="76200" bIns="38100" numCol="1" spcCol="0" rtlCol="0" fromWordArt="0" anchor="t" anchorCtr="0" forceAA="0" compatLnSpc="1">
            <a:prstTxWarp prst="textNoShape">
              <a:avLst/>
            </a:prstTxWarp>
            <a:noAutofit/>
          </a:bodyPr>
          <a:lstStyle/>
          <a:p>
            <a:pPr algn="ctr"/>
            <a:endParaRPr lang="en-US" sz="1000" dirty="0">
              <a:solidFill>
                <a:srgbClr val="8FA7C4"/>
              </a:solidFill>
            </a:endParaRPr>
          </a:p>
        </p:txBody>
      </p:sp>
      <p:cxnSp>
        <p:nvCxnSpPr>
          <p:cNvPr id="11" name="Straight Arrow Connector 10">
            <a:extLst>
              <a:ext uri="{FF2B5EF4-FFF2-40B4-BE49-F238E27FC236}">
                <a16:creationId xmlns:a16="http://schemas.microsoft.com/office/drawing/2014/main" id="{2A7EA0FD-D826-BA4D-9046-968DB4A796D0}"/>
              </a:ext>
            </a:extLst>
          </p:cNvPr>
          <p:cNvCxnSpPr>
            <a:cxnSpLocks/>
          </p:cNvCxnSpPr>
          <p:nvPr/>
        </p:nvCxnSpPr>
        <p:spPr>
          <a:xfrm flipV="1">
            <a:off x="1105709" y="3433176"/>
            <a:ext cx="1640132" cy="3058"/>
          </a:xfrm>
          <a:prstGeom prst="straightConnector1">
            <a:avLst/>
          </a:prstGeom>
          <a:ln w="381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CA62F78-D71C-5B48-809D-4B280E75D61E}"/>
              </a:ext>
            </a:extLst>
          </p:cNvPr>
          <p:cNvCxnSpPr>
            <a:cxnSpLocks/>
          </p:cNvCxnSpPr>
          <p:nvPr/>
        </p:nvCxnSpPr>
        <p:spPr>
          <a:xfrm>
            <a:off x="3545187" y="3433176"/>
            <a:ext cx="1624213" cy="2960"/>
          </a:xfrm>
          <a:prstGeom prst="straightConnector1">
            <a:avLst/>
          </a:prstGeom>
          <a:ln w="381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77993789-83D5-5940-B969-37EE0069C8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0525" y="3109283"/>
            <a:ext cx="653706" cy="653706"/>
          </a:xfrm>
          <a:prstGeom prst="rect">
            <a:avLst/>
          </a:prstGeom>
        </p:spPr>
      </p:pic>
      <p:pic>
        <p:nvPicPr>
          <p:cNvPr id="16" name="Graphic 15">
            <a:extLst>
              <a:ext uri="{FF2B5EF4-FFF2-40B4-BE49-F238E27FC236}">
                <a16:creationId xmlns:a16="http://schemas.microsoft.com/office/drawing/2014/main" id="{4229EF06-2280-0249-B194-B9B71DBD34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753" y="3106290"/>
            <a:ext cx="653706" cy="653706"/>
          </a:xfrm>
          <a:prstGeom prst="rect">
            <a:avLst/>
          </a:prstGeom>
        </p:spPr>
      </p:pic>
      <p:pic>
        <p:nvPicPr>
          <p:cNvPr id="19" name="Graphic 18">
            <a:extLst>
              <a:ext uri="{FF2B5EF4-FFF2-40B4-BE49-F238E27FC236}">
                <a16:creationId xmlns:a16="http://schemas.microsoft.com/office/drawing/2014/main" id="{51129AB7-5F13-2345-A394-3D8F59D890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8235" y="3109381"/>
            <a:ext cx="653706" cy="653706"/>
          </a:xfrm>
          <a:prstGeom prst="rect">
            <a:avLst/>
          </a:prstGeom>
        </p:spPr>
      </p:pic>
      <p:cxnSp>
        <p:nvCxnSpPr>
          <p:cNvPr id="20" name="Straight Arrow Connector 19">
            <a:extLst>
              <a:ext uri="{FF2B5EF4-FFF2-40B4-BE49-F238E27FC236}">
                <a16:creationId xmlns:a16="http://schemas.microsoft.com/office/drawing/2014/main" id="{B56C98AC-660C-8B42-BE6E-C8F289668DB0}"/>
              </a:ext>
            </a:extLst>
          </p:cNvPr>
          <p:cNvCxnSpPr>
            <a:cxnSpLocks/>
            <a:stCxn id="19" idx="3"/>
          </p:cNvCxnSpPr>
          <p:nvPr/>
        </p:nvCxnSpPr>
        <p:spPr>
          <a:xfrm flipV="1">
            <a:off x="7051941" y="3433176"/>
            <a:ext cx="1640132" cy="3058"/>
          </a:xfrm>
          <a:prstGeom prst="straightConnector1">
            <a:avLst/>
          </a:prstGeom>
          <a:ln w="381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BA9A7D43-2FFA-2A4C-94FC-F6FA308FB8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86498" y="2474751"/>
            <a:ext cx="653706" cy="653706"/>
          </a:xfrm>
          <a:prstGeom prst="rect">
            <a:avLst/>
          </a:prstGeom>
        </p:spPr>
      </p:pic>
      <p:cxnSp>
        <p:nvCxnSpPr>
          <p:cNvPr id="24" name="Elbow Connector 23">
            <a:extLst>
              <a:ext uri="{FF2B5EF4-FFF2-40B4-BE49-F238E27FC236}">
                <a16:creationId xmlns:a16="http://schemas.microsoft.com/office/drawing/2014/main" id="{4249B188-65B3-4F48-83D2-74C105145411}"/>
              </a:ext>
            </a:extLst>
          </p:cNvPr>
          <p:cNvCxnSpPr>
            <a:cxnSpLocks/>
            <a:endCxn id="23" idx="1"/>
          </p:cNvCxnSpPr>
          <p:nvPr/>
        </p:nvCxnSpPr>
        <p:spPr>
          <a:xfrm rot="5400000" flipH="1" flipV="1">
            <a:off x="9867004" y="2011908"/>
            <a:ext cx="429798" cy="2009190"/>
          </a:xfrm>
          <a:prstGeom prst="bentConnector2">
            <a:avLst/>
          </a:prstGeom>
          <a:ln w="381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42262D48-62CF-FB43-812C-B586F495D140}"/>
              </a:ext>
            </a:extLst>
          </p:cNvPr>
          <p:cNvSpPr/>
          <p:nvPr/>
        </p:nvSpPr>
        <p:spPr bwMode="auto">
          <a:xfrm>
            <a:off x="10246398" y="3110895"/>
            <a:ext cx="205292" cy="238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algn="ctr" defTabSz="777029">
              <a:lnSpc>
                <a:spcPct val="90000"/>
              </a:lnSpc>
              <a:defRPr/>
            </a:pPr>
            <a:r>
              <a:rPr lang="en-US" sz="2000" dirty="0">
                <a:solidFill>
                  <a:schemeClr val="bg1"/>
                </a:solidFill>
                <a:ea typeface="Segoe UI" pitchFamily="34" charset="0"/>
                <a:cs typeface="Segoe UI" pitchFamily="34" charset="0"/>
              </a:rPr>
              <a:t>B</a:t>
            </a:r>
          </a:p>
        </p:txBody>
      </p:sp>
      <p:sp>
        <p:nvSpPr>
          <p:cNvPr id="54" name="TextBox 53">
            <a:extLst>
              <a:ext uri="{FF2B5EF4-FFF2-40B4-BE49-F238E27FC236}">
                <a16:creationId xmlns:a16="http://schemas.microsoft.com/office/drawing/2014/main" id="{47774DC1-71E8-8644-8D5E-BB02D8D9A076}"/>
              </a:ext>
            </a:extLst>
          </p:cNvPr>
          <p:cNvSpPr txBox="1"/>
          <p:nvPr/>
        </p:nvSpPr>
        <p:spPr>
          <a:xfrm>
            <a:off x="10993794" y="3163816"/>
            <a:ext cx="938828" cy="297454"/>
          </a:xfrm>
          <a:prstGeom prst="rect">
            <a:avLst/>
          </a:prstGeom>
          <a:noFill/>
        </p:spPr>
        <p:txBody>
          <a:bodyPr wrap="square">
            <a:spAutoFit/>
          </a:bodyPr>
          <a:lstStyle/>
          <a:p>
            <a:pPr algn="ctr" defTabSz="914308">
              <a:defRPr/>
            </a:pPr>
            <a:r>
              <a:rPr lang="en-US" sz="1333" dirty="0">
                <a:solidFill>
                  <a:srgbClr val="FFFFFF"/>
                </a:solidFill>
                <a:ea typeface="Amazon Ember" panose="020B0603020204020204" pitchFamily="34" charset="0"/>
                <a:cs typeface="Amazon Ember" panose="020B0603020204020204" pitchFamily="34" charset="0"/>
              </a:rPr>
              <a:t>Receivers</a:t>
            </a:r>
          </a:p>
        </p:txBody>
      </p:sp>
      <p:sp>
        <p:nvSpPr>
          <p:cNvPr id="55" name="TextBox 54">
            <a:extLst>
              <a:ext uri="{FF2B5EF4-FFF2-40B4-BE49-F238E27FC236}">
                <a16:creationId xmlns:a16="http://schemas.microsoft.com/office/drawing/2014/main" id="{3616461E-8F18-994E-BC14-BBA0E060FC17}"/>
              </a:ext>
            </a:extLst>
          </p:cNvPr>
          <p:cNvSpPr txBox="1"/>
          <p:nvPr/>
        </p:nvSpPr>
        <p:spPr>
          <a:xfrm>
            <a:off x="6336027" y="3950960"/>
            <a:ext cx="778122" cy="297454"/>
          </a:xfrm>
          <a:prstGeom prst="rect">
            <a:avLst/>
          </a:prstGeom>
          <a:noFill/>
        </p:spPr>
        <p:txBody>
          <a:bodyPr wrap="square">
            <a:spAutoFit/>
          </a:bodyPr>
          <a:lstStyle/>
          <a:p>
            <a:pPr algn="ctr" defTabSz="914308">
              <a:defRPr/>
            </a:pPr>
            <a:r>
              <a:rPr lang="en-US" sz="1333" dirty="0">
                <a:solidFill>
                  <a:srgbClr val="FFFFFF"/>
                </a:solidFill>
                <a:ea typeface="Amazon Ember" panose="020B0603020204020204" pitchFamily="34" charset="0"/>
                <a:cs typeface="Amazon Ember" panose="020B0603020204020204" pitchFamily="34" charset="0"/>
              </a:rPr>
              <a:t>Sender</a:t>
            </a:r>
          </a:p>
        </p:txBody>
      </p:sp>
      <p:sp>
        <p:nvSpPr>
          <p:cNvPr id="56" name="TextBox 55">
            <a:extLst>
              <a:ext uri="{FF2B5EF4-FFF2-40B4-BE49-F238E27FC236}">
                <a16:creationId xmlns:a16="http://schemas.microsoft.com/office/drawing/2014/main" id="{F4279415-D198-0645-A654-57B1DEE31BEA}"/>
              </a:ext>
            </a:extLst>
          </p:cNvPr>
          <p:cNvSpPr txBox="1"/>
          <p:nvPr/>
        </p:nvSpPr>
        <p:spPr>
          <a:xfrm>
            <a:off x="4872252" y="3945829"/>
            <a:ext cx="984188" cy="297454"/>
          </a:xfrm>
          <a:prstGeom prst="rect">
            <a:avLst/>
          </a:prstGeom>
          <a:noFill/>
        </p:spPr>
        <p:txBody>
          <a:bodyPr wrap="square">
            <a:spAutoFit/>
          </a:bodyPr>
          <a:lstStyle/>
          <a:p>
            <a:pPr algn="ctr" defTabSz="914308">
              <a:defRPr/>
            </a:pPr>
            <a:r>
              <a:rPr lang="en-US" sz="1333" dirty="0">
                <a:solidFill>
                  <a:srgbClr val="FFFFFF"/>
                </a:solidFill>
                <a:ea typeface="Amazon Ember" panose="020B0603020204020204" pitchFamily="34" charset="0"/>
                <a:cs typeface="Amazon Ember" panose="020B0603020204020204" pitchFamily="34" charset="0"/>
              </a:rPr>
              <a:t>Receivers</a:t>
            </a:r>
          </a:p>
        </p:txBody>
      </p:sp>
      <p:sp>
        <p:nvSpPr>
          <p:cNvPr id="57" name="TextBox 56">
            <a:extLst>
              <a:ext uri="{FF2B5EF4-FFF2-40B4-BE49-F238E27FC236}">
                <a16:creationId xmlns:a16="http://schemas.microsoft.com/office/drawing/2014/main" id="{C81715CD-5A39-A84C-8AF4-2EA09BC6F82C}"/>
              </a:ext>
            </a:extLst>
          </p:cNvPr>
          <p:cNvSpPr txBox="1"/>
          <p:nvPr/>
        </p:nvSpPr>
        <p:spPr>
          <a:xfrm>
            <a:off x="389795" y="3950960"/>
            <a:ext cx="778122" cy="297454"/>
          </a:xfrm>
          <a:prstGeom prst="rect">
            <a:avLst/>
          </a:prstGeom>
          <a:noFill/>
        </p:spPr>
        <p:txBody>
          <a:bodyPr wrap="square">
            <a:spAutoFit/>
          </a:bodyPr>
          <a:lstStyle/>
          <a:p>
            <a:pPr algn="ctr" defTabSz="914308">
              <a:defRPr/>
            </a:pPr>
            <a:r>
              <a:rPr lang="en-US" sz="1333" dirty="0">
                <a:solidFill>
                  <a:srgbClr val="FFFFFF"/>
                </a:solidFill>
                <a:ea typeface="Amazon Ember" panose="020B0603020204020204" pitchFamily="34" charset="0"/>
                <a:cs typeface="Amazon Ember" panose="020B0603020204020204" pitchFamily="34" charset="0"/>
              </a:rPr>
              <a:t>Sender</a:t>
            </a:r>
          </a:p>
        </p:txBody>
      </p:sp>
      <p:sp>
        <p:nvSpPr>
          <p:cNvPr id="58" name="TextBox 57">
            <a:extLst>
              <a:ext uri="{FF2B5EF4-FFF2-40B4-BE49-F238E27FC236}">
                <a16:creationId xmlns:a16="http://schemas.microsoft.com/office/drawing/2014/main" id="{C1793502-B830-5E4D-8997-391DC7BB3498}"/>
              </a:ext>
            </a:extLst>
          </p:cNvPr>
          <p:cNvSpPr txBox="1"/>
          <p:nvPr/>
        </p:nvSpPr>
        <p:spPr>
          <a:xfrm>
            <a:off x="3917906" y="2874897"/>
            <a:ext cx="778122" cy="297454"/>
          </a:xfrm>
          <a:prstGeom prst="rect">
            <a:avLst/>
          </a:prstGeom>
          <a:noFill/>
        </p:spPr>
        <p:txBody>
          <a:bodyPr wrap="square">
            <a:spAutoFit/>
          </a:bodyPr>
          <a:lstStyle/>
          <a:p>
            <a:pPr algn="ctr" defTabSz="914308">
              <a:defRPr/>
            </a:pPr>
            <a:r>
              <a:rPr lang="en-US" sz="1333" dirty="0">
                <a:solidFill>
                  <a:srgbClr val="FFFFFF"/>
                </a:solidFill>
                <a:ea typeface="Amazon Ember" panose="020B0603020204020204" pitchFamily="34" charset="0"/>
                <a:cs typeface="Amazon Ember" panose="020B0603020204020204" pitchFamily="34" charset="0"/>
              </a:rPr>
              <a:t>Order!</a:t>
            </a:r>
          </a:p>
        </p:txBody>
      </p:sp>
      <p:pic>
        <p:nvPicPr>
          <p:cNvPr id="59" name="Graphic 7">
            <a:extLst>
              <a:ext uri="{FF2B5EF4-FFF2-40B4-BE49-F238E27FC236}">
                <a16:creationId xmlns:a16="http://schemas.microsoft.com/office/drawing/2014/main" id="{DB71925E-89F7-664E-9637-52D961A303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2971134" y="3013797"/>
            <a:ext cx="403546" cy="838758"/>
          </a:xfrm>
          <a:prstGeom prst="rect">
            <a:avLst/>
          </a:prstGeom>
        </p:spPr>
      </p:pic>
      <p:sp>
        <p:nvSpPr>
          <p:cNvPr id="60" name="TextBox 59">
            <a:extLst>
              <a:ext uri="{FF2B5EF4-FFF2-40B4-BE49-F238E27FC236}">
                <a16:creationId xmlns:a16="http://schemas.microsoft.com/office/drawing/2014/main" id="{A0BCE958-528C-8448-9DD3-4184B3600A8E}"/>
              </a:ext>
            </a:extLst>
          </p:cNvPr>
          <p:cNvSpPr txBox="1"/>
          <p:nvPr/>
        </p:nvSpPr>
        <p:spPr>
          <a:xfrm>
            <a:off x="2673045" y="3292078"/>
            <a:ext cx="829941" cy="297454"/>
          </a:xfrm>
          <a:prstGeom prst="rect">
            <a:avLst/>
          </a:prstGeom>
          <a:noFill/>
        </p:spPr>
        <p:txBody>
          <a:bodyPr wrap="square">
            <a:spAutoFit/>
          </a:bodyPr>
          <a:lstStyle/>
          <a:p>
            <a:pPr algn="ctr" defTabSz="914308">
              <a:defRPr/>
            </a:pPr>
            <a:r>
              <a:rPr lang="en-US" sz="1333" dirty="0">
                <a:solidFill>
                  <a:srgbClr val="FFFFFF"/>
                </a:solidFill>
                <a:ea typeface="Amazon Ember" panose="020B0603020204020204" pitchFamily="34" charset="0"/>
                <a:cs typeface="Amazon Ember" panose="020B0603020204020204" pitchFamily="34" charset="0"/>
              </a:rPr>
              <a:t>Queue</a:t>
            </a:r>
          </a:p>
        </p:txBody>
      </p:sp>
      <p:pic>
        <p:nvPicPr>
          <p:cNvPr id="61" name="Graphic 7">
            <a:extLst>
              <a:ext uri="{FF2B5EF4-FFF2-40B4-BE49-F238E27FC236}">
                <a16:creationId xmlns:a16="http://schemas.microsoft.com/office/drawing/2014/main" id="{DB71925E-89F7-664E-9637-52D961A303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8896940" y="3036364"/>
            <a:ext cx="403546" cy="838758"/>
          </a:xfrm>
          <a:prstGeom prst="rect">
            <a:avLst/>
          </a:prstGeom>
        </p:spPr>
      </p:pic>
      <p:sp>
        <p:nvSpPr>
          <p:cNvPr id="62" name="TextBox 61">
            <a:extLst>
              <a:ext uri="{FF2B5EF4-FFF2-40B4-BE49-F238E27FC236}">
                <a16:creationId xmlns:a16="http://schemas.microsoft.com/office/drawing/2014/main" id="{A0BCE958-528C-8448-9DD3-4184B3600A8E}"/>
              </a:ext>
            </a:extLst>
          </p:cNvPr>
          <p:cNvSpPr txBox="1"/>
          <p:nvPr/>
        </p:nvSpPr>
        <p:spPr>
          <a:xfrm>
            <a:off x="8598852" y="3314645"/>
            <a:ext cx="829941" cy="297454"/>
          </a:xfrm>
          <a:prstGeom prst="rect">
            <a:avLst/>
          </a:prstGeom>
          <a:noFill/>
        </p:spPr>
        <p:txBody>
          <a:bodyPr wrap="square">
            <a:spAutoFit/>
          </a:bodyPr>
          <a:lstStyle/>
          <a:p>
            <a:pPr algn="ctr" defTabSz="914308">
              <a:defRPr/>
            </a:pPr>
            <a:r>
              <a:rPr lang="en-US" sz="1333" dirty="0">
                <a:solidFill>
                  <a:srgbClr val="FFFFFF"/>
                </a:solidFill>
                <a:ea typeface="Amazon Ember" panose="020B0603020204020204" pitchFamily="34" charset="0"/>
                <a:cs typeface="Amazon Ember" panose="020B0603020204020204" pitchFamily="34" charset="0"/>
              </a:rPr>
              <a:t>Queue</a:t>
            </a:r>
          </a:p>
        </p:txBody>
      </p:sp>
      <p:sp>
        <p:nvSpPr>
          <p:cNvPr id="63" name="Rectangle 62">
            <a:extLst>
              <a:ext uri="{FF2B5EF4-FFF2-40B4-BE49-F238E27FC236}">
                <a16:creationId xmlns:a16="http://schemas.microsoft.com/office/drawing/2014/main" id="{D03B9CC5-A834-0045-801A-A6111F623FDB}"/>
              </a:ext>
            </a:extLst>
          </p:cNvPr>
          <p:cNvSpPr/>
          <p:nvPr/>
        </p:nvSpPr>
        <p:spPr bwMode="auto">
          <a:xfrm>
            <a:off x="10246398" y="2500335"/>
            <a:ext cx="205292" cy="23815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algn="ctr" defTabSz="777029">
              <a:lnSpc>
                <a:spcPct val="90000"/>
              </a:lnSpc>
              <a:defRPr/>
            </a:pPr>
            <a:r>
              <a:rPr lang="en-US" sz="2000" dirty="0">
                <a:gradFill>
                  <a:gsLst>
                    <a:gs pos="0">
                      <a:srgbClr val="FFFFFF"/>
                    </a:gs>
                    <a:gs pos="100000">
                      <a:srgbClr val="FFFFFF"/>
                    </a:gs>
                  </a:gsLst>
                  <a:lin ang="5400000" scaled="0"/>
                </a:gradFill>
                <a:ea typeface="Segoe UI" pitchFamily="34" charset="0"/>
                <a:cs typeface="Segoe UI" pitchFamily="34" charset="0"/>
              </a:rPr>
              <a:t>A</a:t>
            </a:r>
          </a:p>
        </p:txBody>
      </p:sp>
      <p:sp>
        <p:nvSpPr>
          <p:cNvPr id="65" name="Rectangle 64">
            <a:extLst>
              <a:ext uri="{FF2B5EF4-FFF2-40B4-BE49-F238E27FC236}">
                <a16:creationId xmlns:a16="http://schemas.microsoft.com/office/drawing/2014/main" id="{42262D48-62CF-FB43-812C-B586F495D140}"/>
              </a:ext>
            </a:extLst>
          </p:cNvPr>
          <p:cNvSpPr/>
          <p:nvPr/>
        </p:nvSpPr>
        <p:spPr bwMode="auto">
          <a:xfrm>
            <a:off x="7854949" y="3173449"/>
            <a:ext cx="205292" cy="238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algn="ctr" defTabSz="777029">
              <a:lnSpc>
                <a:spcPct val="90000"/>
              </a:lnSpc>
              <a:defRPr/>
            </a:pPr>
            <a:r>
              <a:rPr lang="en-US" sz="2000" dirty="0">
                <a:solidFill>
                  <a:schemeClr val="bg1"/>
                </a:solidFill>
                <a:ea typeface="Segoe UI" pitchFamily="34" charset="0"/>
                <a:cs typeface="Segoe UI" pitchFamily="34" charset="0"/>
              </a:rPr>
              <a:t>B</a:t>
            </a:r>
          </a:p>
        </p:txBody>
      </p:sp>
      <p:sp>
        <p:nvSpPr>
          <p:cNvPr id="68" name="Rectangle 67">
            <a:extLst>
              <a:ext uri="{FF2B5EF4-FFF2-40B4-BE49-F238E27FC236}">
                <a16:creationId xmlns:a16="http://schemas.microsoft.com/office/drawing/2014/main" id="{AFCFDE5E-C8E4-3644-B4CD-9B4B0374BC74}"/>
              </a:ext>
            </a:extLst>
          </p:cNvPr>
          <p:cNvSpPr/>
          <p:nvPr/>
        </p:nvSpPr>
        <p:spPr bwMode="auto">
          <a:xfrm>
            <a:off x="2182523" y="3173219"/>
            <a:ext cx="205292" cy="23815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algn="ctr" defTabSz="777029">
              <a:lnSpc>
                <a:spcPct val="90000"/>
              </a:lnSpc>
              <a:defRPr/>
            </a:pPr>
            <a:r>
              <a:rPr lang="en-US" sz="2000" dirty="0">
                <a:gradFill>
                  <a:gsLst>
                    <a:gs pos="0">
                      <a:srgbClr val="FFFFFF"/>
                    </a:gs>
                    <a:gs pos="100000">
                      <a:srgbClr val="FFFFFF"/>
                    </a:gs>
                  </a:gsLst>
                  <a:lin ang="5400000" scaled="0"/>
                </a:gradFill>
                <a:ea typeface="Segoe UI" pitchFamily="34" charset="0"/>
                <a:cs typeface="Segoe UI" pitchFamily="34" charset="0"/>
              </a:rPr>
              <a:t>A</a:t>
            </a:r>
          </a:p>
        </p:txBody>
      </p:sp>
      <p:sp>
        <p:nvSpPr>
          <p:cNvPr id="69" name="Rectangle 68">
            <a:extLst>
              <a:ext uri="{FF2B5EF4-FFF2-40B4-BE49-F238E27FC236}">
                <a16:creationId xmlns:a16="http://schemas.microsoft.com/office/drawing/2014/main" id="{E929C7FE-557E-0E44-80B2-8A23AC907A7B}"/>
              </a:ext>
            </a:extLst>
          </p:cNvPr>
          <p:cNvSpPr/>
          <p:nvPr/>
        </p:nvSpPr>
        <p:spPr bwMode="auto">
          <a:xfrm>
            <a:off x="1968539" y="3173219"/>
            <a:ext cx="205292" cy="238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algn="ctr" defTabSz="777029">
              <a:lnSpc>
                <a:spcPct val="90000"/>
              </a:lnSpc>
              <a:defRPr/>
            </a:pPr>
            <a:r>
              <a:rPr lang="en-US" sz="2000" dirty="0">
                <a:solidFill>
                  <a:schemeClr val="bg1"/>
                </a:solidFill>
                <a:ea typeface="Segoe UI" pitchFamily="34" charset="0"/>
                <a:cs typeface="Segoe UI" pitchFamily="34" charset="0"/>
              </a:rPr>
              <a:t>B</a:t>
            </a:r>
          </a:p>
        </p:txBody>
      </p:sp>
      <p:sp>
        <p:nvSpPr>
          <p:cNvPr id="70" name="Rectangle 69">
            <a:extLst>
              <a:ext uri="{FF2B5EF4-FFF2-40B4-BE49-F238E27FC236}">
                <a16:creationId xmlns:a16="http://schemas.microsoft.com/office/drawing/2014/main" id="{28120D5D-9E8B-1944-AA0F-2753B410FCFA}"/>
              </a:ext>
            </a:extLst>
          </p:cNvPr>
          <p:cNvSpPr/>
          <p:nvPr/>
        </p:nvSpPr>
        <p:spPr bwMode="auto">
          <a:xfrm>
            <a:off x="1754556" y="3173219"/>
            <a:ext cx="205292" cy="23815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algn="ctr" defTabSz="777029">
              <a:lnSpc>
                <a:spcPct val="90000"/>
              </a:lnSpc>
              <a:defRPr/>
            </a:pPr>
            <a:r>
              <a:rPr lang="en-US" sz="2000" dirty="0">
                <a:gradFill>
                  <a:gsLst>
                    <a:gs pos="0">
                      <a:srgbClr val="FFFFFF"/>
                    </a:gs>
                    <a:gs pos="100000">
                      <a:srgbClr val="FFFFFF"/>
                    </a:gs>
                  </a:gsLst>
                  <a:lin ang="5400000" scaled="0"/>
                </a:gradFill>
                <a:ea typeface="Segoe UI" pitchFamily="34" charset="0"/>
                <a:cs typeface="Segoe UI" pitchFamily="34" charset="0"/>
              </a:rPr>
              <a:t>C</a:t>
            </a:r>
          </a:p>
        </p:txBody>
      </p:sp>
      <p:sp>
        <p:nvSpPr>
          <p:cNvPr id="72" name="Rectangle 71">
            <a:extLst>
              <a:ext uri="{FF2B5EF4-FFF2-40B4-BE49-F238E27FC236}">
                <a16:creationId xmlns:a16="http://schemas.microsoft.com/office/drawing/2014/main" id="{E1551740-AA57-FF43-A855-2FC7D3981E91}"/>
              </a:ext>
            </a:extLst>
          </p:cNvPr>
          <p:cNvSpPr/>
          <p:nvPr/>
        </p:nvSpPr>
        <p:spPr bwMode="auto">
          <a:xfrm>
            <a:off x="4558185" y="3169285"/>
            <a:ext cx="205292" cy="23815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algn="ctr" defTabSz="777029">
              <a:lnSpc>
                <a:spcPct val="90000"/>
              </a:lnSpc>
              <a:defRPr/>
            </a:pPr>
            <a:r>
              <a:rPr lang="en-US" sz="2000" dirty="0">
                <a:gradFill>
                  <a:gsLst>
                    <a:gs pos="0">
                      <a:srgbClr val="FFFFFF"/>
                    </a:gs>
                    <a:gs pos="100000">
                      <a:srgbClr val="FFFFFF"/>
                    </a:gs>
                  </a:gsLst>
                  <a:lin ang="5400000" scaled="0"/>
                </a:gradFill>
                <a:ea typeface="Segoe UI" pitchFamily="34" charset="0"/>
                <a:cs typeface="Segoe UI" pitchFamily="34" charset="0"/>
              </a:rPr>
              <a:t>A</a:t>
            </a:r>
          </a:p>
        </p:txBody>
      </p:sp>
      <p:sp>
        <p:nvSpPr>
          <p:cNvPr id="73" name="Rectangle 72">
            <a:extLst>
              <a:ext uri="{FF2B5EF4-FFF2-40B4-BE49-F238E27FC236}">
                <a16:creationId xmlns:a16="http://schemas.microsoft.com/office/drawing/2014/main" id="{6408AF75-650A-E44B-93EE-005033225032}"/>
              </a:ext>
            </a:extLst>
          </p:cNvPr>
          <p:cNvSpPr/>
          <p:nvPr/>
        </p:nvSpPr>
        <p:spPr bwMode="auto">
          <a:xfrm>
            <a:off x="4334874" y="3169285"/>
            <a:ext cx="205292" cy="238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algn="ctr" defTabSz="777029">
              <a:lnSpc>
                <a:spcPct val="90000"/>
              </a:lnSpc>
              <a:defRPr/>
            </a:pPr>
            <a:r>
              <a:rPr lang="en-US" sz="2000" dirty="0">
                <a:solidFill>
                  <a:schemeClr val="bg1"/>
                </a:solidFill>
                <a:ea typeface="Segoe UI" pitchFamily="34" charset="0"/>
                <a:cs typeface="Segoe UI" pitchFamily="34" charset="0"/>
              </a:rPr>
              <a:t>B</a:t>
            </a:r>
          </a:p>
        </p:txBody>
      </p:sp>
      <p:sp>
        <p:nvSpPr>
          <p:cNvPr id="74" name="Rectangle 73">
            <a:extLst>
              <a:ext uri="{FF2B5EF4-FFF2-40B4-BE49-F238E27FC236}">
                <a16:creationId xmlns:a16="http://schemas.microsoft.com/office/drawing/2014/main" id="{622BE84F-EF39-8840-98CC-0B25D42BE31B}"/>
              </a:ext>
            </a:extLst>
          </p:cNvPr>
          <p:cNvSpPr/>
          <p:nvPr/>
        </p:nvSpPr>
        <p:spPr bwMode="auto">
          <a:xfrm>
            <a:off x="4111562" y="3169285"/>
            <a:ext cx="205292" cy="23815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algn="ctr" defTabSz="777029">
              <a:lnSpc>
                <a:spcPct val="90000"/>
              </a:lnSpc>
              <a:defRPr/>
            </a:pPr>
            <a:r>
              <a:rPr lang="en-US" sz="2000" dirty="0">
                <a:gradFill>
                  <a:gsLst>
                    <a:gs pos="0">
                      <a:srgbClr val="FFFFFF"/>
                    </a:gs>
                    <a:gs pos="100000">
                      <a:srgbClr val="FFFFFF"/>
                    </a:gs>
                  </a:gsLst>
                  <a:lin ang="5400000" scaled="0"/>
                </a:gradFill>
                <a:ea typeface="Segoe UI" pitchFamily="34" charset="0"/>
                <a:cs typeface="Segoe UI" pitchFamily="34" charset="0"/>
              </a:rPr>
              <a:t>C</a:t>
            </a:r>
          </a:p>
        </p:txBody>
      </p:sp>
      <p:pic>
        <p:nvPicPr>
          <p:cNvPr id="44" name="Graphic 43">
            <a:extLst>
              <a:ext uri="{FF2B5EF4-FFF2-40B4-BE49-F238E27FC236}">
                <a16:creationId xmlns:a16="http://schemas.microsoft.com/office/drawing/2014/main" id="{478F0916-2285-4149-B91D-6DCBBE9814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68418" y="2179632"/>
            <a:ext cx="653706" cy="653706"/>
          </a:xfrm>
          <a:prstGeom prst="rect">
            <a:avLst/>
          </a:prstGeom>
        </p:spPr>
      </p:pic>
      <p:sp>
        <p:nvSpPr>
          <p:cNvPr id="45" name="Rectangle 44">
            <a:extLst>
              <a:ext uri="{FF2B5EF4-FFF2-40B4-BE49-F238E27FC236}">
                <a16:creationId xmlns:a16="http://schemas.microsoft.com/office/drawing/2014/main" id="{C979B889-C1F7-6646-91CB-CA2900E69668}"/>
              </a:ext>
            </a:extLst>
          </p:cNvPr>
          <p:cNvSpPr/>
          <p:nvPr/>
        </p:nvSpPr>
        <p:spPr bwMode="auto">
          <a:xfrm>
            <a:off x="9723178" y="2500335"/>
            <a:ext cx="205292" cy="23815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algn="ctr" defTabSz="777029">
              <a:lnSpc>
                <a:spcPct val="90000"/>
              </a:lnSpc>
              <a:defRPr/>
            </a:pPr>
            <a:r>
              <a:rPr lang="en-US" sz="2000" dirty="0">
                <a:gradFill>
                  <a:gsLst>
                    <a:gs pos="0">
                      <a:srgbClr val="FFFFFF"/>
                    </a:gs>
                    <a:gs pos="100000">
                      <a:srgbClr val="FFFFFF"/>
                    </a:gs>
                  </a:gsLst>
                  <a:lin ang="5400000" scaled="0"/>
                </a:gradFill>
                <a:ea typeface="Segoe UI" pitchFamily="34" charset="0"/>
                <a:cs typeface="Segoe UI" pitchFamily="34" charset="0"/>
              </a:rPr>
              <a:t>C</a:t>
            </a:r>
          </a:p>
        </p:txBody>
      </p:sp>
      <p:sp>
        <p:nvSpPr>
          <p:cNvPr id="48" name="Rectangle 47">
            <a:extLst>
              <a:ext uri="{FF2B5EF4-FFF2-40B4-BE49-F238E27FC236}">
                <a16:creationId xmlns:a16="http://schemas.microsoft.com/office/drawing/2014/main" id="{BDA73308-DA96-0446-AEC9-4E1B93171285}"/>
              </a:ext>
            </a:extLst>
          </p:cNvPr>
          <p:cNvSpPr/>
          <p:nvPr/>
        </p:nvSpPr>
        <p:spPr bwMode="auto">
          <a:xfrm>
            <a:off x="8071294" y="3173449"/>
            <a:ext cx="205292" cy="23815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algn="ctr" defTabSz="777029">
              <a:lnSpc>
                <a:spcPct val="90000"/>
              </a:lnSpc>
              <a:defRPr/>
            </a:pPr>
            <a:r>
              <a:rPr lang="en-US" sz="2000" dirty="0">
                <a:gradFill>
                  <a:gsLst>
                    <a:gs pos="0">
                      <a:srgbClr val="FFFFFF"/>
                    </a:gs>
                    <a:gs pos="100000">
                      <a:srgbClr val="FFFFFF"/>
                    </a:gs>
                  </a:gsLst>
                  <a:lin ang="5400000" scaled="0"/>
                </a:gradFill>
                <a:ea typeface="Segoe UI" pitchFamily="34" charset="0"/>
                <a:cs typeface="Segoe UI" pitchFamily="34" charset="0"/>
              </a:rPr>
              <a:t>A</a:t>
            </a:r>
          </a:p>
        </p:txBody>
      </p:sp>
      <p:sp>
        <p:nvSpPr>
          <p:cNvPr id="50" name="Rectangle 49">
            <a:extLst>
              <a:ext uri="{FF2B5EF4-FFF2-40B4-BE49-F238E27FC236}">
                <a16:creationId xmlns:a16="http://schemas.microsoft.com/office/drawing/2014/main" id="{F475B3F5-349F-4D47-A4C2-171AA1323B54}"/>
              </a:ext>
            </a:extLst>
          </p:cNvPr>
          <p:cNvSpPr/>
          <p:nvPr/>
        </p:nvSpPr>
        <p:spPr bwMode="auto">
          <a:xfrm>
            <a:off x="7638605" y="3173449"/>
            <a:ext cx="205292" cy="23815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algn="ctr" defTabSz="777029">
              <a:lnSpc>
                <a:spcPct val="90000"/>
              </a:lnSpc>
              <a:defRPr/>
            </a:pPr>
            <a:r>
              <a:rPr lang="en-US" sz="2000" dirty="0">
                <a:gradFill>
                  <a:gsLst>
                    <a:gs pos="0">
                      <a:srgbClr val="FFFFFF"/>
                    </a:gs>
                    <a:gs pos="100000">
                      <a:srgbClr val="FFFFFF"/>
                    </a:gs>
                  </a:gsLst>
                  <a:lin ang="5400000" scaled="0"/>
                </a:gradFill>
                <a:ea typeface="Segoe UI" pitchFamily="34" charset="0"/>
                <a:cs typeface="Segoe UI" pitchFamily="34" charset="0"/>
              </a:rPr>
              <a:t>C</a:t>
            </a:r>
          </a:p>
        </p:txBody>
      </p:sp>
      <p:sp>
        <p:nvSpPr>
          <p:cNvPr id="43" name="Rectangle 42">
            <a:extLst>
              <a:ext uri="{FF2B5EF4-FFF2-40B4-BE49-F238E27FC236}">
                <a16:creationId xmlns:a16="http://schemas.microsoft.com/office/drawing/2014/main" id="{D75D5EC7-AE1F-0248-A0E1-B9E60FF2BD50}"/>
              </a:ext>
            </a:extLst>
          </p:cNvPr>
          <p:cNvSpPr/>
          <p:nvPr/>
        </p:nvSpPr>
        <p:spPr bwMode="auto">
          <a:xfrm>
            <a:off x="1540573" y="3173219"/>
            <a:ext cx="205292" cy="238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algn="ctr" defTabSz="777029">
              <a:lnSpc>
                <a:spcPct val="90000"/>
              </a:lnSpc>
              <a:defRPr/>
            </a:pPr>
            <a:r>
              <a:rPr lang="en-US" sz="2000" dirty="0">
                <a:solidFill>
                  <a:schemeClr val="bg1"/>
                </a:solidFill>
                <a:ea typeface="Segoe UI" pitchFamily="34" charset="0"/>
                <a:cs typeface="Segoe UI" pitchFamily="34" charset="0"/>
              </a:rPr>
              <a:t>D</a:t>
            </a:r>
          </a:p>
        </p:txBody>
      </p:sp>
      <p:sp>
        <p:nvSpPr>
          <p:cNvPr id="46" name="Rectangle 45">
            <a:extLst>
              <a:ext uri="{FF2B5EF4-FFF2-40B4-BE49-F238E27FC236}">
                <a16:creationId xmlns:a16="http://schemas.microsoft.com/office/drawing/2014/main" id="{AC2894C8-3A9F-8046-8441-1887C0B38209}"/>
              </a:ext>
            </a:extLst>
          </p:cNvPr>
          <p:cNvSpPr/>
          <p:nvPr/>
        </p:nvSpPr>
        <p:spPr bwMode="auto">
          <a:xfrm>
            <a:off x="3888250" y="3169285"/>
            <a:ext cx="205292" cy="238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algn="ctr" defTabSz="777029">
              <a:lnSpc>
                <a:spcPct val="90000"/>
              </a:lnSpc>
              <a:defRPr/>
            </a:pPr>
            <a:r>
              <a:rPr lang="en-US" sz="2000" dirty="0">
                <a:solidFill>
                  <a:schemeClr val="bg1"/>
                </a:solidFill>
                <a:ea typeface="Segoe UI" pitchFamily="34" charset="0"/>
                <a:cs typeface="Segoe UI" pitchFamily="34" charset="0"/>
              </a:rPr>
              <a:t>D</a:t>
            </a:r>
          </a:p>
        </p:txBody>
      </p:sp>
      <p:sp>
        <p:nvSpPr>
          <p:cNvPr id="51" name="Rectangle 50">
            <a:extLst>
              <a:ext uri="{FF2B5EF4-FFF2-40B4-BE49-F238E27FC236}">
                <a16:creationId xmlns:a16="http://schemas.microsoft.com/office/drawing/2014/main" id="{F9C94587-E5DC-B444-A170-8277CFF920D5}"/>
              </a:ext>
            </a:extLst>
          </p:cNvPr>
          <p:cNvSpPr/>
          <p:nvPr/>
        </p:nvSpPr>
        <p:spPr bwMode="auto">
          <a:xfrm>
            <a:off x="7422261" y="3173449"/>
            <a:ext cx="205292" cy="238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algn="ctr" defTabSz="777029">
              <a:lnSpc>
                <a:spcPct val="90000"/>
              </a:lnSpc>
              <a:defRPr/>
            </a:pPr>
            <a:r>
              <a:rPr lang="en-US" sz="2000" dirty="0">
                <a:solidFill>
                  <a:schemeClr val="bg1"/>
                </a:solidFill>
                <a:ea typeface="Segoe UI" pitchFamily="34" charset="0"/>
                <a:cs typeface="Segoe UI" pitchFamily="34" charset="0"/>
              </a:rPr>
              <a:t>D</a:t>
            </a:r>
          </a:p>
        </p:txBody>
      </p:sp>
      <p:sp>
        <p:nvSpPr>
          <p:cNvPr id="52" name="Rectangle 51">
            <a:extLst>
              <a:ext uri="{FF2B5EF4-FFF2-40B4-BE49-F238E27FC236}">
                <a16:creationId xmlns:a16="http://schemas.microsoft.com/office/drawing/2014/main" id="{DC2AF989-32E4-9D41-97F0-BAC04A7C2778}"/>
              </a:ext>
            </a:extLst>
          </p:cNvPr>
          <p:cNvSpPr/>
          <p:nvPr/>
        </p:nvSpPr>
        <p:spPr bwMode="auto">
          <a:xfrm>
            <a:off x="9723178" y="3110895"/>
            <a:ext cx="205292" cy="238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a:lstStyle/>
          <a:p>
            <a:pPr algn="ctr" defTabSz="777029">
              <a:lnSpc>
                <a:spcPct val="90000"/>
              </a:lnSpc>
              <a:defRPr/>
            </a:pPr>
            <a:r>
              <a:rPr lang="en-US" sz="2000" dirty="0">
                <a:solidFill>
                  <a:schemeClr val="bg1"/>
                </a:solidFill>
                <a:ea typeface="Segoe UI" pitchFamily="34" charset="0"/>
                <a:cs typeface="Segoe UI" pitchFamily="34" charset="0"/>
              </a:rPr>
              <a:t>D</a:t>
            </a:r>
          </a:p>
        </p:txBody>
      </p:sp>
      <p:pic>
        <p:nvPicPr>
          <p:cNvPr id="53" name="Graphic 52">
            <a:extLst>
              <a:ext uri="{FF2B5EF4-FFF2-40B4-BE49-F238E27FC236}">
                <a16:creationId xmlns:a16="http://schemas.microsoft.com/office/drawing/2014/main" id="{562E7E40-763A-0246-BEB6-0E0142ED98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318" y="2843793"/>
            <a:ext cx="653706" cy="653706"/>
          </a:xfrm>
          <a:prstGeom prst="rect">
            <a:avLst/>
          </a:prstGeom>
        </p:spPr>
      </p:pic>
    </p:spTree>
    <p:extLst>
      <p:ext uri="{BB962C8B-B14F-4D97-AF65-F5344CB8AC3E}">
        <p14:creationId xmlns:p14="http://schemas.microsoft.com/office/powerpoint/2010/main" val="343166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BB58E-4EA3-490E-A6F0-C03E66E29AE6}"/>
              </a:ext>
            </a:extLst>
          </p:cNvPr>
          <p:cNvSpPr>
            <a:spLocks noGrp="1"/>
          </p:cNvSpPr>
          <p:nvPr>
            <p:ph type="title"/>
          </p:nvPr>
        </p:nvSpPr>
        <p:spPr>
          <a:xfrm>
            <a:off x="402173" y="3050435"/>
            <a:ext cx="7658100" cy="757130"/>
          </a:xfrm>
        </p:spPr>
        <p:txBody>
          <a:bodyPr/>
          <a:lstStyle/>
          <a:p>
            <a:r>
              <a:rPr lang="en-US" dirty="0"/>
              <a:t>Amazon SQS demo</a:t>
            </a:r>
          </a:p>
        </p:txBody>
      </p:sp>
      <p:sp>
        <p:nvSpPr>
          <p:cNvPr id="2" name="Slide Number Placeholder 1">
            <a:extLst>
              <a:ext uri="{FF2B5EF4-FFF2-40B4-BE49-F238E27FC236}">
                <a16:creationId xmlns:a16="http://schemas.microsoft.com/office/drawing/2014/main" id="{7D32A20A-7A8F-8346-97FE-78BC4AE3BD0C}"/>
              </a:ext>
            </a:extLst>
          </p:cNvPr>
          <p:cNvSpPr>
            <a:spLocks noGrp="1"/>
          </p:cNvSpPr>
          <p:nvPr>
            <p:ph type="sldNum" sz="quarter" idx="4294967295"/>
          </p:nvPr>
        </p:nvSpPr>
        <p:spPr>
          <a:xfrm>
            <a:off x="9448800" y="6953250"/>
            <a:ext cx="2743200" cy="365125"/>
          </a:xfrm>
        </p:spPr>
        <p:txBody>
          <a:bodyPr/>
          <a:lstStyle/>
          <a:p>
            <a:fld id="{EB4B8DE2-A4E8-46E4-8BBF-D75455EFF32C}" type="slidenum">
              <a:rPr lang="en-US" smtClean="0"/>
              <a:pPr/>
              <a:t>16</a:t>
            </a:fld>
            <a:endParaRPr lang="en-US" dirty="0"/>
          </a:p>
        </p:txBody>
      </p:sp>
    </p:spTree>
    <p:extLst>
      <p:ext uri="{BB962C8B-B14F-4D97-AF65-F5344CB8AC3E}">
        <p14:creationId xmlns:p14="http://schemas.microsoft.com/office/powerpoint/2010/main" val="406330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AE9A-54E2-4D8B-BDD4-BEBAAD374499}"/>
              </a:ext>
            </a:extLst>
          </p:cNvPr>
          <p:cNvSpPr>
            <a:spLocks noGrp="1"/>
          </p:cNvSpPr>
          <p:nvPr>
            <p:ph type="title"/>
          </p:nvPr>
        </p:nvSpPr>
        <p:spPr>
          <a:xfrm>
            <a:off x="381000" y="304800"/>
            <a:ext cx="11430000" cy="646331"/>
          </a:xfrm>
        </p:spPr>
        <p:txBody>
          <a:bodyPr/>
          <a:lstStyle/>
          <a:p>
            <a:r>
              <a:rPr lang="en-US" dirty="0"/>
              <a:t>AWS SDK for .NET SDK as a service</a:t>
            </a:r>
          </a:p>
        </p:txBody>
      </p:sp>
      <p:pic>
        <p:nvPicPr>
          <p:cNvPr id="4" name="Graphic 29">
            <a:extLst>
              <a:ext uri="{FF2B5EF4-FFF2-40B4-BE49-F238E27FC236}">
                <a16:creationId xmlns:a16="http://schemas.microsoft.com/office/drawing/2014/main" id="{F4ADD89A-5FE5-42CE-B712-7CFED5E05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422" y="3031552"/>
            <a:ext cx="930885" cy="9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AA9A52CF-C77D-420F-BD92-66AD191C2521}"/>
              </a:ext>
            </a:extLst>
          </p:cNvPr>
          <p:cNvSpPr/>
          <p:nvPr/>
        </p:nvSpPr>
        <p:spPr>
          <a:xfrm>
            <a:off x="7077461" y="1089774"/>
            <a:ext cx="3827961" cy="5340223"/>
          </a:xfrm>
          <a:prstGeom prst="rect">
            <a:avLst/>
          </a:prstGeom>
          <a:noFill/>
          <a:ln w="1905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accent2"/>
                </a:solidFill>
                <a:cs typeface="Arial" panose="020B0604020202020204" pitchFamily="34" charset="0"/>
              </a:rPr>
              <a:t>AWS SDK for .NET SDK build service</a:t>
            </a:r>
          </a:p>
        </p:txBody>
      </p:sp>
      <p:pic>
        <p:nvPicPr>
          <p:cNvPr id="10" name="Graphic 9">
            <a:extLst>
              <a:ext uri="{FF2B5EF4-FFF2-40B4-BE49-F238E27FC236}">
                <a16:creationId xmlns:a16="http://schemas.microsoft.com/office/drawing/2014/main" id="{1B2C9504-0159-4C4B-872D-3BAD431EC7B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077461" y="1089774"/>
            <a:ext cx="381000" cy="381000"/>
          </a:xfrm>
          <a:prstGeom prst="rect">
            <a:avLst/>
          </a:prstGeom>
        </p:spPr>
      </p:pic>
      <p:sp>
        <p:nvSpPr>
          <p:cNvPr id="11" name="TextBox 10">
            <a:extLst>
              <a:ext uri="{FF2B5EF4-FFF2-40B4-BE49-F238E27FC236}">
                <a16:creationId xmlns:a16="http://schemas.microsoft.com/office/drawing/2014/main" id="{14A1F8E8-DD61-4C11-B5E2-7E5EE1C06F85}"/>
              </a:ext>
            </a:extLst>
          </p:cNvPr>
          <p:cNvSpPr txBox="1"/>
          <p:nvPr/>
        </p:nvSpPr>
        <p:spPr>
          <a:xfrm>
            <a:off x="5158422" y="3839866"/>
            <a:ext cx="930885" cy="461665"/>
          </a:xfrm>
          <a:prstGeom prst="rect">
            <a:avLst/>
          </a:prstGeom>
          <a:noFill/>
        </p:spPr>
        <p:txBody>
          <a:bodyPr wrap="square" lIns="0" rIns="0" rtlCol="0">
            <a:spAutoFit/>
          </a:bodyPr>
          <a:lstStyle/>
          <a:p>
            <a:pPr algn="ctr"/>
            <a:r>
              <a:rPr lang="en-US" sz="1200" dirty="0"/>
              <a:t>.NET build </a:t>
            </a:r>
            <a:br>
              <a:rPr lang="en-US" sz="1200" dirty="0"/>
            </a:br>
            <a:r>
              <a:rPr lang="en-US" sz="1200" dirty="0"/>
              <a:t>queue</a:t>
            </a:r>
          </a:p>
        </p:txBody>
      </p:sp>
      <p:pic>
        <p:nvPicPr>
          <p:cNvPr id="12" name="Graphic 7">
            <a:extLst>
              <a:ext uri="{FF2B5EF4-FFF2-40B4-BE49-F238E27FC236}">
                <a16:creationId xmlns:a16="http://schemas.microsoft.com/office/drawing/2014/main" id="{CB3FBB22-ECC3-4F11-8441-744359294B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1436" y="3084365"/>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a:extLst>
              <a:ext uri="{FF2B5EF4-FFF2-40B4-BE49-F238E27FC236}">
                <a16:creationId xmlns:a16="http://schemas.microsoft.com/office/drawing/2014/main" id="{C53AC87E-B5C6-4B3E-93D0-88B51867224F}"/>
              </a:ext>
            </a:extLst>
          </p:cNvPr>
          <p:cNvCxnSpPr>
            <a:cxnSpLocks/>
          </p:cNvCxnSpPr>
          <p:nvPr/>
        </p:nvCxnSpPr>
        <p:spPr>
          <a:xfrm>
            <a:off x="4227819" y="3495600"/>
            <a:ext cx="982219" cy="0"/>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89F26B-400E-4AC4-AFA5-339AC88006D8}"/>
              </a:ext>
            </a:extLst>
          </p:cNvPr>
          <p:cNvCxnSpPr>
            <a:cxnSpLocks/>
          </p:cNvCxnSpPr>
          <p:nvPr/>
        </p:nvCxnSpPr>
        <p:spPr>
          <a:xfrm>
            <a:off x="6057732" y="3321839"/>
            <a:ext cx="982219" cy="0"/>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AF81E7-C3C0-4574-B582-4FBE72F87A0D}"/>
              </a:ext>
            </a:extLst>
          </p:cNvPr>
          <p:cNvCxnSpPr>
            <a:cxnSpLocks/>
          </p:cNvCxnSpPr>
          <p:nvPr/>
        </p:nvCxnSpPr>
        <p:spPr>
          <a:xfrm flipH="1">
            <a:off x="6057730" y="3663892"/>
            <a:ext cx="982219" cy="0"/>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9CB2B1D-BBF7-4733-B307-C280DAFC3B24}"/>
              </a:ext>
            </a:extLst>
          </p:cNvPr>
          <p:cNvGrpSpPr/>
          <p:nvPr/>
        </p:nvGrpSpPr>
        <p:grpSpPr>
          <a:xfrm>
            <a:off x="4456986" y="990432"/>
            <a:ext cx="827159" cy="1101578"/>
            <a:chOff x="4492199" y="809677"/>
            <a:chExt cx="827159" cy="1101578"/>
          </a:xfrm>
        </p:grpSpPr>
        <p:pic>
          <p:nvPicPr>
            <p:cNvPr id="24" name="Graphic 29">
              <a:extLst>
                <a:ext uri="{FF2B5EF4-FFF2-40B4-BE49-F238E27FC236}">
                  <a16:creationId xmlns:a16="http://schemas.microsoft.com/office/drawing/2014/main" id="{ED13D79C-BDEB-4AF1-BD58-A46C0FA2AB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4146" y="809677"/>
              <a:ext cx="743264" cy="74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1FAFDFCC-6F83-4EB0-932C-9C2DB0AF0D7D}"/>
                </a:ext>
              </a:extLst>
            </p:cNvPr>
            <p:cNvSpPr txBox="1"/>
            <p:nvPr/>
          </p:nvSpPr>
          <p:spPr>
            <a:xfrm>
              <a:off x="4492199" y="1449590"/>
              <a:ext cx="827159" cy="461665"/>
            </a:xfrm>
            <a:prstGeom prst="rect">
              <a:avLst/>
            </a:prstGeom>
            <a:noFill/>
          </p:spPr>
          <p:txBody>
            <a:bodyPr wrap="square" lIns="0" rIns="0" rtlCol="0">
              <a:spAutoFit/>
            </a:bodyPr>
            <a:lstStyle/>
            <a:p>
              <a:pPr algn="ctr"/>
              <a:r>
                <a:rPr lang="en-US" sz="1200" dirty="0"/>
                <a:t>Java build </a:t>
              </a:r>
              <a:br>
                <a:rPr lang="en-US" sz="1200" dirty="0"/>
              </a:br>
              <a:r>
                <a:rPr lang="en-US" sz="1200" dirty="0"/>
                <a:t>queue</a:t>
              </a:r>
            </a:p>
          </p:txBody>
        </p:sp>
      </p:grpSp>
      <p:sp>
        <p:nvSpPr>
          <p:cNvPr id="26" name="TextBox 25">
            <a:extLst>
              <a:ext uri="{FF2B5EF4-FFF2-40B4-BE49-F238E27FC236}">
                <a16:creationId xmlns:a16="http://schemas.microsoft.com/office/drawing/2014/main" id="{07E47F6E-9022-4526-93AE-A0B33C66EACC}"/>
              </a:ext>
            </a:extLst>
          </p:cNvPr>
          <p:cNvSpPr txBox="1"/>
          <p:nvPr/>
        </p:nvSpPr>
        <p:spPr>
          <a:xfrm>
            <a:off x="3333905" y="3986740"/>
            <a:ext cx="982219" cy="646331"/>
          </a:xfrm>
          <a:prstGeom prst="rect">
            <a:avLst/>
          </a:prstGeom>
          <a:noFill/>
        </p:spPr>
        <p:txBody>
          <a:bodyPr wrap="square" lIns="0" rIns="0" rtlCol="0">
            <a:spAutoFit/>
          </a:bodyPr>
          <a:lstStyle/>
          <a:p>
            <a:pPr algn="ctr"/>
            <a:r>
              <a:rPr lang="en-US" sz="1200" dirty="0"/>
              <a:t>AWS SDK release orchestrator</a:t>
            </a:r>
          </a:p>
        </p:txBody>
      </p:sp>
      <p:grpSp>
        <p:nvGrpSpPr>
          <p:cNvPr id="6" name="Group 5">
            <a:extLst>
              <a:ext uri="{FF2B5EF4-FFF2-40B4-BE49-F238E27FC236}">
                <a16:creationId xmlns:a16="http://schemas.microsoft.com/office/drawing/2014/main" id="{6652A14F-5AB2-4B5F-8C37-CF8A385F2AA8}"/>
              </a:ext>
            </a:extLst>
          </p:cNvPr>
          <p:cNvGrpSpPr/>
          <p:nvPr/>
        </p:nvGrpSpPr>
        <p:grpSpPr>
          <a:xfrm>
            <a:off x="3657517" y="990432"/>
            <a:ext cx="827159" cy="1108252"/>
            <a:chOff x="3699858" y="809677"/>
            <a:chExt cx="827159" cy="1108252"/>
          </a:xfrm>
        </p:grpSpPr>
        <p:pic>
          <p:nvPicPr>
            <p:cNvPr id="27" name="Graphic 29">
              <a:extLst>
                <a:ext uri="{FF2B5EF4-FFF2-40B4-BE49-F238E27FC236}">
                  <a16:creationId xmlns:a16="http://schemas.microsoft.com/office/drawing/2014/main" id="{3E625917-C653-407A-8172-2D8565FB6A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1805" y="809677"/>
              <a:ext cx="743264" cy="74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076AE2DF-94DE-4E02-9F08-DFF82C072A03}"/>
                </a:ext>
              </a:extLst>
            </p:cNvPr>
            <p:cNvSpPr txBox="1"/>
            <p:nvPr/>
          </p:nvSpPr>
          <p:spPr>
            <a:xfrm>
              <a:off x="3699858" y="1456264"/>
              <a:ext cx="827159" cy="461665"/>
            </a:xfrm>
            <a:prstGeom prst="rect">
              <a:avLst/>
            </a:prstGeom>
            <a:noFill/>
          </p:spPr>
          <p:txBody>
            <a:bodyPr wrap="square" lIns="0" rIns="0" rtlCol="0">
              <a:spAutoFit/>
            </a:bodyPr>
            <a:lstStyle/>
            <a:p>
              <a:pPr algn="ctr"/>
              <a:r>
                <a:rPr lang="en-US" sz="1200" dirty="0"/>
                <a:t>Go build </a:t>
              </a:r>
              <a:br>
                <a:rPr lang="en-US" sz="1200" dirty="0"/>
              </a:br>
              <a:r>
                <a:rPr lang="en-US" sz="1200" dirty="0"/>
                <a:t>queue</a:t>
              </a:r>
            </a:p>
          </p:txBody>
        </p:sp>
      </p:grpSp>
      <p:grpSp>
        <p:nvGrpSpPr>
          <p:cNvPr id="3" name="Group 2">
            <a:extLst>
              <a:ext uri="{FF2B5EF4-FFF2-40B4-BE49-F238E27FC236}">
                <a16:creationId xmlns:a16="http://schemas.microsoft.com/office/drawing/2014/main" id="{886F4EE0-6453-4A2B-885A-9ADE6702714E}"/>
              </a:ext>
            </a:extLst>
          </p:cNvPr>
          <p:cNvGrpSpPr/>
          <p:nvPr/>
        </p:nvGrpSpPr>
        <p:grpSpPr>
          <a:xfrm>
            <a:off x="5256456" y="990432"/>
            <a:ext cx="827159" cy="1114414"/>
            <a:chOff x="5256456" y="809677"/>
            <a:chExt cx="827159" cy="1114414"/>
          </a:xfrm>
        </p:grpSpPr>
        <p:pic>
          <p:nvPicPr>
            <p:cNvPr id="29" name="Graphic 29">
              <a:extLst>
                <a:ext uri="{FF2B5EF4-FFF2-40B4-BE49-F238E27FC236}">
                  <a16:creationId xmlns:a16="http://schemas.microsoft.com/office/drawing/2014/main" id="{01C73F31-D43E-4782-8DD7-20D1C2EC2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8403" y="809677"/>
              <a:ext cx="743264" cy="74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84744785-FB65-49C4-9AD2-397A16E22978}"/>
                </a:ext>
              </a:extLst>
            </p:cNvPr>
            <p:cNvSpPr txBox="1"/>
            <p:nvPr/>
          </p:nvSpPr>
          <p:spPr>
            <a:xfrm>
              <a:off x="5256456" y="1462426"/>
              <a:ext cx="827159" cy="461665"/>
            </a:xfrm>
            <a:prstGeom prst="rect">
              <a:avLst/>
            </a:prstGeom>
            <a:noFill/>
          </p:spPr>
          <p:txBody>
            <a:bodyPr wrap="square" lIns="0" rIns="0" rtlCol="0">
              <a:spAutoFit/>
            </a:bodyPr>
            <a:lstStyle/>
            <a:p>
              <a:pPr algn="ctr"/>
              <a:r>
                <a:rPr lang="en-US" sz="1200" dirty="0"/>
                <a:t>. . . build </a:t>
              </a:r>
              <a:br>
                <a:rPr lang="en-US" sz="1200" dirty="0"/>
              </a:br>
              <a:r>
                <a:rPr lang="en-US" sz="1200" dirty="0"/>
                <a:t>queue</a:t>
              </a:r>
            </a:p>
          </p:txBody>
        </p:sp>
      </p:grpSp>
      <p:cxnSp>
        <p:nvCxnSpPr>
          <p:cNvPr id="31" name="Straight Arrow Connector 30">
            <a:extLst>
              <a:ext uri="{FF2B5EF4-FFF2-40B4-BE49-F238E27FC236}">
                <a16:creationId xmlns:a16="http://schemas.microsoft.com/office/drawing/2014/main" id="{5D5F8295-243A-4C5A-9152-D903A1E755B9}"/>
              </a:ext>
            </a:extLst>
          </p:cNvPr>
          <p:cNvCxnSpPr>
            <a:cxnSpLocks/>
            <a:stCxn id="12" idx="0"/>
            <a:endCxn id="28" idx="2"/>
          </p:cNvCxnSpPr>
          <p:nvPr/>
        </p:nvCxnSpPr>
        <p:spPr>
          <a:xfrm flipV="1">
            <a:off x="3825016" y="2098684"/>
            <a:ext cx="246081" cy="985681"/>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E30B8B6-CEF4-4602-A973-F4736AC622AB}"/>
              </a:ext>
            </a:extLst>
          </p:cNvPr>
          <p:cNvCxnSpPr>
            <a:cxnSpLocks/>
            <a:endCxn id="25" idx="2"/>
          </p:cNvCxnSpPr>
          <p:nvPr/>
        </p:nvCxnSpPr>
        <p:spPr>
          <a:xfrm flipV="1">
            <a:off x="3987475" y="2092010"/>
            <a:ext cx="883091" cy="983704"/>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74A1DBC-A417-45A9-B6B9-022F09D00010}"/>
              </a:ext>
            </a:extLst>
          </p:cNvPr>
          <p:cNvCxnSpPr>
            <a:cxnSpLocks/>
            <a:endCxn id="30" idx="2"/>
          </p:cNvCxnSpPr>
          <p:nvPr/>
        </p:nvCxnSpPr>
        <p:spPr>
          <a:xfrm flipV="1">
            <a:off x="4217158" y="2104846"/>
            <a:ext cx="1452878" cy="1001602"/>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89ACEF5-0DD2-406E-A9D0-567A4E87A064}"/>
              </a:ext>
            </a:extLst>
          </p:cNvPr>
          <p:cNvSpPr txBox="1"/>
          <p:nvPr/>
        </p:nvSpPr>
        <p:spPr>
          <a:xfrm>
            <a:off x="7380875" y="1837074"/>
            <a:ext cx="2955937" cy="1231106"/>
          </a:xfrm>
          <a:prstGeom prst="rect">
            <a:avLst/>
          </a:prstGeom>
          <a:noFill/>
        </p:spPr>
        <p:txBody>
          <a:bodyPr wrap="square" lIns="0" rIns="0" rtlCol="0">
            <a:spAutoFit/>
          </a:bodyPr>
          <a:lstStyle/>
          <a:p>
            <a:pPr algn="l"/>
            <a:r>
              <a:rPr lang="en-US" dirty="0"/>
              <a:t>Two types of builds</a:t>
            </a:r>
          </a:p>
          <a:p>
            <a:pPr marL="285750" indent="-285750" algn="l">
              <a:buFont typeface="Arial" panose="020B0604020202020204" pitchFamily="34" charset="0"/>
              <a:buChar char="•"/>
            </a:pPr>
            <a:r>
              <a:rPr lang="en-US" sz="1400" dirty="0"/>
              <a:t>Preview builds a single service</a:t>
            </a:r>
          </a:p>
          <a:p>
            <a:pPr marL="285750" indent="-285750" algn="l">
              <a:buFont typeface="Arial" panose="020B0604020202020204" pitchFamily="34" charset="0"/>
              <a:buChar char="•"/>
            </a:pPr>
            <a:r>
              <a:rPr lang="en-US" sz="1400" dirty="0"/>
              <a:t>Release builds all services</a:t>
            </a:r>
          </a:p>
          <a:p>
            <a:pPr marL="742950" lvl="1" indent="-285750">
              <a:buFont typeface="Arial" panose="020B0604020202020204" pitchFamily="34" charset="0"/>
              <a:buChar char="•"/>
            </a:pPr>
            <a:r>
              <a:rPr lang="en-US" sz="1400" dirty="0"/>
              <a:t>300+ NuGet packages</a:t>
            </a:r>
          </a:p>
          <a:p>
            <a:pPr marL="742950" lvl="1" indent="-285750">
              <a:buFont typeface="Arial" panose="020B0604020202020204" pitchFamily="34" charset="0"/>
              <a:buChar char="•"/>
            </a:pPr>
            <a:r>
              <a:rPr lang="en-US" sz="1400" dirty="0"/>
              <a:t>4 .NET targets per package</a:t>
            </a:r>
          </a:p>
        </p:txBody>
      </p:sp>
      <p:sp>
        <p:nvSpPr>
          <p:cNvPr id="40" name="TextBox 39">
            <a:extLst>
              <a:ext uri="{FF2B5EF4-FFF2-40B4-BE49-F238E27FC236}">
                <a16:creationId xmlns:a16="http://schemas.microsoft.com/office/drawing/2014/main" id="{B7C3749B-EDD6-4B39-99ED-B84038222539}"/>
              </a:ext>
            </a:extLst>
          </p:cNvPr>
          <p:cNvSpPr txBox="1"/>
          <p:nvPr/>
        </p:nvSpPr>
        <p:spPr>
          <a:xfrm>
            <a:off x="7380876" y="3357100"/>
            <a:ext cx="3399970" cy="2585323"/>
          </a:xfrm>
          <a:prstGeom prst="rect">
            <a:avLst/>
          </a:prstGeom>
          <a:noFill/>
        </p:spPr>
        <p:txBody>
          <a:bodyPr wrap="none" lIns="0" rIns="0" rtlCol="0">
            <a:spAutoFit/>
          </a:bodyPr>
          <a:lstStyle/>
          <a:p>
            <a:pPr algn="l"/>
            <a:r>
              <a:rPr lang="en-US" dirty="0"/>
              <a:t>Overview of steps</a:t>
            </a:r>
          </a:p>
          <a:p>
            <a:pPr marL="285750" indent="-285750" algn="l">
              <a:buFont typeface="Arial" panose="020B0604020202020204" pitchFamily="34" charset="0"/>
              <a:buChar char="•"/>
            </a:pPr>
            <a:r>
              <a:rPr lang="en-US" sz="1400" dirty="0"/>
              <a:t>Clone repository</a:t>
            </a:r>
          </a:p>
          <a:p>
            <a:pPr marL="285750" indent="-285750" algn="l">
              <a:buFont typeface="Arial" panose="020B0604020202020204" pitchFamily="34" charset="0"/>
              <a:buChar char="•"/>
            </a:pPr>
            <a:r>
              <a:rPr lang="en-US" sz="1400" dirty="0"/>
              <a:t>Apply new service model(s)</a:t>
            </a:r>
          </a:p>
          <a:p>
            <a:pPr marL="285750" indent="-285750" algn="l">
              <a:buFont typeface="Arial" panose="020B0604020202020204" pitchFamily="34" charset="0"/>
              <a:buChar char="•"/>
            </a:pPr>
            <a:r>
              <a:rPr lang="en-US" sz="1400" dirty="0"/>
              <a:t>Run AWS SDK for .NET code generator</a:t>
            </a:r>
          </a:p>
          <a:p>
            <a:pPr marL="285750" indent="-285750" algn="l">
              <a:buFont typeface="Arial" panose="020B0604020202020204" pitchFamily="34" charset="0"/>
              <a:buChar char="•"/>
            </a:pPr>
            <a:r>
              <a:rPr lang="en-US" sz="1400" dirty="0"/>
              <a:t>Commit source changes (release only)</a:t>
            </a:r>
          </a:p>
          <a:p>
            <a:pPr marL="285750" indent="-285750" algn="l">
              <a:buFont typeface="Arial" panose="020B0604020202020204" pitchFamily="34" charset="0"/>
              <a:buChar char="•"/>
            </a:pPr>
            <a:r>
              <a:rPr lang="en-US" sz="1400" dirty="0"/>
              <a:t>Run MSBuild</a:t>
            </a:r>
          </a:p>
          <a:p>
            <a:pPr marL="285750" indent="-285750" algn="l">
              <a:buFont typeface="Arial" panose="020B0604020202020204" pitchFamily="34" charset="0"/>
              <a:buChar char="•"/>
            </a:pPr>
            <a:r>
              <a:rPr lang="en-US" sz="1400" dirty="0"/>
              <a:t>Sign artifacts</a:t>
            </a:r>
          </a:p>
          <a:p>
            <a:pPr marL="285750" indent="-285750" algn="l">
              <a:buFont typeface="Arial" panose="020B0604020202020204" pitchFamily="34" charset="0"/>
              <a:buChar char="•"/>
            </a:pPr>
            <a:r>
              <a:rPr lang="en-US" sz="1400" dirty="0"/>
              <a:t>Generate API docs (release only)</a:t>
            </a:r>
          </a:p>
          <a:p>
            <a:pPr marL="285750" indent="-285750" algn="l">
              <a:buFont typeface="Arial" panose="020B0604020202020204" pitchFamily="34" charset="0"/>
              <a:buChar char="•"/>
            </a:pPr>
            <a:r>
              <a:rPr lang="en-US" sz="1400" dirty="0"/>
              <a:t>Upload artifacts</a:t>
            </a:r>
          </a:p>
          <a:p>
            <a:pPr marL="285750" indent="-285750" algn="l">
              <a:buFont typeface="Arial" panose="020B0604020202020204" pitchFamily="34" charset="0"/>
              <a:buChar char="•"/>
            </a:pPr>
            <a:r>
              <a:rPr lang="en-US" sz="1400" dirty="0"/>
              <a:t>Push to NuGet.org (release only)</a:t>
            </a:r>
          </a:p>
          <a:p>
            <a:pPr algn="l"/>
            <a:r>
              <a:rPr lang="en-US" dirty="0"/>
              <a:t>	</a:t>
            </a:r>
          </a:p>
        </p:txBody>
      </p:sp>
      <p:grpSp>
        <p:nvGrpSpPr>
          <p:cNvPr id="7" name="Group 6">
            <a:extLst>
              <a:ext uri="{FF2B5EF4-FFF2-40B4-BE49-F238E27FC236}">
                <a16:creationId xmlns:a16="http://schemas.microsoft.com/office/drawing/2014/main" id="{641947CC-D839-4C3B-B33C-59C39C5249A7}"/>
              </a:ext>
            </a:extLst>
          </p:cNvPr>
          <p:cNvGrpSpPr/>
          <p:nvPr/>
        </p:nvGrpSpPr>
        <p:grpSpPr>
          <a:xfrm>
            <a:off x="2858048" y="990432"/>
            <a:ext cx="827159" cy="1108252"/>
            <a:chOff x="2851385" y="809677"/>
            <a:chExt cx="827159" cy="1108252"/>
          </a:xfrm>
        </p:grpSpPr>
        <p:pic>
          <p:nvPicPr>
            <p:cNvPr id="68" name="Graphic 29">
              <a:extLst>
                <a:ext uri="{FF2B5EF4-FFF2-40B4-BE49-F238E27FC236}">
                  <a16:creationId xmlns:a16="http://schemas.microsoft.com/office/drawing/2014/main" id="{FB7AFE96-D1FE-4FDC-82B5-1BA1A3DAA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3332" y="809677"/>
              <a:ext cx="743264" cy="74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68">
              <a:extLst>
                <a:ext uri="{FF2B5EF4-FFF2-40B4-BE49-F238E27FC236}">
                  <a16:creationId xmlns:a16="http://schemas.microsoft.com/office/drawing/2014/main" id="{2A02C30B-4D16-4184-A1F2-2F5C04AF26A6}"/>
                </a:ext>
              </a:extLst>
            </p:cNvPr>
            <p:cNvSpPr txBox="1"/>
            <p:nvPr/>
          </p:nvSpPr>
          <p:spPr>
            <a:xfrm>
              <a:off x="2851385" y="1456264"/>
              <a:ext cx="827159" cy="461665"/>
            </a:xfrm>
            <a:prstGeom prst="rect">
              <a:avLst/>
            </a:prstGeom>
            <a:noFill/>
          </p:spPr>
          <p:txBody>
            <a:bodyPr wrap="square" lIns="0" rIns="0" rtlCol="0">
              <a:spAutoFit/>
            </a:bodyPr>
            <a:lstStyle/>
            <a:p>
              <a:pPr algn="ctr"/>
              <a:r>
                <a:rPr lang="en-US" sz="1200" dirty="0"/>
                <a:t>Rust build </a:t>
              </a:r>
              <a:br>
                <a:rPr lang="en-US" sz="1200" dirty="0"/>
              </a:br>
              <a:r>
                <a:rPr lang="en-US" sz="1200" dirty="0"/>
                <a:t>queue</a:t>
              </a:r>
            </a:p>
          </p:txBody>
        </p:sp>
      </p:grpSp>
      <p:cxnSp>
        <p:nvCxnSpPr>
          <p:cNvPr id="70" name="Straight Arrow Connector 69">
            <a:extLst>
              <a:ext uri="{FF2B5EF4-FFF2-40B4-BE49-F238E27FC236}">
                <a16:creationId xmlns:a16="http://schemas.microsoft.com/office/drawing/2014/main" id="{838C49CD-1FD8-42D5-9488-D82DB7C68AEA}"/>
              </a:ext>
            </a:extLst>
          </p:cNvPr>
          <p:cNvCxnSpPr>
            <a:cxnSpLocks/>
            <a:endCxn id="69" idx="2"/>
          </p:cNvCxnSpPr>
          <p:nvPr/>
        </p:nvCxnSpPr>
        <p:spPr>
          <a:xfrm flipH="1" flipV="1">
            <a:off x="3271628" y="2098684"/>
            <a:ext cx="401385" cy="985682"/>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BDEEF-9A3B-460F-97ED-DADC1C4DE894}"/>
              </a:ext>
            </a:extLst>
          </p:cNvPr>
          <p:cNvGrpSpPr/>
          <p:nvPr/>
        </p:nvGrpSpPr>
        <p:grpSpPr>
          <a:xfrm>
            <a:off x="2058578" y="990432"/>
            <a:ext cx="827159" cy="1298003"/>
            <a:chOff x="2058578" y="809677"/>
            <a:chExt cx="827159" cy="1298003"/>
          </a:xfrm>
        </p:grpSpPr>
        <p:pic>
          <p:nvPicPr>
            <p:cNvPr id="72" name="Graphic 29">
              <a:extLst>
                <a:ext uri="{FF2B5EF4-FFF2-40B4-BE49-F238E27FC236}">
                  <a16:creationId xmlns:a16="http://schemas.microsoft.com/office/drawing/2014/main" id="{5C874C19-F211-4D45-A866-C704DEBDE6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525" y="809677"/>
              <a:ext cx="743264" cy="74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TextBox 72">
              <a:extLst>
                <a:ext uri="{FF2B5EF4-FFF2-40B4-BE49-F238E27FC236}">
                  <a16:creationId xmlns:a16="http://schemas.microsoft.com/office/drawing/2014/main" id="{6FDE36BB-71F1-46F0-93A8-0430990390D7}"/>
                </a:ext>
              </a:extLst>
            </p:cNvPr>
            <p:cNvSpPr txBox="1"/>
            <p:nvPr/>
          </p:nvSpPr>
          <p:spPr>
            <a:xfrm>
              <a:off x="2058578" y="1461349"/>
              <a:ext cx="827159" cy="646331"/>
            </a:xfrm>
            <a:prstGeom prst="rect">
              <a:avLst/>
            </a:prstGeom>
            <a:noFill/>
          </p:spPr>
          <p:txBody>
            <a:bodyPr wrap="square" lIns="0" rIns="0" rtlCol="0">
              <a:spAutoFit/>
            </a:bodyPr>
            <a:lstStyle/>
            <a:p>
              <a:pPr algn="ctr"/>
              <a:r>
                <a:rPr lang="en-US" sz="1200" dirty="0"/>
                <a:t>Python build </a:t>
              </a:r>
              <a:br>
                <a:rPr lang="en-US" sz="1200" dirty="0"/>
              </a:br>
              <a:r>
                <a:rPr lang="en-US" sz="1200" dirty="0"/>
                <a:t>queue</a:t>
              </a:r>
            </a:p>
          </p:txBody>
        </p:sp>
      </p:grpSp>
      <p:cxnSp>
        <p:nvCxnSpPr>
          <p:cNvPr id="74" name="Straight Arrow Connector 73">
            <a:extLst>
              <a:ext uri="{FF2B5EF4-FFF2-40B4-BE49-F238E27FC236}">
                <a16:creationId xmlns:a16="http://schemas.microsoft.com/office/drawing/2014/main" id="{A3E11444-37DA-4C93-9AFC-5338AC0372BC}"/>
              </a:ext>
            </a:extLst>
          </p:cNvPr>
          <p:cNvCxnSpPr>
            <a:cxnSpLocks/>
            <a:endCxn id="73" idx="2"/>
          </p:cNvCxnSpPr>
          <p:nvPr/>
        </p:nvCxnSpPr>
        <p:spPr>
          <a:xfrm flipH="1" flipV="1">
            <a:off x="2472158" y="2288435"/>
            <a:ext cx="1034572" cy="795932"/>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FB46B46-8CA8-40CE-AE1F-FAEA461A80EE}"/>
              </a:ext>
            </a:extLst>
          </p:cNvPr>
          <p:cNvSpPr txBox="1"/>
          <p:nvPr/>
        </p:nvSpPr>
        <p:spPr>
          <a:xfrm>
            <a:off x="6327055" y="3052846"/>
            <a:ext cx="369012" cy="276999"/>
          </a:xfrm>
          <a:prstGeom prst="rect">
            <a:avLst/>
          </a:prstGeom>
          <a:noFill/>
        </p:spPr>
        <p:txBody>
          <a:bodyPr wrap="none" rtlCol="0">
            <a:spAutoFit/>
          </a:bodyPr>
          <a:lstStyle/>
          <a:p>
            <a:pPr algn="l"/>
            <a:r>
              <a:rPr lang="en-US" sz="1200" dirty="0"/>
              <a:t>R1</a:t>
            </a:r>
          </a:p>
        </p:txBody>
      </p:sp>
      <p:pic>
        <p:nvPicPr>
          <p:cNvPr id="38" name="Graphic 23">
            <a:extLst>
              <a:ext uri="{FF2B5EF4-FFF2-40B4-BE49-F238E27FC236}">
                <a16:creationId xmlns:a16="http://schemas.microsoft.com/office/drawing/2014/main" id="{FA89BEB7-09DE-4D31-824D-5B65B2B03B5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363800" y="2783497"/>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E270CE76-A451-428C-8E5F-A970414B17C6}"/>
              </a:ext>
            </a:extLst>
          </p:cNvPr>
          <p:cNvSpPr txBox="1"/>
          <p:nvPr/>
        </p:nvSpPr>
        <p:spPr>
          <a:xfrm>
            <a:off x="6028730" y="3052846"/>
            <a:ext cx="369012" cy="276999"/>
          </a:xfrm>
          <a:prstGeom prst="rect">
            <a:avLst/>
          </a:prstGeom>
          <a:noFill/>
        </p:spPr>
        <p:txBody>
          <a:bodyPr wrap="none" rtlCol="0">
            <a:spAutoFit/>
          </a:bodyPr>
          <a:lstStyle/>
          <a:p>
            <a:pPr algn="l"/>
            <a:r>
              <a:rPr lang="en-US" sz="1200" dirty="0"/>
              <a:t>P1</a:t>
            </a:r>
          </a:p>
        </p:txBody>
      </p:sp>
      <p:pic>
        <p:nvPicPr>
          <p:cNvPr id="42" name="Graphic 23">
            <a:extLst>
              <a:ext uri="{FF2B5EF4-FFF2-40B4-BE49-F238E27FC236}">
                <a16:creationId xmlns:a16="http://schemas.microsoft.com/office/drawing/2014/main" id="{239DC0E7-37A4-4737-979B-C4728A07E900}"/>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065475" y="2783497"/>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42">
            <a:extLst>
              <a:ext uri="{FF2B5EF4-FFF2-40B4-BE49-F238E27FC236}">
                <a16:creationId xmlns:a16="http://schemas.microsoft.com/office/drawing/2014/main" id="{5B66DBA3-1180-41BC-A846-F98663940A26}"/>
              </a:ext>
            </a:extLst>
          </p:cNvPr>
          <p:cNvSpPr txBox="1"/>
          <p:nvPr/>
        </p:nvSpPr>
        <p:spPr>
          <a:xfrm>
            <a:off x="6621209" y="3052846"/>
            <a:ext cx="367408" cy="276999"/>
          </a:xfrm>
          <a:prstGeom prst="rect">
            <a:avLst/>
          </a:prstGeom>
          <a:noFill/>
        </p:spPr>
        <p:txBody>
          <a:bodyPr wrap="none" rtlCol="0">
            <a:spAutoFit/>
          </a:bodyPr>
          <a:lstStyle/>
          <a:p>
            <a:pPr algn="l"/>
            <a:r>
              <a:rPr lang="en-US" sz="1200" dirty="0"/>
              <a:t>P2</a:t>
            </a:r>
          </a:p>
        </p:txBody>
      </p:sp>
      <p:pic>
        <p:nvPicPr>
          <p:cNvPr id="44" name="Graphic 23">
            <a:extLst>
              <a:ext uri="{FF2B5EF4-FFF2-40B4-BE49-F238E27FC236}">
                <a16:creationId xmlns:a16="http://schemas.microsoft.com/office/drawing/2014/main" id="{31DC8E71-1E37-4A89-8834-35CAC404E04E}"/>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657954" y="2783497"/>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44">
            <a:extLst>
              <a:ext uri="{FF2B5EF4-FFF2-40B4-BE49-F238E27FC236}">
                <a16:creationId xmlns:a16="http://schemas.microsoft.com/office/drawing/2014/main" id="{4A26217E-181B-49F2-83F7-9902D133FE4A}"/>
              </a:ext>
            </a:extLst>
          </p:cNvPr>
          <p:cNvSpPr txBox="1"/>
          <p:nvPr/>
        </p:nvSpPr>
        <p:spPr>
          <a:xfrm>
            <a:off x="4500175" y="3231970"/>
            <a:ext cx="369012" cy="276999"/>
          </a:xfrm>
          <a:prstGeom prst="rect">
            <a:avLst/>
          </a:prstGeom>
          <a:noFill/>
        </p:spPr>
        <p:txBody>
          <a:bodyPr wrap="none" rtlCol="0">
            <a:spAutoFit/>
          </a:bodyPr>
          <a:lstStyle/>
          <a:p>
            <a:pPr algn="l"/>
            <a:r>
              <a:rPr lang="en-US" sz="1200" dirty="0"/>
              <a:t>R1</a:t>
            </a:r>
          </a:p>
        </p:txBody>
      </p:sp>
      <p:pic>
        <p:nvPicPr>
          <p:cNvPr id="46" name="Graphic 23">
            <a:extLst>
              <a:ext uri="{FF2B5EF4-FFF2-40B4-BE49-F238E27FC236}">
                <a16:creationId xmlns:a16="http://schemas.microsoft.com/office/drawing/2014/main" id="{A84BBE17-92CC-46FA-9C61-6DCE96EB57F0}"/>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536920" y="2962621"/>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4CEAE39C-F384-40D4-88D7-4DFED359AA50}"/>
              </a:ext>
            </a:extLst>
          </p:cNvPr>
          <p:cNvSpPr txBox="1"/>
          <p:nvPr/>
        </p:nvSpPr>
        <p:spPr>
          <a:xfrm>
            <a:off x="4201850" y="3231970"/>
            <a:ext cx="369012" cy="276999"/>
          </a:xfrm>
          <a:prstGeom prst="rect">
            <a:avLst/>
          </a:prstGeom>
          <a:noFill/>
        </p:spPr>
        <p:txBody>
          <a:bodyPr wrap="none" rtlCol="0">
            <a:spAutoFit/>
          </a:bodyPr>
          <a:lstStyle/>
          <a:p>
            <a:pPr algn="l"/>
            <a:r>
              <a:rPr lang="en-US" sz="1200" dirty="0"/>
              <a:t>P1</a:t>
            </a:r>
          </a:p>
        </p:txBody>
      </p:sp>
      <p:pic>
        <p:nvPicPr>
          <p:cNvPr id="48" name="Graphic 23">
            <a:extLst>
              <a:ext uri="{FF2B5EF4-FFF2-40B4-BE49-F238E27FC236}">
                <a16:creationId xmlns:a16="http://schemas.microsoft.com/office/drawing/2014/main" id="{EC39E146-163A-48DF-AFB2-F9B78EAF451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238595" y="2962621"/>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48">
            <a:extLst>
              <a:ext uri="{FF2B5EF4-FFF2-40B4-BE49-F238E27FC236}">
                <a16:creationId xmlns:a16="http://schemas.microsoft.com/office/drawing/2014/main" id="{8893233E-DF59-4A00-9355-90F83F758BAE}"/>
              </a:ext>
            </a:extLst>
          </p:cNvPr>
          <p:cNvSpPr txBox="1"/>
          <p:nvPr/>
        </p:nvSpPr>
        <p:spPr>
          <a:xfrm>
            <a:off x="4794329" y="3231970"/>
            <a:ext cx="367408" cy="276999"/>
          </a:xfrm>
          <a:prstGeom prst="rect">
            <a:avLst/>
          </a:prstGeom>
          <a:noFill/>
        </p:spPr>
        <p:txBody>
          <a:bodyPr wrap="none" rtlCol="0">
            <a:spAutoFit/>
          </a:bodyPr>
          <a:lstStyle/>
          <a:p>
            <a:pPr algn="l"/>
            <a:r>
              <a:rPr lang="en-US" sz="1200" dirty="0"/>
              <a:t>P2</a:t>
            </a:r>
          </a:p>
        </p:txBody>
      </p:sp>
      <p:pic>
        <p:nvPicPr>
          <p:cNvPr id="50" name="Graphic 23">
            <a:extLst>
              <a:ext uri="{FF2B5EF4-FFF2-40B4-BE49-F238E27FC236}">
                <a16:creationId xmlns:a16="http://schemas.microsoft.com/office/drawing/2014/main" id="{E547D010-4A80-4524-B1D6-6E35B17667EA}"/>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4831074" y="2962621"/>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867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80FCA-6AAE-8B45-93DF-63D4DFAE9D4D}"/>
              </a:ext>
            </a:extLst>
          </p:cNvPr>
          <p:cNvSpPr>
            <a:spLocks noGrp="1"/>
          </p:cNvSpPr>
          <p:nvPr>
            <p:ph type="title"/>
          </p:nvPr>
        </p:nvSpPr>
        <p:spPr/>
        <p:txBody>
          <a:bodyPr/>
          <a:lstStyle/>
          <a:p>
            <a:r>
              <a:rPr lang="en-US" dirty="0"/>
              <a:t>Amazon SQS to Lambda: Tips</a:t>
            </a:r>
          </a:p>
        </p:txBody>
      </p:sp>
      <p:sp>
        <p:nvSpPr>
          <p:cNvPr id="3" name="Content Placeholder 2">
            <a:extLst>
              <a:ext uri="{FF2B5EF4-FFF2-40B4-BE49-F238E27FC236}">
                <a16:creationId xmlns:a16="http://schemas.microsoft.com/office/drawing/2014/main" id="{B70AB6DA-21C0-F14D-92CF-33A7E558E74F}"/>
              </a:ext>
            </a:extLst>
          </p:cNvPr>
          <p:cNvSpPr>
            <a:spLocks noGrp="1"/>
          </p:cNvSpPr>
          <p:nvPr>
            <p:ph idx="1"/>
          </p:nvPr>
        </p:nvSpPr>
        <p:spPr>
          <a:xfrm>
            <a:off x="380999" y="1485900"/>
            <a:ext cx="11535077" cy="4762500"/>
          </a:xfrm>
        </p:spPr>
        <p:txBody>
          <a:bodyPr/>
          <a:lstStyle/>
          <a:p>
            <a:r>
              <a:rPr lang="en-US" dirty="0"/>
              <a:t>Concurrency can be controlled by batch size and reserved concurrency</a:t>
            </a:r>
          </a:p>
          <a:p>
            <a:endParaRPr lang="en-US" dirty="0"/>
          </a:p>
          <a:p>
            <a:r>
              <a:rPr lang="en-US" dirty="0"/>
              <a:t>Visibility – Check that visibility timeout is always greater than function duration to avoid duplicate invokes</a:t>
            </a:r>
          </a:p>
          <a:p>
            <a:endParaRPr lang="en-GB" dirty="0"/>
          </a:p>
          <a:p>
            <a:r>
              <a:rPr lang="en-GB" dirty="0"/>
              <a:t>Number of messages – Declared batch size is not guaranteed; </a:t>
            </a:r>
            <a:r>
              <a:rPr lang="en-US" dirty="0"/>
              <a:t>the number of messages returned by Amazon SQS in each API call depends on a variety of factors such as the queue depth, message distribution on Amazon SQS servers, et cetera</a:t>
            </a:r>
            <a:endParaRPr lang="en-GB" dirty="0"/>
          </a:p>
          <a:p>
            <a:endParaRPr lang="en-US" dirty="0"/>
          </a:p>
        </p:txBody>
      </p:sp>
    </p:spTree>
    <p:extLst>
      <p:ext uri="{BB962C8B-B14F-4D97-AF65-F5344CB8AC3E}">
        <p14:creationId xmlns:p14="http://schemas.microsoft.com/office/powerpoint/2010/main" val="33597617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E4B55407-161E-9E4E-8E29-140015CD04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43953" y="4038144"/>
            <a:ext cx="690047" cy="690047"/>
          </a:xfrm>
          <a:prstGeom prst="rect">
            <a:avLst/>
          </a:prstGeom>
        </p:spPr>
      </p:pic>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Amazon SQS to Lambda</a:t>
            </a:r>
          </a:p>
        </p:txBody>
      </p:sp>
      <p:sp>
        <p:nvSpPr>
          <p:cNvPr id="5" name="Content Placeholder 4">
            <a:extLst>
              <a:ext uri="{FF2B5EF4-FFF2-40B4-BE49-F238E27FC236}">
                <a16:creationId xmlns:a16="http://schemas.microsoft.com/office/drawing/2014/main" id="{E14A237E-EF9E-44F8-9F5C-0635CAC16D4E}"/>
              </a:ext>
            </a:extLst>
          </p:cNvPr>
          <p:cNvSpPr>
            <a:spLocks noGrp="1"/>
          </p:cNvSpPr>
          <p:nvPr>
            <p:ph idx="1"/>
          </p:nvPr>
        </p:nvSpPr>
        <p:spPr>
          <a:xfrm>
            <a:off x="380999" y="1485900"/>
            <a:ext cx="11429999" cy="1812804"/>
          </a:xfrm>
        </p:spPr>
        <p:txBody>
          <a:bodyPr/>
          <a:lstStyle/>
          <a:p>
            <a:pPr>
              <a:spcAft>
                <a:spcPts val="600"/>
              </a:spcAft>
            </a:pPr>
            <a:r>
              <a:rPr lang="en-US" b="1" dirty="0"/>
              <a:t>Message processing </a:t>
            </a:r>
          </a:p>
          <a:p>
            <a:pPr>
              <a:spcAft>
                <a:spcPts val="600"/>
              </a:spcAft>
            </a:pPr>
            <a:r>
              <a:rPr lang="en-US" sz="1800" dirty="0"/>
              <a:t>No need to provision capacity</a:t>
            </a:r>
          </a:p>
          <a:p>
            <a:pPr>
              <a:spcAft>
                <a:spcPts val="600"/>
              </a:spcAft>
            </a:pPr>
            <a:r>
              <a:rPr lang="en-US" sz="1800" dirty="0"/>
              <a:t>Automatic polling and deletion of messages</a:t>
            </a:r>
          </a:p>
          <a:p>
            <a:pPr>
              <a:spcAft>
                <a:spcPts val="600"/>
              </a:spcAft>
            </a:pPr>
            <a:r>
              <a:rPr lang="en-US" sz="1800" dirty="0"/>
              <a:t>Supports batch processing</a:t>
            </a:r>
          </a:p>
          <a:p>
            <a:endParaRPr lang="en-US" dirty="0"/>
          </a:p>
        </p:txBody>
      </p:sp>
      <p:cxnSp>
        <p:nvCxnSpPr>
          <p:cNvPr id="69" name="Straight Arrow Connector 68"/>
          <p:cNvCxnSpPr/>
          <p:nvPr/>
        </p:nvCxnSpPr>
        <p:spPr>
          <a:xfrm flipV="1">
            <a:off x="2207177" y="4418538"/>
            <a:ext cx="1134704" cy="1040"/>
          </a:xfrm>
          <a:prstGeom prst="straightConnector1">
            <a:avLst/>
          </a:prstGeom>
          <a:ln w="381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cxnSpLocks/>
          </p:cNvCxnSpPr>
          <p:nvPr/>
        </p:nvCxnSpPr>
        <p:spPr>
          <a:xfrm flipV="1">
            <a:off x="4476190" y="4168560"/>
            <a:ext cx="2143646" cy="7593"/>
          </a:xfrm>
          <a:prstGeom prst="straightConnector1">
            <a:avLst/>
          </a:prstGeom>
          <a:ln w="381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cxnSpLocks/>
            <a:stCxn id="31" idx="3"/>
            <a:endCxn id="27" idx="1"/>
          </p:cNvCxnSpPr>
          <p:nvPr/>
        </p:nvCxnSpPr>
        <p:spPr>
          <a:xfrm>
            <a:off x="9434000" y="4383168"/>
            <a:ext cx="885784" cy="8058"/>
          </a:xfrm>
          <a:prstGeom prst="straightConnector1">
            <a:avLst/>
          </a:prstGeom>
          <a:ln w="381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flipH="1">
            <a:off x="4471493" y="4575889"/>
            <a:ext cx="2148343" cy="17779"/>
          </a:xfrm>
          <a:prstGeom prst="straightConnector1">
            <a:avLst/>
          </a:prstGeom>
          <a:ln w="381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37" idx="3"/>
          </p:cNvCxnSpPr>
          <p:nvPr/>
        </p:nvCxnSpPr>
        <p:spPr>
          <a:xfrm>
            <a:off x="7785325" y="4391227"/>
            <a:ext cx="978552" cy="7266"/>
          </a:xfrm>
          <a:prstGeom prst="straightConnector1">
            <a:avLst/>
          </a:prstGeom>
          <a:ln w="381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B462C29-B8B1-4071-83A4-BA3E5BB1CBFC}"/>
              </a:ext>
            </a:extLst>
          </p:cNvPr>
          <p:cNvSpPr txBox="1"/>
          <p:nvPr/>
        </p:nvSpPr>
        <p:spPr>
          <a:xfrm>
            <a:off x="509743" y="4966406"/>
            <a:ext cx="1848226" cy="323165"/>
          </a:xfrm>
          <a:prstGeom prst="rect">
            <a:avLst/>
          </a:prstGeom>
          <a:noFill/>
        </p:spPr>
        <p:txBody>
          <a:bodyPr wrap="square" rtlCol="0">
            <a:spAutoFit/>
          </a:bodyPr>
          <a:lstStyle/>
          <a:p>
            <a:pPr algn="ctr"/>
            <a:r>
              <a:rPr lang="en-US" sz="1500" dirty="0">
                <a:ea typeface="Amazon Ember" panose="020B0603020204020204" pitchFamily="34" charset="0"/>
                <a:cs typeface="Amazon Ember" panose="020B0603020204020204" pitchFamily="34" charset="0"/>
              </a:rPr>
              <a:t>Amazon SQS</a:t>
            </a:r>
          </a:p>
        </p:txBody>
      </p:sp>
      <p:sp>
        <p:nvSpPr>
          <p:cNvPr id="36" name="TextBox 35">
            <a:extLst>
              <a:ext uri="{FF2B5EF4-FFF2-40B4-BE49-F238E27FC236}">
                <a16:creationId xmlns:a16="http://schemas.microsoft.com/office/drawing/2014/main" id="{845C91B6-D160-40D5-9DA1-F009FBE64265}"/>
              </a:ext>
            </a:extLst>
          </p:cNvPr>
          <p:cNvSpPr txBox="1"/>
          <p:nvPr/>
        </p:nvSpPr>
        <p:spPr>
          <a:xfrm>
            <a:off x="6284135" y="4927906"/>
            <a:ext cx="1976403" cy="323165"/>
          </a:xfrm>
          <a:prstGeom prst="rect">
            <a:avLst/>
          </a:prstGeom>
          <a:noFill/>
        </p:spPr>
        <p:txBody>
          <a:bodyPr wrap="square" rtlCol="0">
            <a:spAutoFit/>
          </a:bodyPr>
          <a:lstStyle/>
          <a:p>
            <a:pPr algn="ctr"/>
            <a:r>
              <a:rPr lang="en-US" sz="1500" dirty="0"/>
              <a:t>AWS Lambda</a:t>
            </a:r>
          </a:p>
        </p:txBody>
      </p:sp>
      <p:pic>
        <p:nvPicPr>
          <p:cNvPr id="37" name="Graphic 36">
            <a:extLst>
              <a:ext uri="{FF2B5EF4-FFF2-40B4-BE49-F238E27FC236}">
                <a16:creationId xmlns:a16="http://schemas.microsoft.com/office/drawing/2014/main" id="{CC83B925-E03D-46DC-B6D4-88AFCEB74A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9348" y="3878238"/>
            <a:ext cx="1025977" cy="1025977"/>
          </a:xfrm>
          <a:prstGeom prst="rect">
            <a:avLst/>
          </a:prstGeom>
        </p:spPr>
      </p:pic>
      <p:sp>
        <p:nvSpPr>
          <p:cNvPr id="38" name="TextBox 37">
            <a:extLst>
              <a:ext uri="{FF2B5EF4-FFF2-40B4-BE49-F238E27FC236}">
                <a16:creationId xmlns:a16="http://schemas.microsoft.com/office/drawing/2014/main" id="{052916D8-5999-436F-9419-3DA51534D7F2}"/>
              </a:ext>
            </a:extLst>
          </p:cNvPr>
          <p:cNvSpPr txBox="1"/>
          <p:nvPr/>
        </p:nvSpPr>
        <p:spPr>
          <a:xfrm>
            <a:off x="9872722" y="4918281"/>
            <a:ext cx="1918253" cy="323165"/>
          </a:xfrm>
          <a:prstGeom prst="rect">
            <a:avLst/>
          </a:prstGeom>
          <a:noFill/>
        </p:spPr>
        <p:txBody>
          <a:bodyPr wrap="square" rtlCol="0">
            <a:spAutoFit/>
          </a:bodyPr>
          <a:lstStyle/>
          <a:p>
            <a:pPr algn="ctr"/>
            <a:r>
              <a:rPr lang="en-US" sz="1500" dirty="0"/>
              <a:t>Amazon DynamoDB</a:t>
            </a:r>
          </a:p>
        </p:txBody>
      </p:sp>
      <p:pic>
        <p:nvPicPr>
          <p:cNvPr id="35" name="Graphic 34">
            <a:extLst>
              <a:ext uri="{FF2B5EF4-FFF2-40B4-BE49-F238E27FC236}">
                <a16:creationId xmlns:a16="http://schemas.microsoft.com/office/drawing/2014/main" id="{A6342652-3C99-A04B-A97D-00CD414E25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0220" y="3817590"/>
            <a:ext cx="1147272" cy="1147272"/>
          </a:xfrm>
          <a:prstGeom prst="rect">
            <a:avLst/>
          </a:prstGeom>
        </p:spPr>
      </p:pic>
      <p:pic>
        <p:nvPicPr>
          <p:cNvPr id="40" name="Graphic 39">
            <a:extLst>
              <a:ext uri="{FF2B5EF4-FFF2-40B4-BE49-F238E27FC236}">
                <a16:creationId xmlns:a16="http://schemas.microsoft.com/office/drawing/2014/main" id="{BF3A347E-0269-784F-A794-098FD187E5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97559" y="3983898"/>
            <a:ext cx="895133" cy="895133"/>
          </a:xfrm>
          <a:prstGeom prst="rect">
            <a:avLst/>
          </a:prstGeom>
        </p:spPr>
      </p:pic>
      <p:sp>
        <p:nvSpPr>
          <p:cNvPr id="41" name="TextBox 40">
            <a:extLst>
              <a:ext uri="{FF2B5EF4-FFF2-40B4-BE49-F238E27FC236}">
                <a16:creationId xmlns:a16="http://schemas.microsoft.com/office/drawing/2014/main" id="{EB307A0C-D1FC-F343-953F-D32F2B449CF4}"/>
              </a:ext>
            </a:extLst>
          </p:cNvPr>
          <p:cNvSpPr txBox="1"/>
          <p:nvPr/>
        </p:nvSpPr>
        <p:spPr>
          <a:xfrm>
            <a:off x="2108340" y="3385116"/>
            <a:ext cx="2069029" cy="553998"/>
          </a:xfrm>
          <a:prstGeom prst="rect">
            <a:avLst/>
          </a:prstGeom>
          <a:noFill/>
        </p:spPr>
        <p:txBody>
          <a:bodyPr wrap="square" rtlCol="0">
            <a:spAutoFit/>
          </a:bodyPr>
          <a:lstStyle/>
          <a:p>
            <a:r>
              <a:rPr lang="en-US" sz="1500" dirty="0"/>
              <a:t>1. Message inserted into to a queue</a:t>
            </a:r>
          </a:p>
        </p:txBody>
      </p:sp>
      <p:sp>
        <p:nvSpPr>
          <p:cNvPr id="42" name="TextBox 41">
            <a:extLst>
              <a:ext uri="{FF2B5EF4-FFF2-40B4-BE49-F238E27FC236}">
                <a16:creationId xmlns:a16="http://schemas.microsoft.com/office/drawing/2014/main" id="{BA09ED18-6281-E140-B845-683CF98CFF30}"/>
              </a:ext>
            </a:extLst>
          </p:cNvPr>
          <p:cNvSpPr txBox="1"/>
          <p:nvPr/>
        </p:nvSpPr>
        <p:spPr>
          <a:xfrm>
            <a:off x="6194405" y="3385116"/>
            <a:ext cx="2155863" cy="553998"/>
          </a:xfrm>
          <a:prstGeom prst="rect">
            <a:avLst/>
          </a:prstGeom>
          <a:noFill/>
        </p:spPr>
        <p:txBody>
          <a:bodyPr wrap="square" rtlCol="0">
            <a:spAutoFit/>
          </a:bodyPr>
          <a:lstStyle/>
          <a:p>
            <a:r>
              <a:rPr lang="en-US" sz="1500" dirty="0"/>
              <a:t>2. Lambda polls queue and invokes function</a:t>
            </a:r>
          </a:p>
        </p:txBody>
      </p:sp>
      <p:sp>
        <p:nvSpPr>
          <p:cNvPr id="43" name="TextBox 42">
            <a:extLst>
              <a:ext uri="{FF2B5EF4-FFF2-40B4-BE49-F238E27FC236}">
                <a16:creationId xmlns:a16="http://schemas.microsoft.com/office/drawing/2014/main" id="{7A7FB871-01AB-3A48-81AF-425410463284}"/>
              </a:ext>
            </a:extLst>
          </p:cNvPr>
          <p:cNvSpPr txBox="1"/>
          <p:nvPr/>
        </p:nvSpPr>
        <p:spPr>
          <a:xfrm>
            <a:off x="4463836" y="4773018"/>
            <a:ext cx="2069030" cy="553998"/>
          </a:xfrm>
          <a:prstGeom prst="rect">
            <a:avLst/>
          </a:prstGeom>
          <a:noFill/>
        </p:spPr>
        <p:txBody>
          <a:bodyPr wrap="square" rtlCol="0">
            <a:spAutoFit/>
          </a:bodyPr>
          <a:lstStyle/>
          <a:p>
            <a:r>
              <a:rPr lang="en-US" sz="1500" dirty="0"/>
              <a:t>3. Lambda removes message from queue</a:t>
            </a:r>
          </a:p>
        </p:txBody>
      </p:sp>
      <p:pic>
        <p:nvPicPr>
          <p:cNvPr id="27" name="Graphic 47">
            <a:extLst>
              <a:ext uri="{FF2B5EF4-FFF2-40B4-BE49-F238E27FC236}">
                <a16:creationId xmlns:a16="http://schemas.microsoft.com/office/drawing/2014/main" id="{84B3EE18-DED7-A145-8668-B50FB4BC324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19784" y="3879162"/>
            <a:ext cx="1024128" cy="1024128"/>
          </a:xfrm>
          <a:prstGeom prst="rect">
            <a:avLst/>
          </a:prstGeom>
        </p:spPr>
      </p:pic>
    </p:spTree>
    <p:extLst>
      <p:ext uri="{BB962C8B-B14F-4D97-AF65-F5344CB8AC3E}">
        <p14:creationId xmlns:p14="http://schemas.microsoft.com/office/powerpoint/2010/main" val="22766647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6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4A17-991D-42FF-A089-3F70D643B001}"/>
              </a:ext>
            </a:extLst>
          </p:cNvPr>
          <p:cNvSpPr>
            <a:spLocks noGrp="1"/>
          </p:cNvSpPr>
          <p:nvPr>
            <p:ph type="title"/>
          </p:nvPr>
        </p:nvSpPr>
        <p:spPr/>
        <p:txBody>
          <a:bodyPr/>
          <a:lstStyle/>
          <a:p>
            <a:r>
              <a:rPr lang="en-US" dirty="0"/>
              <a:t>Amazon SQS demo recap</a:t>
            </a:r>
          </a:p>
        </p:txBody>
      </p:sp>
      <p:sp>
        <p:nvSpPr>
          <p:cNvPr id="3" name="Content Placeholder 2">
            <a:extLst>
              <a:ext uri="{FF2B5EF4-FFF2-40B4-BE49-F238E27FC236}">
                <a16:creationId xmlns:a16="http://schemas.microsoft.com/office/drawing/2014/main" id="{34F7586F-1992-46F0-8A96-9B0CD1139457}"/>
              </a:ext>
            </a:extLst>
          </p:cNvPr>
          <p:cNvSpPr>
            <a:spLocks noGrp="1"/>
          </p:cNvSpPr>
          <p:nvPr>
            <p:ph idx="1"/>
          </p:nvPr>
        </p:nvSpPr>
        <p:spPr>
          <a:xfrm>
            <a:off x="380999" y="1485900"/>
            <a:ext cx="11429999" cy="1883593"/>
          </a:xfrm>
        </p:spPr>
        <p:txBody>
          <a:bodyPr/>
          <a:lstStyle/>
          <a:p>
            <a:r>
              <a:rPr lang="en-US" dirty="0"/>
              <a:t>Sending, receiving and deleting messages</a:t>
            </a:r>
          </a:p>
          <a:p>
            <a:r>
              <a:rPr lang="en-US" dirty="0"/>
              <a:t>Managing visibility of messages</a:t>
            </a:r>
          </a:p>
          <a:p>
            <a:r>
              <a:rPr lang="en-US" dirty="0"/>
              <a:t>FIFO queues with message groups</a:t>
            </a:r>
          </a:p>
          <a:p>
            <a:r>
              <a:rPr lang="en-US" dirty="0"/>
              <a:t>Batching</a:t>
            </a:r>
          </a:p>
        </p:txBody>
      </p:sp>
    </p:spTree>
    <p:extLst>
      <p:ext uri="{BB962C8B-B14F-4D97-AF65-F5344CB8AC3E}">
        <p14:creationId xmlns:p14="http://schemas.microsoft.com/office/powerpoint/2010/main" val="15311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D8E80-CAF7-E54D-B594-59AD664CA206}"/>
              </a:ext>
            </a:extLst>
          </p:cNvPr>
          <p:cNvSpPr>
            <a:spLocks noGrp="1"/>
          </p:cNvSpPr>
          <p:nvPr>
            <p:ph type="title"/>
          </p:nvPr>
        </p:nvSpPr>
        <p:spPr>
          <a:xfrm>
            <a:off x="381000" y="304800"/>
            <a:ext cx="11430000" cy="646331"/>
          </a:xfrm>
        </p:spPr>
        <p:txBody>
          <a:bodyPr/>
          <a:lstStyle/>
          <a:p>
            <a:r>
              <a:rPr lang="en-US" dirty="0"/>
              <a:t>Amazon MQ</a:t>
            </a:r>
          </a:p>
        </p:txBody>
      </p:sp>
      <p:pic>
        <p:nvPicPr>
          <p:cNvPr id="15" name="Graphic 7">
            <a:extLst>
              <a:ext uri="{FF2B5EF4-FFF2-40B4-BE49-F238E27FC236}">
                <a16:creationId xmlns:a16="http://schemas.microsoft.com/office/drawing/2014/main" id="{B830CEF4-C07A-C141-8BEB-44DB8E779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237" y="3087828"/>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CB4BEC6A-9E40-D64A-B53B-D66411D06360}"/>
              </a:ext>
            </a:extLst>
          </p:cNvPr>
          <p:cNvSpPr txBox="1"/>
          <p:nvPr/>
        </p:nvSpPr>
        <p:spPr>
          <a:xfrm>
            <a:off x="413406" y="3921034"/>
            <a:ext cx="1624821" cy="338554"/>
          </a:xfrm>
          <a:prstGeom prst="rect">
            <a:avLst/>
          </a:prstGeom>
          <a:noFill/>
        </p:spPr>
        <p:txBody>
          <a:bodyPr wrap="square" rtlCol="0">
            <a:spAutoFit/>
          </a:bodyPr>
          <a:lstStyle/>
          <a:p>
            <a:pPr algn="ctr"/>
            <a:r>
              <a:rPr lang="en-US" sz="1600" dirty="0">
                <a:solidFill>
                  <a:srgbClr val="FAFAFA"/>
                </a:solidFill>
                <a:cs typeface="Amazon Ember" panose="020B0603020204020204" pitchFamily="34" charset="0"/>
              </a:rPr>
              <a:t>Sender</a:t>
            </a:r>
          </a:p>
        </p:txBody>
      </p:sp>
      <p:pic>
        <p:nvPicPr>
          <p:cNvPr id="17" name="Graphic 7">
            <a:extLst>
              <a:ext uri="{FF2B5EF4-FFF2-40B4-BE49-F238E27FC236}">
                <a16:creationId xmlns:a16="http://schemas.microsoft.com/office/drawing/2014/main" id="{C99AB49E-C786-1344-9B33-681D9183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5978" y="1769466"/>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EAEE2C37-9BCE-7842-94B6-AEFB1FA50C92}"/>
              </a:ext>
            </a:extLst>
          </p:cNvPr>
          <p:cNvSpPr txBox="1"/>
          <p:nvPr/>
        </p:nvSpPr>
        <p:spPr>
          <a:xfrm>
            <a:off x="4137147" y="2602672"/>
            <a:ext cx="1624821" cy="338554"/>
          </a:xfrm>
          <a:prstGeom prst="rect">
            <a:avLst/>
          </a:prstGeom>
          <a:noFill/>
        </p:spPr>
        <p:txBody>
          <a:bodyPr wrap="square" rtlCol="0">
            <a:spAutoFit/>
          </a:bodyPr>
          <a:lstStyle/>
          <a:p>
            <a:pPr algn="ctr"/>
            <a:r>
              <a:rPr lang="en-US" sz="1600" dirty="0">
                <a:solidFill>
                  <a:srgbClr val="FAFAFA"/>
                </a:solidFill>
                <a:ea typeface="Amazon Ember" panose="020B0603020204020204" pitchFamily="34" charset="0"/>
                <a:cs typeface="Amazon Ember" panose="020B0603020204020204" pitchFamily="34" charset="0"/>
              </a:rPr>
              <a:t>Receiver</a:t>
            </a:r>
          </a:p>
        </p:txBody>
      </p:sp>
      <p:sp>
        <p:nvSpPr>
          <p:cNvPr id="26" name="TextBox 25">
            <a:extLst>
              <a:ext uri="{FF2B5EF4-FFF2-40B4-BE49-F238E27FC236}">
                <a16:creationId xmlns:a16="http://schemas.microsoft.com/office/drawing/2014/main" id="{00BAD212-6F65-D248-8249-44D5F4227775}"/>
              </a:ext>
            </a:extLst>
          </p:cNvPr>
          <p:cNvSpPr txBox="1"/>
          <p:nvPr/>
        </p:nvSpPr>
        <p:spPr>
          <a:xfrm>
            <a:off x="1761799" y="3068910"/>
            <a:ext cx="404278" cy="276999"/>
          </a:xfrm>
          <a:prstGeom prst="rect">
            <a:avLst/>
          </a:prstGeom>
          <a:noFill/>
        </p:spPr>
        <p:txBody>
          <a:bodyPr wrap="none" rtlCol="0">
            <a:spAutoFit/>
          </a:bodyPr>
          <a:lstStyle/>
          <a:p>
            <a:pPr algn="l"/>
            <a:r>
              <a:rPr lang="en-US" sz="1200" dirty="0"/>
              <a:t>M1</a:t>
            </a:r>
          </a:p>
        </p:txBody>
      </p:sp>
      <p:pic>
        <p:nvPicPr>
          <p:cNvPr id="22" name="Graphic 7">
            <a:extLst>
              <a:ext uri="{FF2B5EF4-FFF2-40B4-BE49-F238E27FC236}">
                <a16:creationId xmlns:a16="http://schemas.microsoft.com/office/drawing/2014/main" id="{4D60B487-EF48-4E4C-B07D-20BE01D8DB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8698" y="4429517"/>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C00305B2-6C83-8A43-ADE8-36C76831BD02}"/>
              </a:ext>
            </a:extLst>
          </p:cNvPr>
          <p:cNvSpPr txBox="1"/>
          <p:nvPr/>
        </p:nvSpPr>
        <p:spPr>
          <a:xfrm>
            <a:off x="4159867" y="5262723"/>
            <a:ext cx="1624821" cy="338554"/>
          </a:xfrm>
          <a:prstGeom prst="rect">
            <a:avLst/>
          </a:prstGeom>
          <a:noFill/>
        </p:spPr>
        <p:txBody>
          <a:bodyPr wrap="square" rtlCol="0">
            <a:spAutoFit/>
          </a:bodyPr>
          <a:lstStyle/>
          <a:p>
            <a:pPr algn="ctr"/>
            <a:r>
              <a:rPr lang="en-US" sz="1600" dirty="0">
                <a:solidFill>
                  <a:srgbClr val="FAFAFA"/>
                </a:solidFill>
                <a:ea typeface="Amazon Ember" panose="020B0603020204020204" pitchFamily="34" charset="0"/>
                <a:cs typeface="Amazon Ember" panose="020B0603020204020204" pitchFamily="34" charset="0"/>
              </a:rPr>
              <a:t>Receiver</a:t>
            </a:r>
          </a:p>
        </p:txBody>
      </p:sp>
      <p:pic>
        <p:nvPicPr>
          <p:cNvPr id="39" name="Graphic 23">
            <a:extLst>
              <a:ext uri="{FF2B5EF4-FFF2-40B4-BE49-F238E27FC236}">
                <a16:creationId xmlns:a16="http://schemas.microsoft.com/office/drawing/2014/main" id="{28A46FF3-1F42-D84E-B041-4E9978A72D2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798544" y="2799561"/>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23">
            <a:extLst>
              <a:ext uri="{FF2B5EF4-FFF2-40B4-BE49-F238E27FC236}">
                <a16:creationId xmlns:a16="http://schemas.microsoft.com/office/drawing/2014/main" id="{E258AEE1-8336-474E-9B21-5AED0955838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150691" y="2802583"/>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EE385ED0-932A-2B45-B59D-A3AC1584F0CE}"/>
              </a:ext>
            </a:extLst>
          </p:cNvPr>
          <p:cNvSpPr txBox="1"/>
          <p:nvPr/>
        </p:nvSpPr>
        <p:spPr>
          <a:xfrm>
            <a:off x="2093084" y="3070638"/>
            <a:ext cx="404278" cy="276999"/>
          </a:xfrm>
          <a:prstGeom prst="rect">
            <a:avLst/>
          </a:prstGeom>
          <a:noFill/>
        </p:spPr>
        <p:txBody>
          <a:bodyPr wrap="none" rtlCol="0">
            <a:spAutoFit/>
          </a:bodyPr>
          <a:lstStyle/>
          <a:p>
            <a:pPr algn="l"/>
            <a:r>
              <a:rPr lang="en-US" sz="1200" dirty="0"/>
              <a:t>M2</a:t>
            </a:r>
          </a:p>
        </p:txBody>
      </p:sp>
      <p:sp>
        <p:nvSpPr>
          <p:cNvPr id="42" name="TextBox 41">
            <a:extLst>
              <a:ext uri="{FF2B5EF4-FFF2-40B4-BE49-F238E27FC236}">
                <a16:creationId xmlns:a16="http://schemas.microsoft.com/office/drawing/2014/main" id="{5673862C-AACD-074D-8F22-76D58925C12E}"/>
              </a:ext>
            </a:extLst>
          </p:cNvPr>
          <p:cNvSpPr txBox="1"/>
          <p:nvPr/>
        </p:nvSpPr>
        <p:spPr>
          <a:xfrm>
            <a:off x="3499031" y="1723572"/>
            <a:ext cx="404278" cy="276999"/>
          </a:xfrm>
          <a:prstGeom prst="rect">
            <a:avLst/>
          </a:prstGeom>
          <a:noFill/>
        </p:spPr>
        <p:txBody>
          <a:bodyPr wrap="none" rtlCol="0">
            <a:spAutoFit/>
          </a:bodyPr>
          <a:lstStyle/>
          <a:p>
            <a:pPr algn="l"/>
            <a:r>
              <a:rPr lang="en-US" sz="1200" dirty="0"/>
              <a:t>M1</a:t>
            </a:r>
          </a:p>
        </p:txBody>
      </p:sp>
      <p:pic>
        <p:nvPicPr>
          <p:cNvPr id="43" name="Graphic 23">
            <a:extLst>
              <a:ext uri="{FF2B5EF4-FFF2-40B4-BE49-F238E27FC236}">
                <a16:creationId xmlns:a16="http://schemas.microsoft.com/office/drawing/2014/main" id="{ED102A18-2C44-D44A-80D8-118F6CC3A7C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556638" y="1454223"/>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23">
            <a:extLst>
              <a:ext uri="{FF2B5EF4-FFF2-40B4-BE49-F238E27FC236}">
                <a16:creationId xmlns:a16="http://schemas.microsoft.com/office/drawing/2014/main" id="{210BDCC0-9FA7-6A4E-B723-EF890EF69E9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710642" y="4116832"/>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59">
            <a:extLst>
              <a:ext uri="{FF2B5EF4-FFF2-40B4-BE49-F238E27FC236}">
                <a16:creationId xmlns:a16="http://schemas.microsoft.com/office/drawing/2014/main" id="{53EC539E-8D4D-FE40-9601-4C1CCBC5ED6A}"/>
              </a:ext>
            </a:extLst>
          </p:cNvPr>
          <p:cNvSpPr txBox="1"/>
          <p:nvPr/>
        </p:nvSpPr>
        <p:spPr>
          <a:xfrm>
            <a:off x="1921560" y="3409981"/>
            <a:ext cx="434734" cy="276999"/>
          </a:xfrm>
          <a:prstGeom prst="rect">
            <a:avLst/>
          </a:prstGeom>
          <a:noFill/>
        </p:spPr>
        <p:txBody>
          <a:bodyPr wrap="none" rtlCol="0">
            <a:spAutoFit/>
          </a:bodyPr>
          <a:lstStyle/>
          <a:p>
            <a:pPr algn="l"/>
            <a:r>
              <a:rPr lang="en-US" sz="1200" dirty="0"/>
              <a:t>Ack</a:t>
            </a:r>
          </a:p>
        </p:txBody>
      </p:sp>
      <p:sp>
        <p:nvSpPr>
          <p:cNvPr id="45" name="TextBox 44">
            <a:extLst>
              <a:ext uri="{FF2B5EF4-FFF2-40B4-BE49-F238E27FC236}">
                <a16:creationId xmlns:a16="http://schemas.microsoft.com/office/drawing/2014/main" id="{929DCF23-0297-434F-857D-C7729878158A}"/>
              </a:ext>
            </a:extLst>
          </p:cNvPr>
          <p:cNvSpPr txBox="1"/>
          <p:nvPr/>
        </p:nvSpPr>
        <p:spPr>
          <a:xfrm>
            <a:off x="3653035" y="4384887"/>
            <a:ext cx="404278" cy="276999"/>
          </a:xfrm>
          <a:prstGeom prst="rect">
            <a:avLst/>
          </a:prstGeom>
          <a:noFill/>
        </p:spPr>
        <p:txBody>
          <a:bodyPr wrap="none" rtlCol="0">
            <a:spAutoFit/>
          </a:bodyPr>
          <a:lstStyle/>
          <a:p>
            <a:pPr algn="l"/>
            <a:r>
              <a:rPr lang="en-US" sz="1200" dirty="0"/>
              <a:t>M2</a:t>
            </a:r>
          </a:p>
        </p:txBody>
      </p:sp>
      <p:cxnSp>
        <p:nvCxnSpPr>
          <p:cNvPr id="46" name="Elbow Connector 45">
            <a:extLst>
              <a:ext uri="{FF2B5EF4-FFF2-40B4-BE49-F238E27FC236}">
                <a16:creationId xmlns:a16="http://schemas.microsoft.com/office/drawing/2014/main" id="{DD6DE022-37A6-4442-90F8-21A8C033D2AD}"/>
              </a:ext>
            </a:extLst>
          </p:cNvPr>
          <p:cNvCxnSpPr>
            <a:cxnSpLocks/>
          </p:cNvCxnSpPr>
          <p:nvPr/>
        </p:nvCxnSpPr>
        <p:spPr>
          <a:xfrm flipV="1">
            <a:off x="2954968" y="2010694"/>
            <a:ext cx="1551752" cy="1202490"/>
          </a:xfrm>
          <a:prstGeom prst="bentConnector3">
            <a:avLst>
              <a:gd name="adj1" fmla="val -422"/>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20B9650-847B-1141-A4F5-A486C332B1BD}"/>
              </a:ext>
            </a:extLst>
          </p:cNvPr>
          <p:cNvCxnSpPr>
            <a:cxnSpLocks/>
          </p:cNvCxnSpPr>
          <p:nvPr/>
        </p:nvCxnSpPr>
        <p:spPr>
          <a:xfrm>
            <a:off x="1643484" y="3355848"/>
            <a:ext cx="982219" cy="0"/>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4F876A9-BAB4-684A-8DDC-277A949FE848}"/>
              </a:ext>
            </a:extLst>
          </p:cNvPr>
          <p:cNvCxnSpPr>
            <a:cxnSpLocks/>
          </p:cNvCxnSpPr>
          <p:nvPr/>
        </p:nvCxnSpPr>
        <p:spPr>
          <a:xfrm flipH="1">
            <a:off x="1643482" y="3697901"/>
            <a:ext cx="982219" cy="0"/>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9" name="Elbow Connector 48">
            <a:extLst>
              <a:ext uri="{FF2B5EF4-FFF2-40B4-BE49-F238E27FC236}">
                <a16:creationId xmlns:a16="http://schemas.microsoft.com/office/drawing/2014/main" id="{8A82D458-6CC6-224E-9386-A001231C4424}"/>
              </a:ext>
            </a:extLst>
          </p:cNvPr>
          <p:cNvCxnSpPr>
            <a:cxnSpLocks/>
          </p:cNvCxnSpPr>
          <p:nvPr/>
        </p:nvCxnSpPr>
        <p:spPr>
          <a:xfrm>
            <a:off x="3273955" y="3834268"/>
            <a:ext cx="1246092" cy="827489"/>
          </a:xfrm>
          <a:prstGeom prst="bentConnector3">
            <a:avLst>
              <a:gd name="adj1" fmla="val 138"/>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3" name="Content Placeholder 3">
            <a:extLst>
              <a:ext uri="{FF2B5EF4-FFF2-40B4-BE49-F238E27FC236}">
                <a16:creationId xmlns:a16="http://schemas.microsoft.com/office/drawing/2014/main" id="{60E212C7-77BE-CF41-9DD4-142B429FE8CC}"/>
              </a:ext>
            </a:extLst>
          </p:cNvPr>
          <p:cNvSpPr txBox="1">
            <a:spLocks/>
          </p:cNvSpPr>
          <p:nvPr/>
        </p:nvSpPr>
        <p:spPr>
          <a:xfrm>
            <a:off x="6054314" y="1485899"/>
            <a:ext cx="5832885" cy="411537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spcAft>
                <a:spcPts val="1200"/>
              </a:spcAft>
              <a:buSzPct val="90000"/>
              <a:buFont typeface="Amazon Ember" panose="020B0603020204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0"/>
              </a:spcBef>
              <a:spcAft>
                <a:spcPts val="1200"/>
              </a:spcAft>
              <a:buSzPct val="90000"/>
              <a:buFont typeface="Wingdings" panose="05000000000000000000" pitchFamily="2" charset="2"/>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1200"/>
              </a:spcAft>
              <a:buSzPct val="90000"/>
              <a:buFont typeface="Amazon Ember" panose="020B0603020204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sz="3200" dirty="0">
                <a:solidFill>
                  <a:schemeClr val="accent3"/>
                </a:solidFill>
              </a:rPr>
              <a:t>Amazon MQ</a:t>
            </a:r>
          </a:p>
          <a:p>
            <a:pPr marL="457200" indent="-457200">
              <a:buFont typeface="Arial" panose="020B0604020202020204" pitchFamily="34" charset="0"/>
              <a:buChar char="•"/>
            </a:pPr>
            <a:r>
              <a:rPr lang="en-US" sz="2400" dirty="0"/>
              <a:t>Active Amazon MQ and RabbitMQ broker engine options</a:t>
            </a:r>
          </a:p>
          <a:p>
            <a:pPr marL="457200" indent="-457200">
              <a:buFont typeface="Arial" panose="020B0604020202020204" pitchFamily="34" charset="0"/>
              <a:buChar char="•"/>
            </a:pPr>
            <a:r>
              <a:rPr lang="en-US" sz="2400" dirty="0"/>
              <a:t>Manages the provisioning, setup, and maintenance of message brokers</a:t>
            </a:r>
          </a:p>
          <a:p>
            <a:pPr marL="457200" indent="-457200">
              <a:buFont typeface="Arial" panose="020B0604020202020204" pitchFamily="34" charset="0"/>
              <a:buChar char="•"/>
            </a:pPr>
            <a:r>
              <a:rPr lang="en-US" sz="2400" dirty="0"/>
              <a:t>Connects to current applications using existing SDKs or libraries</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p:txBody>
      </p:sp>
      <p:sp>
        <p:nvSpPr>
          <p:cNvPr id="3" name="Rectangle 2">
            <a:extLst>
              <a:ext uri="{FF2B5EF4-FFF2-40B4-BE49-F238E27FC236}">
                <a16:creationId xmlns:a16="http://schemas.microsoft.com/office/drawing/2014/main" id="{C82FC5FD-D7E6-9848-9349-4C93258AA903}"/>
              </a:ext>
            </a:extLst>
          </p:cNvPr>
          <p:cNvSpPr/>
          <p:nvPr/>
        </p:nvSpPr>
        <p:spPr>
          <a:xfrm>
            <a:off x="1824145" y="2461198"/>
            <a:ext cx="2490496" cy="2125961"/>
          </a:xfrm>
          <a:prstGeom prst="rect">
            <a:avLst/>
          </a:prstGeom>
          <a:solidFill>
            <a:schemeClr val="bg2"/>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4BEBFC04-D9B7-9045-A429-99CD8A836F17}"/>
              </a:ext>
            </a:extLst>
          </p:cNvPr>
          <p:cNvSpPr txBox="1"/>
          <p:nvPr/>
        </p:nvSpPr>
        <p:spPr>
          <a:xfrm>
            <a:off x="2374185" y="3905581"/>
            <a:ext cx="1372179" cy="338554"/>
          </a:xfrm>
          <a:prstGeom prst="rect">
            <a:avLst/>
          </a:prstGeom>
          <a:noFill/>
        </p:spPr>
        <p:txBody>
          <a:bodyPr wrap="square" rtlCol="0">
            <a:spAutoFit/>
          </a:bodyPr>
          <a:lstStyle/>
          <a:p>
            <a:pPr algn="ctr"/>
            <a:r>
              <a:rPr lang="en-US" sz="1600" dirty="0">
                <a:solidFill>
                  <a:srgbClr val="FAFAFA"/>
                </a:solidFill>
                <a:ea typeface="Amazon Ember" panose="020B0603020204020204" pitchFamily="34" charset="0"/>
                <a:cs typeface="Amazon Ember" panose="020B0603020204020204" pitchFamily="34" charset="0"/>
              </a:rPr>
              <a:t>Amazon MQ</a:t>
            </a:r>
          </a:p>
        </p:txBody>
      </p:sp>
      <p:pic>
        <p:nvPicPr>
          <p:cNvPr id="62" name="Graphic 28">
            <a:extLst>
              <a:ext uri="{FF2B5EF4-FFF2-40B4-BE49-F238E27FC236}">
                <a16:creationId xmlns:a16="http://schemas.microsoft.com/office/drawing/2014/main" id="{E471C158-50BA-F24A-A381-C59804AE36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3943" y="3121409"/>
            <a:ext cx="752662" cy="75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723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66A3-EA8B-AC40-9AAE-E882FB94DAC9}"/>
              </a:ext>
            </a:extLst>
          </p:cNvPr>
          <p:cNvSpPr>
            <a:spLocks noGrp="1"/>
          </p:cNvSpPr>
          <p:nvPr>
            <p:ph type="title"/>
          </p:nvPr>
        </p:nvSpPr>
        <p:spPr>
          <a:xfrm>
            <a:off x="402173" y="2385638"/>
            <a:ext cx="7658100" cy="2086725"/>
          </a:xfrm>
        </p:spPr>
        <p:txBody>
          <a:bodyPr/>
          <a:lstStyle/>
          <a:p>
            <a:r>
              <a:rPr lang="en-US" dirty="0"/>
              <a:t>Asynchronous </a:t>
            </a:r>
            <a:br>
              <a:rPr lang="en-US" dirty="0"/>
            </a:br>
            <a:r>
              <a:rPr lang="en-US" dirty="0"/>
              <a:t>point-to-point </a:t>
            </a:r>
            <a:br>
              <a:rPr lang="en-US" dirty="0"/>
            </a:br>
            <a:r>
              <a:rPr lang="en-US" dirty="0"/>
              <a:t>model (Pub/Sub )</a:t>
            </a:r>
          </a:p>
        </p:txBody>
      </p:sp>
    </p:spTree>
    <p:extLst>
      <p:ext uri="{BB962C8B-B14F-4D97-AF65-F5344CB8AC3E}">
        <p14:creationId xmlns:p14="http://schemas.microsoft.com/office/powerpoint/2010/main" val="164700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D8E80-CAF7-E54D-B594-59AD664CA206}"/>
              </a:ext>
            </a:extLst>
          </p:cNvPr>
          <p:cNvSpPr>
            <a:spLocks noGrp="1"/>
          </p:cNvSpPr>
          <p:nvPr>
            <p:ph type="title"/>
          </p:nvPr>
        </p:nvSpPr>
        <p:spPr/>
        <p:txBody>
          <a:bodyPr/>
          <a:lstStyle/>
          <a:p>
            <a:r>
              <a:rPr lang="en-US" dirty="0"/>
              <a:t>Pub/Sub Architecture</a:t>
            </a:r>
          </a:p>
        </p:txBody>
      </p:sp>
      <p:pic>
        <p:nvPicPr>
          <p:cNvPr id="15" name="Graphic 7">
            <a:extLst>
              <a:ext uri="{FF2B5EF4-FFF2-40B4-BE49-F238E27FC236}">
                <a16:creationId xmlns:a16="http://schemas.microsoft.com/office/drawing/2014/main" id="{B830CEF4-C07A-C141-8BEB-44DB8E779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325" y="3087828"/>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CB4BEC6A-9E40-D64A-B53B-D66411D06360}"/>
              </a:ext>
            </a:extLst>
          </p:cNvPr>
          <p:cNvSpPr txBox="1"/>
          <p:nvPr/>
        </p:nvSpPr>
        <p:spPr>
          <a:xfrm>
            <a:off x="413406" y="3921034"/>
            <a:ext cx="1624821" cy="338554"/>
          </a:xfrm>
          <a:prstGeom prst="rect">
            <a:avLst/>
          </a:prstGeom>
          <a:noFill/>
        </p:spPr>
        <p:txBody>
          <a:bodyPr wrap="square" rtlCol="0">
            <a:spAutoFit/>
          </a:bodyPr>
          <a:lstStyle/>
          <a:p>
            <a:pPr algn="ctr"/>
            <a:r>
              <a:rPr lang="en-US" sz="1600" dirty="0">
                <a:solidFill>
                  <a:srgbClr val="FAFAFA"/>
                </a:solidFill>
                <a:cs typeface="Amazon Ember" panose="020B0603020204020204" pitchFamily="34" charset="0"/>
              </a:rPr>
              <a:t>Sender</a:t>
            </a:r>
          </a:p>
        </p:txBody>
      </p:sp>
      <p:pic>
        <p:nvPicPr>
          <p:cNvPr id="17" name="Graphic 7">
            <a:extLst>
              <a:ext uri="{FF2B5EF4-FFF2-40B4-BE49-F238E27FC236}">
                <a16:creationId xmlns:a16="http://schemas.microsoft.com/office/drawing/2014/main" id="{C99AB49E-C786-1344-9B33-681D9183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367" y="1671270"/>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EAEE2C37-9BCE-7842-94B6-AEFB1FA50C92}"/>
              </a:ext>
            </a:extLst>
          </p:cNvPr>
          <p:cNvSpPr txBox="1"/>
          <p:nvPr/>
        </p:nvSpPr>
        <p:spPr>
          <a:xfrm>
            <a:off x="6874536" y="2580404"/>
            <a:ext cx="1624821" cy="338554"/>
          </a:xfrm>
          <a:prstGeom prst="rect">
            <a:avLst/>
          </a:prstGeom>
          <a:noFill/>
        </p:spPr>
        <p:txBody>
          <a:bodyPr wrap="square" rtlCol="0">
            <a:spAutoFit/>
          </a:bodyPr>
          <a:lstStyle/>
          <a:p>
            <a:pPr algn="ctr"/>
            <a:r>
              <a:rPr lang="en-US" sz="1600" dirty="0">
                <a:solidFill>
                  <a:srgbClr val="FAFAFA"/>
                </a:solidFill>
                <a:ea typeface="Amazon Ember" panose="020B0603020204020204" pitchFamily="34" charset="0"/>
                <a:cs typeface="Amazon Ember" panose="020B0603020204020204" pitchFamily="34" charset="0"/>
              </a:rPr>
              <a:t>Receiver 1</a:t>
            </a:r>
          </a:p>
        </p:txBody>
      </p:sp>
      <p:pic>
        <p:nvPicPr>
          <p:cNvPr id="33" name="Graphic 7">
            <a:extLst>
              <a:ext uri="{FF2B5EF4-FFF2-40B4-BE49-F238E27FC236}">
                <a16:creationId xmlns:a16="http://schemas.microsoft.com/office/drawing/2014/main" id="{6E25EDD8-18CE-5F42-9E11-C8896C04E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3367" y="4421344"/>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a:extLst>
              <a:ext uri="{FF2B5EF4-FFF2-40B4-BE49-F238E27FC236}">
                <a16:creationId xmlns:a16="http://schemas.microsoft.com/office/drawing/2014/main" id="{3981363C-4F01-1544-916F-CB72F1C98DD2}"/>
              </a:ext>
            </a:extLst>
          </p:cNvPr>
          <p:cNvSpPr txBox="1"/>
          <p:nvPr/>
        </p:nvSpPr>
        <p:spPr>
          <a:xfrm>
            <a:off x="6874536" y="5360071"/>
            <a:ext cx="1624821" cy="338554"/>
          </a:xfrm>
          <a:prstGeom prst="rect">
            <a:avLst/>
          </a:prstGeom>
          <a:noFill/>
        </p:spPr>
        <p:txBody>
          <a:bodyPr wrap="square" rtlCol="0">
            <a:spAutoFit/>
          </a:bodyPr>
          <a:lstStyle/>
          <a:p>
            <a:pPr algn="ctr"/>
            <a:r>
              <a:rPr lang="en-US" sz="1600" dirty="0">
                <a:solidFill>
                  <a:srgbClr val="FAFAFA"/>
                </a:solidFill>
                <a:ea typeface="Amazon Ember" panose="020B0603020204020204" pitchFamily="34" charset="0"/>
                <a:cs typeface="Amazon Ember" panose="020B0603020204020204" pitchFamily="34" charset="0"/>
              </a:rPr>
              <a:t>Receiver 2</a:t>
            </a:r>
          </a:p>
        </p:txBody>
      </p:sp>
      <p:cxnSp>
        <p:nvCxnSpPr>
          <p:cNvPr id="60" name="Elbow Connector 59">
            <a:extLst>
              <a:ext uri="{FF2B5EF4-FFF2-40B4-BE49-F238E27FC236}">
                <a16:creationId xmlns:a16="http://schemas.microsoft.com/office/drawing/2014/main" id="{6E79E156-0A14-5B48-88A1-DDC1DACA7664}"/>
              </a:ext>
            </a:extLst>
          </p:cNvPr>
          <p:cNvCxnSpPr>
            <a:cxnSpLocks/>
            <a:stCxn id="15" idx="3"/>
            <a:endCxn id="17" idx="1"/>
          </p:cNvCxnSpPr>
          <p:nvPr/>
        </p:nvCxnSpPr>
        <p:spPr>
          <a:xfrm flipV="1">
            <a:off x="1643484" y="2084850"/>
            <a:ext cx="5629883" cy="1416558"/>
          </a:xfrm>
          <a:prstGeom prst="bentConnector3">
            <a:avLst>
              <a:gd name="adj1" fmla="val 50000"/>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64A37793-C4C3-3749-8AFB-03B75A03951D}"/>
              </a:ext>
            </a:extLst>
          </p:cNvPr>
          <p:cNvCxnSpPr>
            <a:cxnSpLocks/>
            <a:stCxn id="15" idx="3"/>
            <a:endCxn id="33" idx="1"/>
          </p:cNvCxnSpPr>
          <p:nvPr/>
        </p:nvCxnSpPr>
        <p:spPr>
          <a:xfrm>
            <a:off x="1643484" y="3501408"/>
            <a:ext cx="5629883" cy="1333516"/>
          </a:xfrm>
          <a:prstGeom prst="bentConnector3">
            <a:avLst>
              <a:gd name="adj1" fmla="val 50000"/>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BB3D737-E8CC-409E-B3B5-62CDD72FC343}"/>
              </a:ext>
            </a:extLst>
          </p:cNvPr>
          <p:cNvSpPr txBox="1"/>
          <p:nvPr/>
        </p:nvSpPr>
        <p:spPr>
          <a:xfrm>
            <a:off x="1967706" y="3258236"/>
            <a:ext cx="404278" cy="276999"/>
          </a:xfrm>
          <a:prstGeom prst="rect">
            <a:avLst/>
          </a:prstGeom>
          <a:noFill/>
        </p:spPr>
        <p:txBody>
          <a:bodyPr wrap="none" rtlCol="0">
            <a:spAutoFit/>
          </a:bodyPr>
          <a:lstStyle/>
          <a:p>
            <a:pPr algn="l"/>
            <a:r>
              <a:rPr lang="en-US" sz="1200" dirty="0"/>
              <a:t>M1</a:t>
            </a:r>
          </a:p>
        </p:txBody>
      </p:sp>
      <p:pic>
        <p:nvPicPr>
          <p:cNvPr id="31" name="Graphic 23">
            <a:extLst>
              <a:ext uri="{FF2B5EF4-FFF2-40B4-BE49-F238E27FC236}">
                <a16:creationId xmlns:a16="http://schemas.microsoft.com/office/drawing/2014/main" id="{289CBDFF-D2B2-4634-82F5-D2B6EA59936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025313" y="2967251"/>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23">
            <a:extLst>
              <a:ext uri="{FF2B5EF4-FFF2-40B4-BE49-F238E27FC236}">
                <a16:creationId xmlns:a16="http://schemas.microsoft.com/office/drawing/2014/main" id="{D4DF1FC2-EAA2-4F8C-8B7B-0CABEC31F8C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025312" y="3606590"/>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FD0E6594-53A0-4262-A9D7-E73CDCA53D6C}"/>
              </a:ext>
            </a:extLst>
          </p:cNvPr>
          <p:cNvSpPr txBox="1"/>
          <p:nvPr/>
        </p:nvSpPr>
        <p:spPr>
          <a:xfrm>
            <a:off x="1967706" y="3963945"/>
            <a:ext cx="404278" cy="276999"/>
          </a:xfrm>
          <a:prstGeom prst="rect">
            <a:avLst/>
          </a:prstGeom>
          <a:noFill/>
        </p:spPr>
        <p:txBody>
          <a:bodyPr wrap="none" rtlCol="0">
            <a:spAutoFit/>
          </a:bodyPr>
          <a:lstStyle/>
          <a:p>
            <a:pPr algn="l"/>
            <a:r>
              <a:rPr lang="en-US" sz="1200" dirty="0"/>
              <a:t>M2</a:t>
            </a:r>
          </a:p>
        </p:txBody>
      </p:sp>
      <p:sp>
        <p:nvSpPr>
          <p:cNvPr id="3" name="Direct Access Storage 2">
            <a:extLst>
              <a:ext uri="{FF2B5EF4-FFF2-40B4-BE49-F238E27FC236}">
                <a16:creationId xmlns:a16="http://schemas.microsoft.com/office/drawing/2014/main" id="{32BCC51F-7580-144A-8C68-179924D8B79A}"/>
              </a:ext>
            </a:extLst>
          </p:cNvPr>
          <p:cNvSpPr/>
          <p:nvPr/>
        </p:nvSpPr>
        <p:spPr>
          <a:xfrm>
            <a:off x="2607481" y="3006809"/>
            <a:ext cx="1346498" cy="844381"/>
          </a:xfrm>
          <a:prstGeom prst="flowChartMagneticDru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lang="en-US" dirty="0">
                <a:solidFill>
                  <a:schemeClr val="bg1"/>
                </a:solidFill>
              </a:rPr>
              <a:t>Topic</a:t>
            </a:r>
          </a:p>
        </p:txBody>
      </p:sp>
      <p:pic>
        <p:nvPicPr>
          <p:cNvPr id="19" name="Graphic 23">
            <a:extLst>
              <a:ext uri="{FF2B5EF4-FFF2-40B4-BE49-F238E27FC236}">
                <a16:creationId xmlns:a16="http://schemas.microsoft.com/office/drawing/2014/main" id="{EFBCD7C9-A2BC-E24E-938A-AAD2FF116DA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758168" y="2202549"/>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315A246E-6F4A-D345-A918-ACEA9DDF8F34}"/>
              </a:ext>
            </a:extLst>
          </p:cNvPr>
          <p:cNvSpPr txBox="1"/>
          <p:nvPr/>
        </p:nvSpPr>
        <p:spPr>
          <a:xfrm>
            <a:off x="5701986" y="1729223"/>
            <a:ext cx="404278" cy="276999"/>
          </a:xfrm>
          <a:prstGeom prst="rect">
            <a:avLst/>
          </a:prstGeom>
          <a:noFill/>
        </p:spPr>
        <p:txBody>
          <a:bodyPr wrap="square" rtlCol="0">
            <a:spAutoFit/>
          </a:bodyPr>
          <a:lstStyle/>
          <a:p>
            <a:pPr algn="l"/>
            <a:r>
              <a:rPr lang="en-US" sz="1200" dirty="0"/>
              <a:t>M2</a:t>
            </a:r>
          </a:p>
        </p:txBody>
      </p:sp>
      <p:pic>
        <p:nvPicPr>
          <p:cNvPr id="22" name="Graphic 23">
            <a:extLst>
              <a:ext uri="{FF2B5EF4-FFF2-40B4-BE49-F238E27FC236}">
                <a16:creationId xmlns:a16="http://schemas.microsoft.com/office/drawing/2014/main" id="{D75DC4FF-1CC5-644F-9015-80B9D853975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710214" y="4346062"/>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37D0729E-12A1-C640-92F0-5B32A99A6EDA}"/>
              </a:ext>
            </a:extLst>
          </p:cNvPr>
          <p:cNvSpPr txBox="1"/>
          <p:nvPr/>
        </p:nvSpPr>
        <p:spPr>
          <a:xfrm>
            <a:off x="5652607" y="4589796"/>
            <a:ext cx="404278" cy="276999"/>
          </a:xfrm>
          <a:prstGeom prst="rect">
            <a:avLst/>
          </a:prstGeom>
          <a:noFill/>
        </p:spPr>
        <p:txBody>
          <a:bodyPr wrap="none" rtlCol="0">
            <a:spAutoFit/>
          </a:bodyPr>
          <a:lstStyle/>
          <a:p>
            <a:pPr algn="l"/>
            <a:r>
              <a:rPr lang="en-US" sz="1200" dirty="0"/>
              <a:t>M1</a:t>
            </a:r>
          </a:p>
        </p:txBody>
      </p:sp>
      <p:pic>
        <p:nvPicPr>
          <p:cNvPr id="24" name="Graphic 23">
            <a:extLst>
              <a:ext uri="{FF2B5EF4-FFF2-40B4-BE49-F238E27FC236}">
                <a16:creationId xmlns:a16="http://schemas.microsoft.com/office/drawing/2014/main" id="{6574011B-B7DF-324B-BD0A-37B49CDE101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759592" y="1475464"/>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60408DA8-5E5D-584C-B4B1-EE37CF2CE524}"/>
              </a:ext>
            </a:extLst>
          </p:cNvPr>
          <p:cNvSpPr txBox="1"/>
          <p:nvPr/>
        </p:nvSpPr>
        <p:spPr>
          <a:xfrm>
            <a:off x="5691722" y="2491614"/>
            <a:ext cx="404278" cy="276999"/>
          </a:xfrm>
          <a:prstGeom prst="rect">
            <a:avLst/>
          </a:prstGeom>
          <a:noFill/>
        </p:spPr>
        <p:txBody>
          <a:bodyPr wrap="square" rtlCol="0">
            <a:spAutoFit/>
          </a:bodyPr>
          <a:lstStyle/>
          <a:p>
            <a:pPr algn="l"/>
            <a:r>
              <a:rPr lang="en-US" sz="1200" dirty="0"/>
              <a:t>M1</a:t>
            </a:r>
          </a:p>
        </p:txBody>
      </p:sp>
      <p:pic>
        <p:nvPicPr>
          <p:cNvPr id="27" name="Graphic 23">
            <a:extLst>
              <a:ext uri="{FF2B5EF4-FFF2-40B4-BE49-F238E27FC236}">
                <a16:creationId xmlns:a16="http://schemas.microsoft.com/office/drawing/2014/main" id="{D30D4AF0-362F-D94F-9E33-B90CA5D6203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710214" y="4954832"/>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a:extLst>
              <a:ext uri="{FF2B5EF4-FFF2-40B4-BE49-F238E27FC236}">
                <a16:creationId xmlns:a16="http://schemas.microsoft.com/office/drawing/2014/main" id="{222DEE79-C29C-F542-82E2-F30782481649}"/>
              </a:ext>
            </a:extLst>
          </p:cNvPr>
          <p:cNvSpPr txBox="1"/>
          <p:nvPr/>
        </p:nvSpPr>
        <p:spPr>
          <a:xfrm>
            <a:off x="5644109" y="5237583"/>
            <a:ext cx="404278" cy="276999"/>
          </a:xfrm>
          <a:prstGeom prst="rect">
            <a:avLst/>
          </a:prstGeom>
          <a:noFill/>
        </p:spPr>
        <p:txBody>
          <a:bodyPr wrap="square" rtlCol="0">
            <a:spAutoFit/>
          </a:bodyPr>
          <a:lstStyle/>
          <a:p>
            <a:pPr algn="l"/>
            <a:r>
              <a:rPr lang="en-US" sz="1200" dirty="0"/>
              <a:t>M2</a:t>
            </a:r>
          </a:p>
        </p:txBody>
      </p:sp>
    </p:spTree>
    <p:extLst>
      <p:ext uri="{BB962C8B-B14F-4D97-AF65-F5344CB8AC3E}">
        <p14:creationId xmlns:p14="http://schemas.microsoft.com/office/powerpoint/2010/main" val="120008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Elbow Connector 59">
            <a:extLst>
              <a:ext uri="{FF2B5EF4-FFF2-40B4-BE49-F238E27FC236}">
                <a16:creationId xmlns:a16="http://schemas.microsoft.com/office/drawing/2014/main" id="{6E79E156-0A14-5B48-88A1-DDC1DACA7664}"/>
              </a:ext>
            </a:extLst>
          </p:cNvPr>
          <p:cNvCxnSpPr>
            <a:stCxn id="15" idx="3"/>
            <a:endCxn id="26" idx="1"/>
          </p:cNvCxnSpPr>
          <p:nvPr/>
        </p:nvCxnSpPr>
        <p:spPr>
          <a:xfrm flipV="1">
            <a:off x="1139592" y="2312424"/>
            <a:ext cx="1516255" cy="1204458"/>
          </a:xfrm>
          <a:prstGeom prst="bentConnector3">
            <a:avLst>
              <a:gd name="adj1" fmla="val 50000"/>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Elbow Connector 62">
            <a:extLst>
              <a:ext uri="{FF2B5EF4-FFF2-40B4-BE49-F238E27FC236}">
                <a16:creationId xmlns:a16="http://schemas.microsoft.com/office/drawing/2014/main" id="{64A37793-C4C3-3749-8AFB-03B75A03951D}"/>
              </a:ext>
            </a:extLst>
          </p:cNvPr>
          <p:cNvCxnSpPr>
            <a:cxnSpLocks/>
            <a:stCxn id="9" idx="2"/>
            <a:endCxn id="58" idx="1"/>
          </p:cNvCxnSpPr>
          <p:nvPr/>
        </p:nvCxnSpPr>
        <p:spPr>
          <a:xfrm rot="16200000" flipH="1">
            <a:off x="1752387" y="4163847"/>
            <a:ext cx="1109681" cy="697239"/>
          </a:xfrm>
          <a:prstGeom prst="bentConnector2">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E8D8E80-CAF7-E54D-B594-59AD664CA206}"/>
              </a:ext>
            </a:extLst>
          </p:cNvPr>
          <p:cNvSpPr>
            <a:spLocks noGrp="1"/>
          </p:cNvSpPr>
          <p:nvPr>
            <p:ph type="title"/>
          </p:nvPr>
        </p:nvSpPr>
        <p:spPr/>
        <p:txBody>
          <a:bodyPr/>
          <a:lstStyle/>
          <a:p>
            <a:r>
              <a:rPr lang="en-US" dirty="0"/>
              <a:t>Amazon Simple Notification Service (SNS)</a:t>
            </a:r>
          </a:p>
        </p:txBody>
      </p:sp>
      <p:pic>
        <p:nvPicPr>
          <p:cNvPr id="15" name="Graphic 7">
            <a:extLst>
              <a:ext uri="{FF2B5EF4-FFF2-40B4-BE49-F238E27FC236}">
                <a16:creationId xmlns:a16="http://schemas.microsoft.com/office/drawing/2014/main" id="{B830CEF4-C07A-C141-8BEB-44DB8E779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33" y="3103302"/>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CB4BEC6A-9E40-D64A-B53B-D66411D06360}"/>
              </a:ext>
            </a:extLst>
          </p:cNvPr>
          <p:cNvSpPr txBox="1"/>
          <p:nvPr/>
        </p:nvSpPr>
        <p:spPr>
          <a:xfrm>
            <a:off x="-79773" y="3968511"/>
            <a:ext cx="1624821" cy="338554"/>
          </a:xfrm>
          <a:prstGeom prst="rect">
            <a:avLst/>
          </a:prstGeom>
          <a:noFill/>
        </p:spPr>
        <p:txBody>
          <a:bodyPr wrap="square" rtlCol="0">
            <a:spAutoFit/>
          </a:bodyPr>
          <a:lstStyle/>
          <a:p>
            <a:pPr algn="ctr"/>
            <a:r>
              <a:rPr lang="en-US" sz="1600" dirty="0">
                <a:solidFill>
                  <a:srgbClr val="FAFAFA"/>
                </a:solidFill>
                <a:cs typeface="Amazon Ember" panose="020B0603020204020204" pitchFamily="34" charset="0"/>
              </a:rPr>
              <a:t>Sender</a:t>
            </a:r>
          </a:p>
        </p:txBody>
      </p:sp>
      <p:pic>
        <p:nvPicPr>
          <p:cNvPr id="17" name="Graphic 7">
            <a:extLst>
              <a:ext uri="{FF2B5EF4-FFF2-40B4-BE49-F238E27FC236}">
                <a16:creationId xmlns:a16="http://schemas.microsoft.com/office/drawing/2014/main" id="{C99AB49E-C786-1344-9B33-681D9183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6720" y="1898846"/>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EAEE2C37-9BCE-7842-94B6-AEFB1FA50C92}"/>
              </a:ext>
            </a:extLst>
          </p:cNvPr>
          <p:cNvSpPr txBox="1"/>
          <p:nvPr/>
        </p:nvSpPr>
        <p:spPr>
          <a:xfrm>
            <a:off x="4107889" y="2732052"/>
            <a:ext cx="1624821" cy="338554"/>
          </a:xfrm>
          <a:prstGeom prst="rect">
            <a:avLst/>
          </a:prstGeom>
          <a:noFill/>
        </p:spPr>
        <p:txBody>
          <a:bodyPr wrap="square" rtlCol="0">
            <a:spAutoFit/>
          </a:bodyPr>
          <a:lstStyle/>
          <a:p>
            <a:pPr algn="ctr"/>
            <a:r>
              <a:rPr lang="en-US" sz="1600" dirty="0">
                <a:solidFill>
                  <a:srgbClr val="FAFAFA"/>
                </a:solidFill>
                <a:ea typeface="Amazon Ember" panose="020B0603020204020204" pitchFamily="34" charset="0"/>
                <a:cs typeface="Amazon Ember" panose="020B0603020204020204" pitchFamily="34" charset="0"/>
              </a:rPr>
              <a:t>Receiver 1</a:t>
            </a:r>
          </a:p>
        </p:txBody>
      </p:sp>
      <p:cxnSp>
        <p:nvCxnSpPr>
          <p:cNvPr id="29" name="Straight Arrow Connector 28">
            <a:extLst>
              <a:ext uri="{FF2B5EF4-FFF2-40B4-BE49-F238E27FC236}">
                <a16:creationId xmlns:a16="http://schemas.microsoft.com/office/drawing/2014/main" id="{0E86CB09-F6D3-5543-86E4-36D76520DAA3}"/>
              </a:ext>
            </a:extLst>
          </p:cNvPr>
          <p:cNvCxnSpPr>
            <a:cxnSpLocks/>
            <a:stCxn id="26" idx="3"/>
            <a:endCxn id="17" idx="1"/>
          </p:cNvCxnSpPr>
          <p:nvPr/>
        </p:nvCxnSpPr>
        <p:spPr>
          <a:xfrm>
            <a:off x="3492148" y="2312424"/>
            <a:ext cx="1014572" cy="2"/>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E6E334B-6958-E242-8B33-F1E0C2A4D0D8}"/>
              </a:ext>
            </a:extLst>
          </p:cNvPr>
          <p:cNvSpPr txBox="1"/>
          <p:nvPr/>
        </p:nvSpPr>
        <p:spPr>
          <a:xfrm>
            <a:off x="2265637" y="2727079"/>
            <a:ext cx="1624821" cy="584775"/>
          </a:xfrm>
          <a:prstGeom prst="rect">
            <a:avLst/>
          </a:prstGeom>
          <a:noFill/>
        </p:spPr>
        <p:txBody>
          <a:bodyPr wrap="square" rtlCol="0">
            <a:spAutoFit/>
          </a:bodyPr>
          <a:lstStyle/>
          <a:p>
            <a:pPr algn="ctr"/>
            <a:r>
              <a:rPr lang="en-US" sz="1600" dirty="0">
                <a:solidFill>
                  <a:srgbClr val="FAFAFA"/>
                </a:solidFill>
                <a:cs typeface="Amazon Ember" panose="020B0603020204020204" pitchFamily="34" charset="0"/>
              </a:rPr>
              <a:t>Blue</a:t>
            </a:r>
            <a:br>
              <a:rPr lang="en-US" sz="1600" dirty="0">
                <a:solidFill>
                  <a:srgbClr val="FAFAFA"/>
                </a:solidFill>
                <a:cs typeface="Amazon Ember" panose="020B0603020204020204" pitchFamily="34" charset="0"/>
              </a:rPr>
            </a:br>
            <a:r>
              <a:rPr lang="en-US" sz="1600" dirty="0">
                <a:solidFill>
                  <a:srgbClr val="FAFAFA"/>
                </a:solidFill>
                <a:cs typeface="Amazon Ember" panose="020B0603020204020204" pitchFamily="34" charset="0"/>
              </a:rPr>
              <a:t>channel</a:t>
            </a:r>
          </a:p>
        </p:txBody>
      </p:sp>
      <p:sp>
        <p:nvSpPr>
          <p:cNvPr id="26" name="Can 25">
            <a:extLst>
              <a:ext uri="{FF2B5EF4-FFF2-40B4-BE49-F238E27FC236}">
                <a16:creationId xmlns:a16="http://schemas.microsoft.com/office/drawing/2014/main" id="{F6D444E8-6F3A-2C41-A405-1D8BA319E407}"/>
              </a:ext>
            </a:extLst>
          </p:cNvPr>
          <p:cNvSpPr/>
          <p:nvPr/>
        </p:nvSpPr>
        <p:spPr>
          <a:xfrm rot="16200000">
            <a:off x="2814116" y="1894274"/>
            <a:ext cx="519763" cy="836301"/>
          </a:xfrm>
          <a:prstGeom prst="can">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Graphic 7">
            <a:extLst>
              <a:ext uri="{FF2B5EF4-FFF2-40B4-BE49-F238E27FC236}">
                <a16:creationId xmlns:a16="http://schemas.microsoft.com/office/drawing/2014/main" id="{6E25EDD8-18CE-5F42-9E11-C8896C04E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6720" y="4653730"/>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a:extLst>
              <a:ext uri="{FF2B5EF4-FFF2-40B4-BE49-F238E27FC236}">
                <a16:creationId xmlns:a16="http://schemas.microsoft.com/office/drawing/2014/main" id="{3981363C-4F01-1544-916F-CB72F1C98DD2}"/>
              </a:ext>
            </a:extLst>
          </p:cNvPr>
          <p:cNvSpPr txBox="1"/>
          <p:nvPr/>
        </p:nvSpPr>
        <p:spPr>
          <a:xfrm>
            <a:off x="4107889" y="5486936"/>
            <a:ext cx="1624821" cy="338554"/>
          </a:xfrm>
          <a:prstGeom prst="rect">
            <a:avLst/>
          </a:prstGeom>
          <a:noFill/>
        </p:spPr>
        <p:txBody>
          <a:bodyPr wrap="square" rtlCol="0">
            <a:spAutoFit/>
          </a:bodyPr>
          <a:lstStyle/>
          <a:p>
            <a:pPr algn="ctr"/>
            <a:r>
              <a:rPr lang="en-US" sz="1600" dirty="0">
                <a:solidFill>
                  <a:srgbClr val="FAFAFA"/>
                </a:solidFill>
                <a:ea typeface="Amazon Ember" panose="020B0603020204020204" pitchFamily="34" charset="0"/>
                <a:cs typeface="Amazon Ember" panose="020B0603020204020204" pitchFamily="34" charset="0"/>
              </a:rPr>
              <a:t>Receiver 2</a:t>
            </a:r>
          </a:p>
        </p:txBody>
      </p:sp>
      <p:cxnSp>
        <p:nvCxnSpPr>
          <p:cNvPr id="37" name="Straight Arrow Connector 36">
            <a:extLst>
              <a:ext uri="{FF2B5EF4-FFF2-40B4-BE49-F238E27FC236}">
                <a16:creationId xmlns:a16="http://schemas.microsoft.com/office/drawing/2014/main" id="{FEFBE203-A103-034C-BBAA-E0163D1C8A01}"/>
              </a:ext>
            </a:extLst>
          </p:cNvPr>
          <p:cNvCxnSpPr>
            <a:cxnSpLocks/>
            <a:stCxn id="58" idx="3"/>
            <a:endCxn id="33" idx="1"/>
          </p:cNvCxnSpPr>
          <p:nvPr/>
        </p:nvCxnSpPr>
        <p:spPr>
          <a:xfrm>
            <a:off x="3492148" y="5067308"/>
            <a:ext cx="1014572" cy="2"/>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53" name="Graphic 23">
            <a:extLst>
              <a:ext uri="{FF2B5EF4-FFF2-40B4-BE49-F238E27FC236}">
                <a16:creationId xmlns:a16="http://schemas.microsoft.com/office/drawing/2014/main" id="{B654788A-F409-0D49-8797-CD5EAB71A90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039020" y="4545859"/>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53">
            <a:extLst>
              <a:ext uri="{FF2B5EF4-FFF2-40B4-BE49-F238E27FC236}">
                <a16:creationId xmlns:a16="http://schemas.microsoft.com/office/drawing/2014/main" id="{82FDB813-4CE2-7547-821C-2FE114C6C038}"/>
              </a:ext>
            </a:extLst>
          </p:cNvPr>
          <p:cNvSpPr txBox="1"/>
          <p:nvPr/>
        </p:nvSpPr>
        <p:spPr>
          <a:xfrm>
            <a:off x="3981413" y="4813914"/>
            <a:ext cx="404278" cy="276999"/>
          </a:xfrm>
          <a:prstGeom prst="rect">
            <a:avLst/>
          </a:prstGeom>
          <a:noFill/>
        </p:spPr>
        <p:txBody>
          <a:bodyPr wrap="none" rtlCol="0">
            <a:spAutoFit/>
          </a:bodyPr>
          <a:lstStyle/>
          <a:p>
            <a:pPr algn="l"/>
            <a:r>
              <a:rPr lang="en-US" sz="1200" dirty="0"/>
              <a:t>M2</a:t>
            </a:r>
          </a:p>
        </p:txBody>
      </p:sp>
      <p:sp>
        <p:nvSpPr>
          <p:cNvPr id="55" name="TextBox 54">
            <a:extLst>
              <a:ext uri="{FF2B5EF4-FFF2-40B4-BE49-F238E27FC236}">
                <a16:creationId xmlns:a16="http://schemas.microsoft.com/office/drawing/2014/main" id="{00C0B461-486D-CF4C-AFD1-7582555346C0}"/>
              </a:ext>
            </a:extLst>
          </p:cNvPr>
          <p:cNvSpPr txBox="1"/>
          <p:nvPr/>
        </p:nvSpPr>
        <p:spPr>
          <a:xfrm>
            <a:off x="2217154" y="5420773"/>
            <a:ext cx="1624821" cy="584775"/>
          </a:xfrm>
          <a:prstGeom prst="rect">
            <a:avLst/>
          </a:prstGeom>
          <a:noFill/>
        </p:spPr>
        <p:txBody>
          <a:bodyPr wrap="square" rtlCol="0">
            <a:spAutoFit/>
          </a:bodyPr>
          <a:lstStyle/>
          <a:p>
            <a:pPr algn="ctr"/>
            <a:r>
              <a:rPr lang="en-US" sz="1600" dirty="0">
                <a:solidFill>
                  <a:srgbClr val="FAFAFA"/>
                </a:solidFill>
                <a:cs typeface="Amazon Ember" panose="020B0603020204020204" pitchFamily="34" charset="0"/>
              </a:rPr>
              <a:t>Green</a:t>
            </a:r>
            <a:br>
              <a:rPr lang="en-US" sz="1600" dirty="0">
                <a:solidFill>
                  <a:srgbClr val="FAFAFA"/>
                </a:solidFill>
                <a:cs typeface="Amazon Ember" panose="020B0603020204020204" pitchFamily="34" charset="0"/>
              </a:rPr>
            </a:br>
            <a:r>
              <a:rPr lang="en-US" sz="1600" dirty="0">
                <a:solidFill>
                  <a:srgbClr val="FAFAFA"/>
                </a:solidFill>
                <a:cs typeface="Amazon Ember" panose="020B0603020204020204" pitchFamily="34" charset="0"/>
              </a:rPr>
              <a:t>channel</a:t>
            </a:r>
          </a:p>
        </p:txBody>
      </p:sp>
      <p:sp>
        <p:nvSpPr>
          <p:cNvPr id="58" name="Can 57">
            <a:extLst>
              <a:ext uri="{FF2B5EF4-FFF2-40B4-BE49-F238E27FC236}">
                <a16:creationId xmlns:a16="http://schemas.microsoft.com/office/drawing/2014/main" id="{CA30EA4F-7B2A-B649-B6BA-0D1423351D43}"/>
              </a:ext>
            </a:extLst>
          </p:cNvPr>
          <p:cNvSpPr/>
          <p:nvPr/>
        </p:nvSpPr>
        <p:spPr>
          <a:xfrm rot="16200000">
            <a:off x="2814116" y="4649158"/>
            <a:ext cx="519763" cy="836301"/>
          </a:xfrm>
          <a:prstGeom prst="can">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ular Callout 11">
            <a:extLst>
              <a:ext uri="{FF2B5EF4-FFF2-40B4-BE49-F238E27FC236}">
                <a16:creationId xmlns:a16="http://schemas.microsoft.com/office/drawing/2014/main" id="{A47CEE2A-3979-D045-A005-44D974A5C4B9}"/>
              </a:ext>
            </a:extLst>
          </p:cNvPr>
          <p:cNvSpPr/>
          <p:nvPr/>
        </p:nvSpPr>
        <p:spPr>
          <a:xfrm>
            <a:off x="2217154" y="1369411"/>
            <a:ext cx="717666" cy="300331"/>
          </a:xfrm>
          <a:prstGeom prst="wedgeRectCallout">
            <a:avLst>
              <a:gd name="adj1" fmla="val -26464"/>
              <a:gd name="adj2" fmla="val 79415"/>
            </a:avLst>
          </a:prstGeom>
          <a:solidFill>
            <a:srgbClr val="002060"/>
          </a:solidFill>
          <a:ln w="19050">
            <a:solidFill>
              <a:schemeClr val="tx1"/>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Blue</a:t>
            </a:r>
          </a:p>
        </p:txBody>
      </p:sp>
      <p:sp>
        <p:nvSpPr>
          <p:cNvPr id="46" name="Rectangular Callout 45">
            <a:extLst>
              <a:ext uri="{FF2B5EF4-FFF2-40B4-BE49-F238E27FC236}">
                <a16:creationId xmlns:a16="http://schemas.microsoft.com/office/drawing/2014/main" id="{C67F0125-909E-F046-84A5-86343008412E}"/>
              </a:ext>
            </a:extLst>
          </p:cNvPr>
          <p:cNvSpPr/>
          <p:nvPr/>
        </p:nvSpPr>
        <p:spPr>
          <a:xfrm>
            <a:off x="3705295" y="1369411"/>
            <a:ext cx="717666" cy="300331"/>
          </a:xfrm>
          <a:prstGeom prst="wedgeRectCallout">
            <a:avLst>
              <a:gd name="adj1" fmla="val -26464"/>
              <a:gd name="adj2" fmla="val 79415"/>
            </a:avLst>
          </a:prstGeom>
          <a:solidFill>
            <a:srgbClr val="002060"/>
          </a:solidFill>
          <a:ln w="19050">
            <a:solidFill>
              <a:schemeClr val="tx1"/>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Blue</a:t>
            </a:r>
          </a:p>
        </p:txBody>
      </p:sp>
      <p:sp>
        <p:nvSpPr>
          <p:cNvPr id="56" name="Rectangular Callout 55">
            <a:extLst>
              <a:ext uri="{FF2B5EF4-FFF2-40B4-BE49-F238E27FC236}">
                <a16:creationId xmlns:a16="http://schemas.microsoft.com/office/drawing/2014/main" id="{1750522E-91F4-B542-A895-17B24D890F6B}"/>
              </a:ext>
            </a:extLst>
          </p:cNvPr>
          <p:cNvSpPr/>
          <p:nvPr/>
        </p:nvSpPr>
        <p:spPr>
          <a:xfrm>
            <a:off x="2677579" y="4193821"/>
            <a:ext cx="722506" cy="300331"/>
          </a:xfrm>
          <a:prstGeom prst="wedgeRectCallout">
            <a:avLst>
              <a:gd name="adj1" fmla="val -26464"/>
              <a:gd name="adj2" fmla="val 79415"/>
            </a:avLst>
          </a:prstGeom>
          <a:solidFill>
            <a:srgbClr val="00B050"/>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Green</a:t>
            </a:r>
          </a:p>
        </p:txBody>
      </p:sp>
      <p:sp>
        <p:nvSpPr>
          <p:cNvPr id="57" name="Rectangular Callout 56">
            <a:extLst>
              <a:ext uri="{FF2B5EF4-FFF2-40B4-BE49-F238E27FC236}">
                <a16:creationId xmlns:a16="http://schemas.microsoft.com/office/drawing/2014/main" id="{F6B2984F-C3CB-E340-A1EE-375CF41F5A27}"/>
              </a:ext>
            </a:extLst>
          </p:cNvPr>
          <p:cNvSpPr/>
          <p:nvPr/>
        </p:nvSpPr>
        <p:spPr>
          <a:xfrm>
            <a:off x="4424755" y="4181128"/>
            <a:ext cx="722506" cy="300331"/>
          </a:xfrm>
          <a:prstGeom prst="wedgeRectCallout">
            <a:avLst>
              <a:gd name="adj1" fmla="val -26464"/>
              <a:gd name="adj2" fmla="val 79415"/>
            </a:avLst>
          </a:prstGeom>
          <a:solidFill>
            <a:srgbClr val="00B050"/>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Green</a:t>
            </a:r>
          </a:p>
        </p:txBody>
      </p:sp>
      <p:sp>
        <p:nvSpPr>
          <p:cNvPr id="30" name="TextBox 29">
            <a:extLst>
              <a:ext uri="{FF2B5EF4-FFF2-40B4-BE49-F238E27FC236}">
                <a16:creationId xmlns:a16="http://schemas.microsoft.com/office/drawing/2014/main" id="{FBB3D737-E8CC-409E-B3B5-62CDD72FC343}"/>
              </a:ext>
            </a:extLst>
          </p:cNvPr>
          <p:cNvSpPr txBox="1"/>
          <p:nvPr/>
        </p:nvSpPr>
        <p:spPr>
          <a:xfrm>
            <a:off x="2129562" y="2065134"/>
            <a:ext cx="404278" cy="276999"/>
          </a:xfrm>
          <a:prstGeom prst="rect">
            <a:avLst/>
          </a:prstGeom>
          <a:noFill/>
        </p:spPr>
        <p:txBody>
          <a:bodyPr wrap="none" rtlCol="0">
            <a:spAutoFit/>
          </a:bodyPr>
          <a:lstStyle/>
          <a:p>
            <a:pPr algn="l"/>
            <a:r>
              <a:rPr lang="en-US" sz="1200" dirty="0"/>
              <a:t>M1</a:t>
            </a:r>
          </a:p>
        </p:txBody>
      </p:sp>
      <p:pic>
        <p:nvPicPr>
          <p:cNvPr id="31" name="Graphic 23">
            <a:extLst>
              <a:ext uri="{FF2B5EF4-FFF2-40B4-BE49-F238E27FC236}">
                <a16:creationId xmlns:a16="http://schemas.microsoft.com/office/drawing/2014/main" id="{289CBDFF-D2B2-4634-82F5-D2B6EA59936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187169" y="1795785"/>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a:extLst>
              <a:ext uri="{FF2B5EF4-FFF2-40B4-BE49-F238E27FC236}">
                <a16:creationId xmlns:a16="http://schemas.microsoft.com/office/drawing/2014/main" id="{F29A5D35-C6C8-4300-9E5F-B219500F0245}"/>
              </a:ext>
            </a:extLst>
          </p:cNvPr>
          <p:cNvSpPr txBox="1"/>
          <p:nvPr/>
        </p:nvSpPr>
        <p:spPr>
          <a:xfrm>
            <a:off x="3629267" y="2058992"/>
            <a:ext cx="404278" cy="276999"/>
          </a:xfrm>
          <a:prstGeom prst="rect">
            <a:avLst/>
          </a:prstGeom>
          <a:noFill/>
        </p:spPr>
        <p:txBody>
          <a:bodyPr wrap="none" rtlCol="0">
            <a:spAutoFit/>
          </a:bodyPr>
          <a:lstStyle/>
          <a:p>
            <a:pPr algn="l"/>
            <a:r>
              <a:rPr lang="en-US" sz="1200" dirty="0"/>
              <a:t>M1</a:t>
            </a:r>
          </a:p>
        </p:txBody>
      </p:sp>
      <p:pic>
        <p:nvPicPr>
          <p:cNvPr id="35" name="Graphic 23">
            <a:extLst>
              <a:ext uri="{FF2B5EF4-FFF2-40B4-BE49-F238E27FC236}">
                <a16:creationId xmlns:a16="http://schemas.microsoft.com/office/drawing/2014/main" id="{9F42FAE7-8F07-4720-AF85-D430E506532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686873" y="1789643"/>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Graphic 23">
            <a:extLst>
              <a:ext uri="{FF2B5EF4-FFF2-40B4-BE49-F238E27FC236}">
                <a16:creationId xmlns:a16="http://schemas.microsoft.com/office/drawing/2014/main" id="{D4DF1FC2-EAA2-4F8C-8B7B-0CABEC31F8C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187169" y="4545859"/>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FD0E6594-53A0-4262-A9D7-E73CDCA53D6C}"/>
              </a:ext>
            </a:extLst>
          </p:cNvPr>
          <p:cNvSpPr txBox="1"/>
          <p:nvPr/>
        </p:nvSpPr>
        <p:spPr>
          <a:xfrm>
            <a:off x="2131266" y="4833583"/>
            <a:ext cx="404278" cy="276999"/>
          </a:xfrm>
          <a:prstGeom prst="rect">
            <a:avLst/>
          </a:prstGeom>
          <a:noFill/>
        </p:spPr>
        <p:txBody>
          <a:bodyPr wrap="none" rtlCol="0">
            <a:spAutoFit/>
          </a:bodyPr>
          <a:lstStyle/>
          <a:p>
            <a:pPr algn="l"/>
            <a:r>
              <a:rPr lang="en-US" sz="1200" dirty="0"/>
              <a:t>M2</a:t>
            </a:r>
          </a:p>
        </p:txBody>
      </p:sp>
      <p:sp>
        <p:nvSpPr>
          <p:cNvPr id="38" name="Content Placeholder 3">
            <a:extLst>
              <a:ext uri="{FF2B5EF4-FFF2-40B4-BE49-F238E27FC236}">
                <a16:creationId xmlns:a16="http://schemas.microsoft.com/office/drawing/2014/main" id="{7FBAB21D-0795-EB47-A2DA-C13807BD0940}"/>
              </a:ext>
            </a:extLst>
          </p:cNvPr>
          <p:cNvSpPr txBox="1">
            <a:spLocks/>
          </p:cNvSpPr>
          <p:nvPr/>
        </p:nvSpPr>
        <p:spPr>
          <a:xfrm>
            <a:off x="5939799" y="1317216"/>
            <a:ext cx="6197653" cy="52264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spcAft>
                <a:spcPts val="1200"/>
              </a:spcAft>
              <a:buSzPct val="90000"/>
              <a:buFont typeface="Amazon Ember" panose="020B0603020204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0"/>
              </a:spcBef>
              <a:spcAft>
                <a:spcPts val="1200"/>
              </a:spcAft>
              <a:buSzPct val="90000"/>
              <a:buFont typeface="Wingdings" panose="05000000000000000000" pitchFamily="2" charset="2"/>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1200"/>
              </a:spcAft>
              <a:buSzPct val="90000"/>
              <a:buFont typeface="Amazon Ember" panose="020B0603020204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sz="2333" b="1" dirty="0">
                <a:solidFill>
                  <a:srgbClr val="FFFFFF"/>
                </a:solidFill>
                <a:ea typeface="Amazon Ember Medium" panose="020B0603020204020204" pitchFamily="34" charset="0"/>
                <a:cs typeface="Amazon Ember Medium" panose="020B0603020204020204" pitchFamily="34" charset="0"/>
              </a:rPr>
              <a:t>Amazon Simple Notification Service (Amazon SNS)</a:t>
            </a:r>
          </a:p>
          <a:p>
            <a:pPr marL="457200" indent="-457200">
              <a:buFont typeface="Arial" panose="020B0604020202020204" pitchFamily="34" charset="0"/>
              <a:buChar char="•"/>
            </a:pPr>
            <a:r>
              <a:rPr lang="en-US" sz="2400" dirty="0"/>
              <a:t>Serverless pub/sub service</a:t>
            </a:r>
          </a:p>
          <a:p>
            <a:pPr marL="457200" indent="-457200">
              <a:buFont typeface="Arial" panose="020B0604020202020204" pitchFamily="34" charset="0"/>
              <a:buChar char="•"/>
            </a:pPr>
            <a:r>
              <a:rPr lang="en-US" sz="2400" dirty="0"/>
              <a:t>Message filtering</a:t>
            </a:r>
          </a:p>
          <a:p>
            <a:pPr marL="457200" indent="-457200">
              <a:buFont typeface="Arial" panose="020B0604020202020204" pitchFamily="34" charset="0"/>
              <a:buChar char="•"/>
            </a:pPr>
            <a:r>
              <a:rPr lang="en-US" sz="2400" dirty="0"/>
              <a:t>Messages are pushed to subscribers</a:t>
            </a:r>
          </a:p>
          <a:p>
            <a:pPr marL="469900" marR="240029" indent="-457200">
              <a:lnSpc>
                <a:spcPts val="3000"/>
              </a:lnSpc>
              <a:spcBef>
                <a:spcPts val="500"/>
              </a:spcBef>
              <a:buClr>
                <a:srgbClr val="FFFFFF"/>
              </a:buClr>
              <a:buSzPct val="89285"/>
              <a:buFont typeface="Arial"/>
              <a:buChar char="•"/>
              <a:tabLst>
                <a:tab pos="469265" algn="l"/>
                <a:tab pos="469900" algn="l"/>
              </a:tabLst>
            </a:pPr>
            <a:r>
              <a:rPr lang="en-US" sz="2400" dirty="0"/>
              <a:t>Application-to-application messaging, for example, using Amazon SQS, HTTP(S) or Lambda functions</a:t>
            </a:r>
          </a:p>
          <a:p>
            <a:pPr marL="469900" marR="240029" indent="-457200">
              <a:lnSpc>
                <a:spcPts val="3000"/>
              </a:lnSpc>
              <a:spcBef>
                <a:spcPts val="500"/>
              </a:spcBef>
              <a:buClr>
                <a:srgbClr val="FFFFFF"/>
              </a:buClr>
              <a:buSzPct val="89285"/>
              <a:buFont typeface="Arial"/>
              <a:buChar char="•"/>
              <a:tabLst>
                <a:tab pos="469265" algn="l"/>
                <a:tab pos="469900" algn="l"/>
              </a:tabLst>
            </a:pPr>
            <a:r>
              <a:rPr lang="en-US" sz="2400" dirty="0"/>
              <a:t>Application-to-person messaging by using email or SMS</a:t>
            </a:r>
          </a:p>
          <a:p>
            <a:pPr marL="457200" indent="-457200">
              <a:buFont typeface="Arial" panose="020B0604020202020204" pitchFamily="34" charset="0"/>
              <a:buChar char="•"/>
            </a:pPr>
            <a:endParaRPr lang="en-US" sz="2400" dirty="0"/>
          </a:p>
        </p:txBody>
      </p:sp>
      <p:pic>
        <p:nvPicPr>
          <p:cNvPr id="9" name="Picture 8">
            <a:extLst>
              <a:ext uri="{FF2B5EF4-FFF2-40B4-BE49-F238E27FC236}">
                <a16:creationId xmlns:a16="http://schemas.microsoft.com/office/drawing/2014/main" id="{B3167C89-220D-3F47-AE3D-B5D711412F43}"/>
              </a:ext>
            </a:extLst>
          </p:cNvPr>
          <p:cNvPicPr>
            <a:picLocks noChangeAspect="1"/>
          </p:cNvPicPr>
          <p:nvPr/>
        </p:nvPicPr>
        <p:blipFill>
          <a:blip r:embed="rId6"/>
          <a:stretch>
            <a:fillRect/>
          </a:stretch>
        </p:blipFill>
        <p:spPr>
          <a:xfrm>
            <a:off x="1547128" y="3134667"/>
            <a:ext cx="822960" cy="822960"/>
          </a:xfrm>
          <a:prstGeom prst="rect">
            <a:avLst/>
          </a:prstGeom>
        </p:spPr>
      </p:pic>
      <p:sp>
        <p:nvSpPr>
          <p:cNvPr id="43" name="TextBox 42">
            <a:extLst>
              <a:ext uri="{FF2B5EF4-FFF2-40B4-BE49-F238E27FC236}">
                <a16:creationId xmlns:a16="http://schemas.microsoft.com/office/drawing/2014/main" id="{AE14CAF7-5079-9E45-8D73-54A3E1837A8A}"/>
              </a:ext>
            </a:extLst>
          </p:cNvPr>
          <p:cNvSpPr txBox="1"/>
          <p:nvPr/>
        </p:nvSpPr>
        <p:spPr>
          <a:xfrm>
            <a:off x="1146196" y="4020260"/>
            <a:ext cx="1624821" cy="338554"/>
          </a:xfrm>
          <a:prstGeom prst="rect">
            <a:avLst/>
          </a:prstGeom>
          <a:noFill/>
        </p:spPr>
        <p:txBody>
          <a:bodyPr wrap="square" rtlCol="0">
            <a:spAutoFit/>
          </a:bodyPr>
          <a:lstStyle/>
          <a:p>
            <a:pPr algn="ctr"/>
            <a:r>
              <a:rPr lang="en-US" sz="1600" dirty="0">
                <a:solidFill>
                  <a:srgbClr val="FAFAFA"/>
                </a:solidFill>
                <a:cs typeface="Amazon Ember" panose="020B0603020204020204" pitchFamily="34" charset="0"/>
              </a:rPr>
              <a:t>SNS</a:t>
            </a:r>
          </a:p>
        </p:txBody>
      </p:sp>
    </p:spTree>
    <p:extLst>
      <p:ext uri="{BB962C8B-B14F-4D97-AF65-F5344CB8AC3E}">
        <p14:creationId xmlns:p14="http://schemas.microsoft.com/office/powerpoint/2010/main" val="80232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BB58E-4EA3-490E-A6F0-C03E66E29AE6}"/>
              </a:ext>
            </a:extLst>
          </p:cNvPr>
          <p:cNvSpPr>
            <a:spLocks noGrp="1"/>
          </p:cNvSpPr>
          <p:nvPr>
            <p:ph type="title"/>
          </p:nvPr>
        </p:nvSpPr>
        <p:spPr/>
        <p:txBody>
          <a:bodyPr/>
          <a:lstStyle/>
          <a:p>
            <a:r>
              <a:rPr lang="en-US" dirty="0"/>
              <a:t>Amazon SNS demo</a:t>
            </a:r>
          </a:p>
        </p:txBody>
      </p:sp>
      <p:sp>
        <p:nvSpPr>
          <p:cNvPr id="2" name="Slide Number Placeholder 1">
            <a:extLst>
              <a:ext uri="{FF2B5EF4-FFF2-40B4-BE49-F238E27FC236}">
                <a16:creationId xmlns:a16="http://schemas.microsoft.com/office/drawing/2014/main" id="{7D32A20A-7A8F-8346-97FE-78BC4AE3BD0C}"/>
              </a:ext>
            </a:extLst>
          </p:cNvPr>
          <p:cNvSpPr>
            <a:spLocks noGrp="1"/>
          </p:cNvSpPr>
          <p:nvPr>
            <p:ph type="sldNum" sz="quarter" idx="4294967295"/>
          </p:nvPr>
        </p:nvSpPr>
        <p:spPr>
          <a:xfrm>
            <a:off x="9448800" y="6953250"/>
            <a:ext cx="2743200" cy="365125"/>
          </a:xfrm>
        </p:spPr>
        <p:txBody>
          <a:bodyPr/>
          <a:lstStyle/>
          <a:p>
            <a:fld id="{EB4B8DE2-A4E8-46E4-8BBF-D75455EFF32C}" type="slidenum">
              <a:rPr lang="en-US" smtClean="0"/>
              <a:pPr/>
              <a:t>25</a:t>
            </a:fld>
            <a:endParaRPr lang="en-US" dirty="0"/>
          </a:p>
        </p:txBody>
      </p:sp>
    </p:spTree>
    <p:extLst>
      <p:ext uri="{BB962C8B-B14F-4D97-AF65-F5344CB8AC3E}">
        <p14:creationId xmlns:p14="http://schemas.microsoft.com/office/powerpoint/2010/main" val="264187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AE9A-54E2-4D8B-BDD4-BEBAAD374499}"/>
              </a:ext>
            </a:extLst>
          </p:cNvPr>
          <p:cNvSpPr>
            <a:spLocks noGrp="1"/>
          </p:cNvSpPr>
          <p:nvPr>
            <p:ph type="title"/>
          </p:nvPr>
        </p:nvSpPr>
        <p:spPr>
          <a:xfrm>
            <a:off x="381000" y="304800"/>
            <a:ext cx="11430000" cy="646331"/>
          </a:xfrm>
        </p:spPr>
        <p:txBody>
          <a:bodyPr/>
          <a:lstStyle/>
          <a:p>
            <a:r>
              <a:rPr lang="en-US" dirty="0"/>
              <a:t>Communicating status</a:t>
            </a:r>
          </a:p>
        </p:txBody>
      </p:sp>
      <p:pic>
        <p:nvPicPr>
          <p:cNvPr id="4" name="Graphic 29">
            <a:extLst>
              <a:ext uri="{FF2B5EF4-FFF2-40B4-BE49-F238E27FC236}">
                <a16:creationId xmlns:a16="http://schemas.microsoft.com/office/drawing/2014/main" id="{F4ADD89A-5FE5-42CE-B712-7CFED5E05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8991" y="1983560"/>
            <a:ext cx="930885" cy="9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AA9A52CF-C77D-420F-BD92-66AD191C2521}"/>
              </a:ext>
            </a:extLst>
          </p:cNvPr>
          <p:cNvSpPr/>
          <p:nvPr/>
        </p:nvSpPr>
        <p:spPr>
          <a:xfrm>
            <a:off x="6611247" y="951131"/>
            <a:ext cx="4013104" cy="5340223"/>
          </a:xfrm>
          <a:prstGeom prst="rect">
            <a:avLst/>
          </a:prstGeom>
          <a:noFill/>
          <a:ln w="1905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rgbClr val="D86613"/>
                </a:solidFill>
                <a:cs typeface="Arial" panose="020B0604020202020204" pitchFamily="34" charset="0"/>
              </a:rPr>
              <a:t>AWS SDK for .NET build service</a:t>
            </a:r>
          </a:p>
        </p:txBody>
      </p:sp>
      <p:pic>
        <p:nvPicPr>
          <p:cNvPr id="10" name="Graphic 9">
            <a:extLst>
              <a:ext uri="{FF2B5EF4-FFF2-40B4-BE49-F238E27FC236}">
                <a16:creationId xmlns:a16="http://schemas.microsoft.com/office/drawing/2014/main" id="{1B2C9504-0159-4C4B-872D-3BAD431EC7B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582371" y="951131"/>
            <a:ext cx="381000" cy="381000"/>
          </a:xfrm>
          <a:prstGeom prst="rect">
            <a:avLst/>
          </a:prstGeom>
        </p:spPr>
      </p:pic>
      <p:sp>
        <p:nvSpPr>
          <p:cNvPr id="11" name="TextBox 10">
            <a:extLst>
              <a:ext uri="{FF2B5EF4-FFF2-40B4-BE49-F238E27FC236}">
                <a16:creationId xmlns:a16="http://schemas.microsoft.com/office/drawing/2014/main" id="{14A1F8E8-DD61-4C11-B5E2-7E5EE1C06F85}"/>
              </a:ext>
            </a:extLst>
          </p:cNvPr>
          <p:cNvSpPr txBox="1"/>
          <p:nvPr/>
        </p:nvSpPr>
        <p:spPr>
          <a:xfrm>
            <a:off x="4668991" y="2791874"/>
            <a:ext cx="930885" cy="461665"/>
          </a:xfrm>
          <a:prstGeom prst="rect">
            <a:avLst/>
          </a:prstGeom>
          <a:noFill/>
        </p:spPr>
        <p:txBody>
          <a:bodyPr wrap="square" lIns="0" rIns="0" rtlCol="0">
            <a:spAutoFit/>
          </a:bodyPr>
          <a:lstStyle/>
          <a:p>
            <a:pPr algn="ctr"/>
            <a:r>
              <a:rPr lang="en-US" sz="1200" dirty="0"/>
              <a:t>.NET build queue</a:t>
            </a:r>
          </a:p>
        </p:txBody>
      </p:sp>
      <p:pic>
        <p:nvPicPr>
          <p:cNvPr id="12" name="Graphic 7">
            <a:extLst>
              <a:ext uri="{FF2B5EF4-FFF2-40B4-BE49-F238E27FC236}">
                <a16:creationId xmlns:a16="http://schemas.microsoft.com/office/drawing/2014/main" id="{CB3FBB22-ECC3-4F11-8441-744359294B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2004" y="2036373"/>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a:extLst>
              <a:ext uri="{FF2B5EF4-FFF2-40B4-BE49-F238E27FC236}">
                <a16:creationId xmlns:a16="http://schemas.microsoft.com/office/drawing/2014/main" id="{C53AC87E-B5C6-4B3E-93D0-88B51867224F}"/>
              </a:ext>
            </a:extLst>
          </p:cNvPr>
          <p:cNvCxnSpPr>
            <a:cxnSpLocks/>
          </p:cNvCxnSpPr>
          <p:nvPr/>
        </p:nvCxnSpPr>
        <p:spPr>
          <a:xfrm>
            <a:off x="3738388" y="2447608"/>
            <a:ext cx="982219" cy="0"/>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89F26B-400E-4AC4-AFA5-339AC88006D8}"/>
              </a:ext>
            </a:extLst>
          </p:cNvPr>
          <p:cNvCxnSpPr>
            <a:cxnSpLocks/>
          </p:cNvCxnSpPr>
          <p:nvPr/>
        </p:nvCxnSpPr>
        <p:spPr>
          <a:xfrm>
            <a:off x="5568301" y="2273847"/>
            <a:ext cx="982219" cy="0"/>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AF81E7-C3C0-4574-B582-4FBE72F87A0D}"/>
              </a:ext>
            </a:extLst>
          </p:cNvPr>
          <p:cNvCxnSpPr>
            <a:cxnSpLocks/>
          </p:cNvCxnSpPr>
          <p:nvPr/>
        </p:nvCxnSpPr>
        <p:spPr>
          <a:xfrm flipH="1">
            <a:off x="5568299" y="2615900"/>
            <a:ext cx="982219" cy="0"/>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07E47F6E-9022-4526-93AE-A0B33C66EACC}"/>
              </a:ext>
            </a:extLst>
          </p:cNvPr>
          <p:cNvSpPr txBox="1"/>
          <p:nvPr/>
        </p:nvSpPr>
        <p:spPr>
          <a:xfrm>
            <a:off x="2844474" y="2938748"/>
            <a:ext cx="982219" cy="646331"/>
          </a:xfrm>
          <a:prstGeom prst="rect">
            <a:avLst/>
          </a:prstGeom>
          <a:noFill/>
        </p:spPr>
        <p:txBody>
          <a:bodyPr wrap="square" lIns="0" rIns="0" rtlCol="0">
            <a:spAutoFit/>
          </a:bodyPr>
          <a:lstStyle/>
          <a:p>
            <a:pPr algn="ctr"/>
            <a:r>
              <a:rPr lang="en-US" sz="1200" dirty="0"/>
              <a:t>AWS SDK release orchestrator</a:t>
            </a:r>
          </a:p>
        </p:txBody>
      </p:sp>
      <p:sp>
        <p:nvSpPr>
          <p:cNvPr id="39" name="TextBox 38">
            <a:extLst>
              <a:ext uri="{FF2B5EF4-FFF2-40B4-BE49-F238E27FC236}">
                <a16:creationId xmlns:a16="http://schemas.microsoft.com/office/drawing/2014/main" id="{789ACEF5-0DD2-406E-A9D0-567A4E87A064}"/>
              </a:ext>
            </a:extLst>
          </p:cNvPr>
          <p:cNvSpPr txBox="1"/>
          <p:nvPr/>
        </p:nvSpPr>
        <p:spPr>
          <a:xfrm>
            <a:off x="6885785" y="1698431"/>
            <a:ext cx="2999359" cy="1231106"/>
          </a:xfrm>
          <a:prstGeom prst="rect">
            <a:avLst/>
          </a:prstGeom>
          <a:noFill/>
        </p:spPr>
        <p:txBody>
          <a:bodyPr wrap="square" lIns="0" rIns="0" rtlCol="0">
            <a:spAutoFit/>
          </a:bodyPr>
          <a:lstStyle/>
          <a:p>
            <a:pPr algn="l"/>
            <a:r>
              <a:rPr lang="en-US" dirty="0"/>
              <a:t>Two types of builds</a:t>
            </a:r>
          </a:p>
          <a:p>
            <a:pPr marL="285750" indent="-285750" algn="l">
              <a:buFont typeface="Arial" panose="020B0604020202020204" pitchFamily="34" charset="0"/>
              <a:buChar char="•"/>
            </a:pPr>
            <a:r>
              <a:rPr lang="en-US" sz="1400" dirty="0"/>
              <a:t>Preview builds a single service</a:t>
            </a:r>
          </a:p>
          <a:p>
            <a:pPr marL="285750" indent="-285750" algn="l">
              <a:buFont typeface="Arial" panose="020B0604020202020204" pitchFamily="34" charset="0"/>
              <a:buChar char="•"/>
            </a:pPr>
            <a:r>
              <a:rPr lang="en-US" sz="1400" dirty="0"/>
              <a:t>Release builds all services</a:t>
            </a:r>
          </a:p>
          <a:p>
            <a:pPr marL="742950" lvl="1" indent="-285750">
              <a:buFont typeface="Arial" panose="020B0604020202020204" pitchFamily="34" charset="0"/>
              <a:buChar char="•"/>
            </a:pPr>
            <a:r>
              <a:rPr lang="en-US" sz="1400" dirty="0"/>
              <a:t>300+ NuGet packages</a:t>
            </a:r>
          </a:p>
          <a:p>
            <a:pPr marL="742950" lvl="1" indent="-285750">
              <a:buFont typeface="Arial" panose="020B0604020202020204" pitchFamily="34" charset="0"/>
              <a:buChar char="•"/>
            </a:pPr>
            <a:r>
              <a:rPr lang="en-US" sz="1400" dirty="0"/>
              <a:t>4 .NET targets per package</a:t>
            </a:r>
          </a:p>
        </p:txBody>
      </p:sp>
      <p:sp>
        <p:nvSpPr>
          <p:cNvPr id="40" name="TextBox 39">
            <a:extLst>
              <a:ext uri="{FF2B5EF4-FFF2-40B4-BE49-F238E27FC236}">
                <a16:creationId xmlns:a16="http://schemas.microsoft.com/office/drawing/2014/main" id="{B7C3749B-EDD6-4B39-99ED-B84038222539}"/>
              </a:ext>
            </a:extLst>
          </p:cNvPr>
          <p:cNvSpPr txBox="1"/>
          <p:nvPr/>
        </p:nvSpPr>
        <p:spPr>
          <a:xfrm>
            <a:off x="6885786" y="3218457"/>
            <a:ext cx="3399970" cy="2523768"/>
          </a:xfrm>
          <a:prstGeom prst="rect">
            <a:avLst/>
          </a:prstGeom>
          <a:noFill/>
        </p:spPr>
        <p:txBody>
          <a:bodyPr wrap="none" lIns="0" rIns="0" rtlCol="0">
            <a:spAutoFit/>
          </a:bodyPr>
          <a:lstStyle/>
          <a:p>
            <a:pPr algn="l"/>
            <a:r>
              <a:rPr lang="en-US" dirty="0"/>
              <a:t>Overview of steps</a:t>
            </a:r>
          </a:p>
          <a:p>
            <a:pPr marL="285750" indent="-285750" algn="l">
              <a:buFont typeface="Arial" panose="020B0604020202020204" pitchFamily="34" charset="0"/>
              <a:buChar char="•"/>
            </a:pPr>
            <a:r>
              <a:rPr lang="en-US" sz="1400" dirty="0"/>
              <a:t>Clone repository</a:t>
            </a:r>
          </a:p>
          <a:p>
            <a:pPr marL="285750" indent="-285750" algn="l">
              <a:buFont typeface="Arial" panose="020B0604020202020204" pitchFamily="34" charset="0"/>
              <a:buChar char="•"/>
            </a:pPr>
            <a:r>
              <a:rPr lang="en-US" sz="1400" dirty="0"/>
              <a:t>Apply new service model(s)</a:t>
            </a:r>
          </a:p>
          <a:p>
            <a:pPr marL="285750" indent="-285750" algn="l">
              <a:buFont typeface="Arial" panose="020B0604020202020204" pitchFamily="34" charset="0"/>
              <a:buChar char="•"/>
            </a:pPr>
            <a:r>
              <a:rPr lang="en-US" sz="1400" dirty="0"/>
              <a:t>Run AWS SDK for .NET code generator</a:t>
            </a:r>
          </a:p>
          <a:p>
            <a:pPr marL="285750" indent="-285750" algn="l">
              <a:buFont typeface="Arial" panose="020B0604020202020204" pitchFamily="34" charset="0"/>
              <a:buChar char="•"/>
            </a:pPr>
            <a:r>
              <a:rPr lang="en-US" sz="1400" dirty="0"/>
              <a:t>Commit source changes (release only)</a:t>
            </a:r>
          </a:p>
          <a:p>
            <a:pPr marL="285750" indent="-285750" algn="l">
              <a:buFont typeface="Arial" panose="020B0604020202020204" pitchFamily="34" charset="0"/>
              <a:buChar char="•"/>
            </a:pPr>
            <a:r>
              <a:rPr lang="en-US" sz="1400" dirty="0"/>
              <a:t>Run MSBuild</a:t>
            </a:r>
          </a:p>
          <a:p>
            <a:pPr marL="285750" indent="-285750" algn="l">
              <a:buFont typeface="Arial" panose="020B0604020202020204" pitchFamily="34" charset="0"/>
              <a:buChar char="•"/>
            </a:pPr>
            <a:r>
              <a:rPr lang="en-US" sz="1400" dirty="0"/>
              <a:t>Sign artifacts</a:t>
            </a:r>
          </a:p>
          <a:p>
            <a:pPr marL="285750" indent="-285750" algn="l">
              <a:buFont typeface="Arial" panose="020B0604020202020204" pitchFamily="34" charset="0"/>
              <a:buChar char="•"/>
            </a:pPr>
            <a:r>
              <a:rPr lang="en-US" sz="1400" dirty="0"/>
              <a:t>Generate API docs (release only)</a:t>
            </a:r>
          </a:p>
          <a:p>
            <a:pPr marL="285750" indent="-285750" algn="l">
              <a:buFont typeface="Arial" panose="020B0604020202020204" pitchFamily="34" charset="0"/>
              <a:buChar char="•"/>
            </a:pPr>
            <a:r>
              <a:rPr lang="en-US" sz="1400" dirty="0"/>
              <a:t>Upload artifacts</a:t>
            </a:r>
          </a:p>
          <a:p>
            <a:pPr marL="285750" indent="-285750" algn="l">
              <a:buFont typeface="Arial" panose="020B0604020202020204" pitchFamily="34" charset="0"/>
              <a:buChar char="•"/>
            </a:pPr>
            <a:r>
              <a:rPr lang="en-US" sz="1400" dirty="0"/>
              <a:t>Push to NuGet.org (release only)</a:t>
            </a:r>
          </a:p>
          <a:p>
            <a:pPr algn="l"/>
            <a:endParaRPr lang="en-US" sz="1400" dirty="0"/>
          </a:p>
        </p:txBody>
      </p:sp>
      <p:pic>
        <p:nvPicPr>
          <p:cNvPr id="37" name="Graphic 17">
            <a:extLst>
              <a:ext uri="{FF2B5EF4-FFF2-40B4-BE49-F238E27FC236}">
                <a16:creationId xmlns:a16="http://schemas.microsoft.com/office/drawing/2014/main" id="{F2D4D95F-C682-4A86-A95A-7CBE959E9F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0607" y="3554602"/>
            <a:ext cx="847692" cy="847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40">
            <a:extLst>
              <a:ext uri="{FF2B5EF4-FFF2-40B4-BE49-F238E27FC236}">
                <a16:creationId xmlns:a16="http://schemas.microsoft.com/office/drawing/2014/main" id="{EBC6A9C5-3602-471D-B7AA-5464E860F007}"/>
              </a:ext>
            </a:extLst>
          </p:cNvPr>
          <p:cNvSpPr txBox="1"/>
          <p:nvPr/>
        </p:nvSpPr>
        <p:spPr>
          <a:xfrm>
            <a:off x="4668990" y="4401524"/>
            <a:ext cx="930885" cy="461665"/>
          </a:xfrm>
          <a:prstGeom prst="rect">
            <a:avLst/>
          </a:prstGeom>
          <a:noFill/>
        </p:spPr>
        <p:txBody>
          <a:bodyPr wrap="square" lIns="0" rIns="0" rtlCol="0">
            <a:spAutoFit/>
          </a:bodyPr>
          <a:lstStyle/>
          <a:p>
            <a:pPr algn="ctr"/>
            <a:r>
              <a:rPr lang="en-US" sz="1200" dirty="0"/>
              <a:t>.NET build </a:t>
            </a:r>
            <a:br>
              <a:rPr lang="en-US" sz="1200" dirty="0"/>
            </a:br>
            <a:r>
              <a:rPr lang="en-US" sz="1200" dirty="0"/>
              <a:t>status topic</a:t>
            </a:r>
          </a:p>
        </p:txBody>
      </p:sp>
      <p:cxnSp>
        <p:nvCxnSpPr>
          <p:cNvPr id="42" name="Straight Arrow Connector 41">
            <a:extLst>
              <a:ext uri="{FF2B5EF4-FFF2-40B4-BE49-F238E27FC236}">
                <a16:creationId xmlns:a16="http://schemas.microsoft.com/office/drawing/2014/main" id="{D3EBF404-2934-47DC-A505-668483102E27}"/>
              </a:ext>
            </a:extLst>
          </p:cNvPr>
          <p:cNvCxnSpPr>
            <a:cxnSpLocks/>
          </p:cNvCxnSpPr>
          <p:nvPr/>
        </p:nvCxnSpPr>
        <p:spPr>
          <a:xfrm flipH="1">
            <a:off x="5623873" y="4048963"/>
            <a:ext cx="982219" cy="0"/>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3D246F7-8C10-44ED-A19E-83D74628B6B3}"/>
              </a:ext>
            </a:extLst>
          </p:cNvPr>
          <p:cNvSpPr txBox="1"/>
          <p:nvPr/>
        </p:nvSpPr>
        <p:spPr>
          <a:xfrm rot="20195257">
            <a:off x="3342286" y="3973070"/>
            <a:ext cx="1292341" cy="276999"/>
          </a:xfrm>
          <a:prstGeom prst="rect">
            <a:avLst/>
          </a:prstGeom>
          <a:noFill/>
        </p:spPr>
        <p:txBody>
          <a:bodyPr wrap="none" rtlCol="0">
            <a:spAutoFit/>
          </a:bodyPr>
          <a:lstStyle/>
          <a:p>
            <a:pPr algn="l"/>
            <a:r>
              <a:rPr lang="en-US" sz="1200" dirty="0"/>
              <a:t>R1 (failed build)</a:t>
            </a:r>
          </a:p>
        </p:txBody>
      </p:sp>
      <p:pic>
        <p:nvPicPr>
          <p:cNvPr id="44" name="Graphic 23">
            <a:extLst>
              <a:ext uri="{FF2B5EF4-FFF2-40B4-BE49-F238E27FC236}">
                <a16:creationId xmlns:a16="http://schemas.microsoft.com/office/drawing/2014/main" id="{DE821761-8049-4966-BE54-B8D1210CE96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rot="20190962">
            <a:off x="3567405" y="3822197"/>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44">
            <a:extLst>
              <a:ext uri="{FF2B5EF4-FFF2-40B4-BE49-F238E27FC236}">
                <a16:creationId xmlns:a16="http://schemas.microsoft.com/office/drawing/2014/main" id="{466E9CC0-266A-48DE-8928-C251578860B3}"/>
              </a:ext>
            </a:extLst>
          </p:cNvPr>
          <p:cNvSpPr txBox="1"/>
          <p:nvPr/>
        </p:nvSpPr>
        <p:spPr>
          <a:xfrm>
            <a:off x="5575732" y="3771964"/>
            <a:ext cx="369012" cy="276999"/>
          </a:xfrm>
          <a:prstGeom prst="rect">
            <a:avLst/>
          </a:prstGeom>
          <a:noFill/>
        </p:spPr>
        <p:txBody>
          <a:bodyPr wrap="none" rtlCol="0">
            <a:spAutoFit/>
          </a:bodyPr>
          <a:lstStyle/>
          <a:p>
            <a:pPr algn="l"/>
            <a:r>
              <a:rPr lang="en-US" sz="1200" dirty="0"/>
              <a:t>P1</a:t>
            </a:r>
          </a:p>
        </p:txBody>
      </p:sp>
      <p:pic>
        <p:nvPicPr>
          <p:cNvPr id="46" name="Graphic 23">
            <a:extLst>
              <a:ext uri="{FF2B5EF4-FFF2-40B4-BE49-F238E27FC236}">
                <a16:creationId xmlns:a16="http://schemas.microsoft.com/office/drawing/2014/main" id="{292824CF-4115-4812-935C-4348F387BA4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612477" y="3502615"/>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B97016E1-6C25-4C6C-81DF-3F2BB0C0E59B}"/>
              </a:ext>
            </a:extLst>
          </p:cNvPr>
          <p:cNvSpPr txBox="1"/>
          <p:nvPr/>
        </p:nvSpPr>
        <p:spPr>
          <a:xfrm>
            <a:off x="6168211" y="3771964"/>
            <a:ext cx="367408" cy="276999"/>
          </a:xfrm>
          <a:prstGeom prst="rect">
            <a:avLst/>
          </a:prstGeom>
          <a:noFill/>
        </p:spPr>
        <p:txBody>
          <a:bodyPr wrap="none" rtlCol="0">
            <a:spAutoFit/>
          </a:bodyPr>
          <a:lstStyle/>
          <a:p>
            <a:pPr algn="l"/>
            <a:r>
              <a:rPr lang="en-US" sz="1200" dirty="0"/>
              <a:t>P2</a:t>
            </a:r>
          </a:p>
        </p:txBody>
      </p:sp>
      <p:pic>
        <p:nvPicPr>
          <p:cNvPr id="48" name="Graphic 23">
            <a:extLst>
              <a:ext uri="{FF2B5EF4-FFF2-40B4-BE49-F238E27FC236}">
                <a16:creationId xmlns:a16="http://schemas.microsoft.com/office/drawing/2014/main" id="{7DF596F9-3ED6-47FC-B250-5B984B4962E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6204956" y="3502615"/>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48">
            <a:extLst>
              <a:ext uri="{FF2B5EF4-FFF2-40B4-BE49-F238E27FC236}">
                <a16:creationId xmlns:a16="http://schemas.microsoft.com/office/drawing/2014/main" id="{946B4ACF-31FC-4A8B-AE8F-4B8624C8E443}"/>
              </a:ext>
            </a:extLst>
          </p:cNvPr>
          <p:cNvSpPr txBox="1"/>
          <p:nvPr/>
        </p:nvSpPr>
        <p:spPr>
          <a:xfrm>
            <a:off x="4025093" y="2163884"/>
            <a:ext cx="369012" cy="276999"/>
          </a:xfrm>
          <a:prstGeom prst="rect">
            <a:avLst/>
          </a:prstGeom>
          <a:noFill/>
        </p:spPr>
        <p:txBody>
          <a:bodyPr wrap="none" rtlCol="0">
            <a:spAutoFit/>
          </a:bodyPr>
          <a:lstStyle/>
          <a:p>
            <a:pPr algn="l"/>
            <a:r>
              <a:rPr lang="en-US" sz="1200" dirty="0"/>
              <a:t>R1</a:t>
            </a:r>
          </a:p>
        </p:txBody>
      </p:sp>
      <p:pic>
        <p:nvPicPr>
          <p:cNvPr id="50" name="Graphic 23">
            <a:extLst>
              <a:ext uri="{FF2B5EF4-FFF2-40B4-BE49-F238E27FC236}">
                <a16:creationId xmlns:a16="http://schemas.microsoft.com/office/drawing/2014/main" id="{29D1B3F3-90F4-4DB3-8F9D-59CFEDDFFFD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061838" y="1894535"/>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a:extLst>
              <a:ext uri="{FF2B5EF4-FFF2-40B4-BE49-F238E27FC236}">
                <a16:creationId xmlns:a16="http://schemas.microsoft.com/office/drawing/2014/main" id="{DFC84200-7AF1-4578-B044-57D84CBE04AB}"/>
              </a:ext>
            </a:extLst>
          </p:cNvPr>
          <p:cNvSpPr txBox="1"/>
          <p:nvPr/>
        </p:nvSpPr>
        <p:spPr>
          <a:xfrm>
            <a:off x="3726768" y="2163884"/>
            <a:ext cx="369012" cy="276999"/>
          </a:xfrm>
          <a:prstGeom prst="rect">
            <a:avLst/>
          </a:prstGeom>
          <a:noFill/>
        </p:spPr>
        <p:txBody>
          <a:bodyPr wrap="none" rtlCol="0">
            <a:spAutoFit/>
          </a:bodyPr>
          <a:lstStyle/>
          <a:p>
            <a:pPr algn="l"/>
            <a:r>
              <a:rPr lang="en-US" sz="1200" dirty="0"/>
              <a:t>P1</a:t>
            </a:r>
          </a:p>
        </p:txBody>
      </p:sp>
      <p:pic>
        <p:nvPicPr>
          <p:cNvPr id="52" name="Graphic 23">
            <a:extLst>
              <a:ext uri="{FF2B5EF4-FFF2-40B4-BE49-F238E27FC236}">
                <a16:creationId xmlns:a16="http://schemas.microsoft.com/office/drawing/2014/main" id="{89864C24-ECC5-4C6F-B90C-8B14CAB751A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763513" y="1894535"/>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a:extLst>
              <a:ext uri="{FF2B5EF4-FFF2-40B4-BE49-F238E27FC236}">
                <a16:creationId xmlns:a16="http://schemas.microsoft.com/office/drawing/2014/main" id="{21C2EDC0-111F-4EDF-8402-630F97F84DC1}"/>
              </a:ext>
            </a:extLst>
          </p:cNvPr>
          <p:cNvSpPr txBox="1"/>
          <p:nvPr/>
        </p:nvSpPr>
        <p:spPr>
          <a:xfrm>
            <a:off x="4319247" y="2163884"/>
            <a:ext cx="367408" cy="276999"/>
          </a:xfrm>
          <a:prstGeom prst="rect">
            <a:avLst/>
          </a:prstGeom>
          <a:noFill/>
        </p:spPr>
        <p:txBody>
          <a:bodyPr wrap="none" rtlCol="0">
            <a:spAutoFit/>
          </a:bodyPr>
          <a:lstStyle/>
          <a:p>
            <a:pPr algn="l"/>
            <a:r>
              <a:rPr lang="en-US" sz="1200" dirty="0"/>
              <a:t>P2</a:t>
            </a:r>
          </a:p>
        </p:txBody>
      </p:sp>
      <p:pic>
        <p:nvPicPr>
          <p:cNvPr id="54" name="Graphic 23">
            <a:extLst>
              <a:ext uri="{FF2B5EF4-FFF2-40B4-BE49-F238E27FC236}">
                <a16:creationId xmlns:a16="http://schemas.microsoft.com/office/drawing/2014/main" id="{73F62028-F5C1-4ADF-A5A6-5A3BFFDF79D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355992" y="1894535"/>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54">
            <a:extLst>
              <a:ext uri="{FF2B5EF4-FFF2-40B4-BE49-F238E27FC236}">
                <a16:creationId xmlns:a16="http://schemas.microsoft.com/office/drawing/2014/main" id="{F8BE4163-B8F4-41F1-BA0E-023BACF16F83}"/>
              </a:ext>
            </a:extLst>
          </p:cNvPr>
          <p:cNvSpPr txBox="1"/>
          <p:nvPr/>
        </p:nvSpPr>
        <p:spPr>
          <a:xfrm>
            <a:off x="5859523" y="2019351"/>
            <a:ext cx="369012" cy="276999"/>
          </a:xfrm>
          <a:prstGeom prst="rect">
            <a:avLst/>
          </a:prstGeom>
          <a:noFill/>
        </p:spPr>
        <p:txBody>
          <a:bodyPr wrap="none" rtlCol="0">
            <a:spAutoFit/>
          </a:bodyPr>
          <a:lstStyle/>
          <a:p>
            <a:pPr algn="l"/>
            <a:r>
              <a:rPr lang="en-US" sz="1200" dirty="0"/>
              <a:t>R1</a:t>
            </a:r>
          </a:p>
        </p:txBody>
      </p:sp>
      <p:pic>
        <p:nvPicPr>
          <p:cNvPr id="56" name="Graphic 23">
            <a:extLst>
              <a:ext uri="{FF2B5EF4-FFF2-40B4-BE49-F238E27FC236}">
                <a16:creationId xmlns:a16="http://schemas.microsoft.com/office/drawing/2014/main" id="{E3EAEF1D-FD99-45D2-940F-6F5922AAC4B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896268" y="1750002"/>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08E61486-685E-4A0C-A7FF-4E6F9B27CD5A}"/>
              </a:ext>
            </a:extLst>
          </p:cNvPr>
          <p:cNvSpPr txBox="1"/>
          <p:nvPr/>
        </p:nvSpPr>
        <p:spPr>
          <a:xfrm>
            <a:off x="5561198" y="2019351"/>
            <a:ext cx="369012" cy="276999"/>
          </a:xfrm>
          <a:prstGeom prst="rect">
            <a:avLst/>
          </a:prstGeom>
          <a:noFill/>
        </p:spPr>
        <p:txBody>
          <a:bodyPr wrap="none" rtlCol="0">
            <a:spAutoFit/>
          </a:bodyPr>
          <a:lstStyle/>
          <a:p>
            <a:pPr algn="l"/>
            <a:r>
              <a:rPr lang="en-US" sz="1200" dirty="0"/>
              <a:t>P1</a:t>
            </a:r>
          </a:p>
        </p:txBody>
      </p:sp>
      <p:pic>
        <p:nvPicPr>
          <p:cNvPr id="58" name="Graphic 23">
            <a:extLst>
              <a:ext uri="{FF2B5EF4-FFF2-40B4-BE49-F238E27FC236}">
                <a16:creationId xmlns:a16="http://schemas.microsoft.com/office/drawing/2014/main" id="{C9A5A9A1-CEA0-4C22-A1DD-3C9530A1708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597943" y="1750002"/>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58">
            <a:extLst>
              <a:ext uri="{FF2B5EF4-FFF2-40B4-BE49-F238E27FC236}">
                <a16:creationId xmlns:a16="http://schemas.microsoft.com/office/drawing/2014/main" id="{1F98B172-B3A0-4D9B-9BB6-93EDA93DEE42}"/>
              </a:ext>
            </a:extLst>
          </p:cNvPr>
          <p:cNvSpPr txBox="1"/>
          <p:nvPr/>
        </p:nvSpPr>
        <p:spPr>
          <a:xfrm>
            <a:off x="6153677" y="2019351"/>
            <a:ext cx="367408" cy="276999"/>
          </a:xfrm>
          <a:prstGeom prst="rect">
            <a:avLst/>
          </a:prstGeom>
          <a:noFill/>
        </p:spPr>
        <p:txBody>
          <a:bodyPr wrap="none" rtlCol="0">
            <a:spAutoFit/>
          </a:bodyPr>
          <a:lstStyle/>
          <a:p>
            <a:pPr algn="l"/>
            <a:r>
              <a:rPr lang="en-US" sz="1200" dirty="0"/>
              <a:t>P2</a:t>
            </a:r>
          </a:p>
        </p:txBody>
      </p:sp>
      <p:pic>
        <p:nvPicPr>
          <p:cNvPr id="60" name="Graphic 23">
            <a:extLst>
              <a:ext uri="{FF2B5EF4-FFF2-40B4-BE49-F238E27FC236}">
                <a16:creationId xmlns:a16="http://schemas.microsoft.com/office/drawing/2014/main" id="{DC767063-8966-42D4-8055-F9122FF590F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6190422" y="1750002"/>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1" name="Straight Arrow Connector 60">
            <a:extLst>
              <a:ext uri="{FF2B5EF4-FFF2-40B4-BE49-F238E27FC236}">
                <a16:creationId xmlns:a16="http://schemas.microsoft.com/office/drawing/2014/main" id="{305A681C-9E85-4F85-BF39-B1526A380EA5}"/>
              </a:ext>
            </a:extLst>
          </p:cNvPr>
          <p:cNvCxnSpPr>
            <a:cxnSpLocks/>
            <a:stCxn id="37" idx="1"/>
          </p:cNvCxnSpPr>
          <p:nvPr/>
        </p:nvCxnSpPr>
        <p:spPr>
          <a:xfrm flipH="1" flipV="1">
            <a:off x="3749164" y="2863532"/>
            <a:ext cx="971443" cy="1114916"/>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B3C279A-0B3A-4D64-9728-313C59563EB0}"/>
              </a:ext>
            </a:extLst>
          </p:cNvPr>
          <p:cNvSpPr txBox="1"/>
          <p:nvPr/>
        </p:nvSpPr>
        <p:spPr>
          <a:xfrm>
            <a:off x="4040060" y="3476788"/>
            <a:ext cx="369012" cy="276999"/>
          </a:xfrm>
          <a:prstGeom prst="rect">
            <a:avLst/>
          </a:prstGeom>
          <a:noFill/>
        </p:spPr>
        <p:txBody>
          <a:bodyPr wrap="none" rtlCol="0">
            <a:spAutoFit/>
          </a:bodyPr>
          <a:lstStyle/>
          <a:p>
            <a:pPr algn="l"/>
            <a:r>
              <a:rPr lang="en-US" sz="1200" dirty="0"/>
              <a:t>R1</a:t>
            </a:r>
          </a:p>
        </p:txBody>
      </p:sp>
      <p:pic>
        <p:nvPicPr>
          <p:cNvPr id="63" name="Graphic 23">
            <a:extLst>
              <a:ext uri="{FF2B5EF4-FFF2-40B4-BE49-F238E27FC236}">
                <a16:creationId xmlns:a16="http://schemas.microsoft.com/office/drawing/2014/main" id="{2A95A16E-0575-467E-81CC-37039578478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076805" y="3207439"/>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63">
            <a:extLst>
              <a:ext uri="{FF2B5EF4-FFF2-40B4-BE49-F238E27FC236}">
                <a16:creationId xmlns:a16="http://schemas.microsoft.com/office/drawing/2014/main" id="{75E206DA-E0AD-4FE5-AF20-2946F37EC56C}"/>
              </a:ext>
            </a:extLst>
          </p:cNvPr>
          <p:cNvSpPr txBox="1"/>
          <p:nvPr/>
        </p:nvSpPr>
        <p:spPr>
          <a:xfrm>
            <a:off x="3741735" y="3476788"/>
            <a:ext cx="369012" cy="276999"/>
          </a:xfrm>
          <a:prstGeom prst="rect">
            <a:avLst/>
          </a:prstGeom>
          <a:noFill/>
        </p:spPr>
        <p:txBody>
          <a:bodyPr wrap="none" rtlCol="0">
            <a:spAutoFit/>
          </a:bodyPr>
          <a:lstStyle/>
          <a:p>
            <a:pPr algn="l"/>
            <a:r>
              <a:rPr lang="en-US" sz="1200" dirty="0"/>
              <a:t>P1</a:t>
            </a:r>
          </a:p>
        </p:txBody>
      </p:sp>
      <p:pic>
        <p:nvPicPr>
          <p:cNvPr id="65" name="Graphic 23">
            <a:extLst>
              <a:ext uri="{FF2B5EF4-FFF2-40B4-BE49-F238E27FC236}">
                <a16:creationId xmlns:a16="http://schemas.microsoft.com/office/drawing/2014/main" id="{07F9B8A5-CC16-4FC2-B5B8-715C85356AA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778480" y="3207439"/>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65">
            <a:extLst>
              <a:ext uri="{FF2B5EF4-FFF2-40B4-BE49-F238E27FC236}">
                <a16:creationId xmlns:a16="http://schemas.microsoft.com/office/drawing/2014/main" id="{EDE36FA0-B0A7-44C9-9A70-B48F0E770D75}"/>
              </a:ext>
            </a:extLst>
          </p:cNvPr>
          <p:cNvSpPr txBox="1"/>
          <p:nvPr/>
        </p:nvSpPr>
        <p:spPr>
          <a:xfrm>
            <a:off x="4334214" y="3476788"/>
            <a:ext cx="367408" cy="276999"/>
          </a:xfrm>
          <a:prstGeom prst="rect">
            <a:avLst/>
          </a:prstGeom>
          <a:noFill/>
        </p:spPr>
        <p:txBody>
          <a:bodyPr wrap="none" rtlCol="0">
            <a:spAutoFit/>
          </a:bodyPr>
          <a:lstStyle/>
          <a:p>
            <a:pPr algn="l"/>
            <a:r>
              <a:rPr lang="en-US" sz="1200" dirty="0"/>
              <a:t>P2</a:t>
            </a:r>
          </a:p>
        </p:txBody>
      </p:sp>
      <p:pic>
        <p:nvPicPr>
          <p:cNvPr id="67" name="Graphic 23">
            <a:extLst>
              <a:ext uri="{FF2B5EF4-FFF2-40B4-BE49-F238E27FC236}">
                <a16:creationId xmlns:a16="http://schemas.microsoft.com/office/drawing/2014/main" id="{8C079B65-1580-4A4E-AF87-1C3336A9D58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4370959" y="3207439"/>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1" name="Straight Arrow Connector 70">
            <a:extLst>
              <a:ext uri="{FF2B5EF4-FFF2-40B4-BE49-F238E27FC236}">
                <a16:creationId xmlns:a16="http://schemas.microsoft.com/office/drawing/2014/main" id="{ABFCC263-8017-4647-96BA-22A7D3AFDA1C}"/>
              </a:ext>
            </a:extLst>
          </p:cNvPr>
          <p:cNvCxnSpPr>
            <a:cxnSpLocks/>
          </p:cNvCxnSpPr>
          <p:nvPr/>
        </p:nvCxnSpPr>
        <p:spPr>
          <a:xfrm flipH="1">
            <a:off x="3403581" y="3993460"/>
            <a:ext cx="1316513" cy="547331"/>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75" name="Graphic 6">
            <a:extLst>
              <a:ext uri="{FF2B5EF4-FFF2-40B4-BE49-F238E27FC236}">
                <a16:creationId xmlns:a16="http://schemas.microsoft.com/office/drawing/2014/main" id="{7D41D342-6B65-455E-B581-C61D2469F5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79063" y="4078700"/>
            <a:ext cx="740441" cy="740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Box 75">
            <a:extLst>
              <a:ext uri="{FF2B5EF4-FFF2-40B4-BE49-F238E27FC236}">
                <a16:creationId xmlns:a16="http://schemas.microsoft.com/office/drawing/2014/main" id="{6824CF53-714B-46D4-8ABF-1ABA30FF1E60}"/>
              </a:ext>
            </a:extLst>
          </p:cNvPr>
          <p:cNvSpPr txBox="1"/>
          <p:nvPr/>
        </p:nvSpPr>
        <p:spPr>
          <a:xfrm>
            <a:off x="2583840" y="4819141"/>
            <a:ext cx="930885" cy="646331"/>
          </a:xfrm>
          <a:prstGeom prst="rect">
            <a:avLst/>
          </a:prstGeom>
          <a:noFill/>
        </p:spPr>
        <p:txBody>
          <a:bodyPr wrap="square" lIns="0" rIns="0" rtlCol="0">
            <a:spAutoFit/>
          </a:bodyPr>
          <a:lstStyle/>
          <a:p>
            <a:pPr algn="ctr"/>
            <a:r>
              <a:rPr lang="en-US" sz="1200" dirty="0"/>
              <a:t>SDK for .NET team paging email</a:t>
            </a:r>
          </a:p>
        </p:txBody>
      </p:sp>
      <p:sp>
        <p:nvSpPr>
          <p:cNvPr id="77" name="TextBox 76">
            <a:extLst>
              <a:ext uri="{FF2B5EF4-FFF2-40B4-BE49-F238E27FC236}">
                <a16:creationId xmlns:a16="http://schemas.microsoft.com/office/drawing/2014/main" id="{00283C8C-95BC-4740-B12F-F97B1412F862}"/>
              </a:ext>
            </a:extLst>
          </p:cNvPr>
          <p:cNvSpPr txBox="1"/>
          <p:nvPr/>
        </p:nvSpPr>
        <p:spPr>
          <a:xfrm>
            <a:off x="5869873" y="3771964"/>
            <a:ext cx="369012" cy="276999"/>
          </a:xfrm>
          <a:prstGeom prst="rect">
            <a:avLst/>
          </a:prstGeom>
          <a:noFill/>
        </p:spPr>
        <p:txBody>
          <a:bodyPr wrap="none" rtlCol="0">
            <a:spAutoFit/>
          </a:bodyPr>
          <a:lstStyle/>
          <a:p>
            <a:pPr algn="l"/>
            <a:r>
              <a:rPr lang="en-US" sz="1200" dirty="0"/>
              <a:t>R1</a:t>
            </a:r>
          </a:p>
        </p:txBody>
      </p:sp>
      <p:pic>
        <p:nvPicPr>
          <p:cNvPr id="78" name="Graphic 23">
            <a:extLst>
              <a:ext uri="{FF2B5EF4-FFF2-40B4-BE49-F238E27FC236}">
                <a16:creationId xmlns:a16="http://schemas.microsoft.com/office/drawing/2014/main" id="{DB553840-8496-479A-9C16-6CB0E8F1EB8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06618" y="3502615"/>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982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4A17-991D-42FF-A089-3F70D643B001}"/>
              </a:ext>
            </a:extLst>
          </p:cNvPr>
          <p:cNvSpPr>
            <a:spLocks noGrp="1"/>
          </p:cNvSpPr>
          <p:nvPr>
            <p:ph type="title"/>
          </p:nvPr>
        </p:nvSpPr>
        <p:spPr/>
        <p:txBody>
          <a:bodyPr/>
          <a:lstStyle/>
          <a:p>
            <a:r>
              <a:rPr lang="en-US" dirty="0"/>
              <a:t>Amazon SNS demo recap</a:t>
            </a:r>
          </a:p>
        </p:txBody>
      </p:sp>
      <p:sp>
        <p:nvSpPr>
          <p:cNvPr id="3" name="Content Placeholder 2">
            <a:extLst>
              <a:ext uri="{FF2B5EF4-FFF2-40B4-BE49-F238E27FC236}">
                <a16:creationId xmlns:a16="http://schemas.microsoft.com/office/drawing/2014/main" id="{34F7586F-1992-46F0-8A96-9B0CD1139457}"/>
              </a:ext>
            </a:extLst>
          </p:cNvPr>
          <p:cNvSpPr>
            <a:spLocks noGrp="1"/>
          </p:cNvSpPr>
          <p:nvPr>
            <p:ph idx="1"/>
          </p:nvPr>
        </p:nvSpPr>
        <p:spPr>
          <a:xfrm>
            <a:off x="380999" y="1485900"/>
            <a:ext cx="11429999" cy="1397306"/>
          </a:xfrm>
        </p:spPr>
        <p:txBody>
          <a:bodyPr/>
          <a:lstStyle/>
          <a:p>
            <a:r>
              <a:rPr lang="en-US" dirty="0"/>
              <a:t>Publishing messages</a:t>
            </a:r>
          </a:p>
          <a:p>
            <a:r>
              <a:rPr lang="en-US" dirty="0"/>
              <a:t>Filtering messages</a:t>
            </a:r>
          </a:p>
          <a:p>
            <a:r>
              <a:rPr lang="en-US" dirty="0"/>
              <a:t>Processing Amazon SNS messages with .NET Lambda functions</a:t>
            </a:r>
          </a:p>
        </p:txBody>
      </p:sp>
    </p:spTree>
    <p:extLst>
      <p:ext uri="{BB962C8B-B14F-4D97-AF65-F5344CB8AC3E}">
        <p14:creationId xmlns:p14="http://schemas.microsoft.com/office/powerpoint/2010/main" val="49622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66A3-EA8B-AC40-9AAE-E882FB94DAC9}"/>
              </a:ext>
            </a:extLst>
          </p:cNvPr>
          <p:cNvSpPr>
            <a:spLocks noGrp="1"/>
          </p:cNvSpPr>
          <p:nvPr>
            <p:ph type="title"/>
          </p:nvPr>
        </p:nvSpPr>
        <p:spPr/>
        <p:txBody>
          <a:bodyPr/>
          <a:lstStyle/>
          <a:p>
            <a:r>
              <a:rPr lang="en-US" dirty="0"/>
              <a:t>Asynchronous </a:t>
            </a:r>
            <a:br>
              <a:rPr lang="en-US" dirty="0"/>
            </a:br>
            <a:r>
              <a:rPr lang="en-US" dirty="0"/>
              <a:t>message-router </a:t>
            </a:r>
            <a:br>
              <a:rPr lang="en-US" dirty="0"/>
            </a:br>
            <a:r>
              <a:rPr lang="en-US" dirty="0"/>
              <a:t>model (bus)</a:t>
            </a:r>
          </a:p>
        </p:txBody>
      </p:sp>
    </p:spTree>
    <p:extLst>
      <p:ext uri="{BB962C8B-B14F-4D97-AF65-F5344CB8AC3E}">
        <p14:creationId xmlns:p14="http://schemas.microsoft.com/office/powerpoint/2010/main" val="131707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D8E80-CAF7-E54D-B594-59AD664CA206}"/>
              </a:ext>
            </a:extLst>
          </p:cNvPr>
          <p:cNvSpPr>
            <a:spLocks noGrp="1"/>
          </p:cNvSpPr>
          <p:nvPr>
            <p:ph type="title"/>
          </p:nvPr>
        </p:nvSpPr>
        <p:spPr/>
        <p:txBody>
          <a:bodyPr/>
          <a:lstStyle/>
          <a:p>
            <a:r>
              <a:rPr lang="en-US" dirty="0"/>
              <a:t>Asynchronous message-router (bus)</a:t>
            </a:r>
          </a:p>
        </p:txBody>
      </p:sp>
      <p:pic>
        <p:nvPicPr>
          <p:cNvPr id="15" name="Graphic 7">
            <a:extLst>
              <a:ext uri="{FF2B5EF4-FFF2-40B4-BE49-F238E27FC236}">
                <a16:creationId xmlns:a16="http://schemas.microsoft.com/office/drawing/2014/main" id="{B830CEF4-C07A-C141-8BEB-44DB8E779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325" y="3087828"/>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CB4BEC6A-9E40-D64A-B53B-D66411D06360}"/>
              </a:ext>
            </a:extLst>
          </p:cNvPr>
          <p:cNvSpPr txBox="1"/>
          <p:nvPr/>
        </p:nvSpPr>
        <p:spPr>
          <a:xfrm>
            <a:off x="413406" y="3921034"/>
            <a:ext cx="1624821" cy="338554"/>
          </a:xfrm>
          <a:prstGeom prst="rect">
            <a:avLst/>
          </a:prstGeom>
          <a:noFill/>
        </p:spPr>
        <p:txBody>
          <a:bodyPr wrap="square" rtlCol="0">
            <a:spAutoFit/>
          </a:bodyPr>
          <a:lstStyle/>
          <a:p>
            <a:pPr algn="ctr"/>
            <a:r>
              <a:rPr lang="en-US" sz="1600" dirty="0">
                <a:solidFill>
                  <a:srgbClr val="FAFAFA"/>
                </a:solidFill>
                <a:cs typeface="Amazon Ember" panose="020B0603020204020204" pitchFamily="34" charset="0"/>
              </a:rPr>
              <a:t>Sender</a:t>
            </a:r>
          </a:p>
        </p:txBody>
      </p:sp>
      <p:pic>
        <p:nvPicPr>
          <p:cNvPr id="17" name="Graphic 7">
            <a:extLst>
              <a:ext uri="{FF2B5EF4-FFF2-40B4-BE49-F238E27FC236}">
                <a16:creationId xmlns:a16="http://schemas.microsoft.com/office/drawing/2014/main" id="{C99AB49E-C786-1344-9B33-681D9183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6720" y="1898846"/>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EAEE2C37-9BCE-7842-94B6-AEFB1FA50C92}"/>
              </a:ext>
            </a:extLst>
          </p:cNvPr>
          <p:cNvSpPr txBox="1"/>
          <p:nvPr/>
        </p:nvSpPr>
        <p:spPr>
          <a:xfrm>
            <a:off x="4137147" y="2732052"/>
            <a:ext cx="1624821" cy="338554"/>
          </a:xfrm>
          <a:prstGeom prst="rect">
            <a:avLst/>
          </a:prstGeom>
          <a:noFill/>
        </p:spPr>
        <p:txBody>
          <a:bodyPr wrap="square" rtlCol="0">
            <a:spAutoFit/>
          </a:bodyPr>
          <a:lstStyle/>
          <a:p>
            <a:pPr algn="ctr"/>
            <a:r>
              <a:rPr lang="en-US" sz="1600" dirty="0">
                <a:solidFill>
                  <a:srgbClr val="FAFAFA"/>
                </a:solidFill>
                <a:ea typeface="Amazon Ember" panose="020B0603020204020204" pitchFamily="34" charset="0"/>
                <a:cs typeface="Amazon Ember" panose="020B0603020204020204" pitchFamily="34" charset="0"/>
              </a:rPr>
              <a:t>Receiver</a:t>
            </a:r>
          </a:p>
        </p:txBody>
      </p:sp>
      <p:sp>
        <p:nvSpPr>
          <p:cNvPr id="42" name="TextBox 41">
            <a:extLst>
              <a:ext uri="{FF2B5EF4-FFF2-40B4-BE49-F238E27FC236}">
                <a16:creationId xmlns:a16="http://schemas.microsoft.com/office/drawing/2014/main" id="{075AE6B5-543B-5946-AD88-850375DD7467}"/>
              </a:ext>
            </a:extLst>
          </p:cNvPr>
          <p:cNvSpPr txBox="1"/>
          <p:nvPr/>
        </p:nvSpPr>
        <p:spPr>
          <a:xfrm>
            <a:off x="3650128" y="2058992"/>
            <a:ext cx="404278" cy="276999"/>
          </a:xfrm>
          <a:prstGeom prst="rect">
            <a:avLst/>
          </a:prstGeom>
          <a:noFill/>
        </p:spPr>
        <p:txBody>
          <a:bodyPr wrap="none" rtlCol="0">
            <a:spAutoFit/>
          </a:bodyPr>
          <a:lstStyle/>
          <a:p>
            <a:pPr algn="l"/>
            <a:r>
              <a:rPr lang="en-US" sz="1200" dirty="0"/>
              <a:t>M1</a:t>
            </a:r>
          </a:p>
        </p:txBody>
      </p:sp>
      <p:pic>
        <p:nvPicPr>
          <p:cNvPr id="43" name="Graphic 23">
            <a:extLst>
              <a:ext uri="{FF2B5EF4-FFF2-40B4-BE49-F238E27FC236}">
                <a16:creationId xmlns:a16="http://schemas.microsoft.com/office/drawing/2014/main" id="{2B810AB5-136C-C740-9DA1-12A8623F5A2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686873" y="1789643"/>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Content Placeholder 3">
            <a:extLst>
              <a:ext uri="{FF2B5EF4-FFF2-40B4-BE49-F238E27FC236}">
                <a16:creationId xmlns:a16="http://schemas.microsoft.com/office/drawing/2014/main" id="{D26C71E9-40CB-0D49-A5A5-BD4C9C48035B}"/>
              </a:ext>
            </a:extLst>
          </p:cNvPr>
          <p:cNvSpPr txBox="1">
            <a:spLocks/>
          </p:cNvSpPr>
          <p:nvPr/>
        </p:nvSpPr>
        <p:spPr>
          <a:xfrm>
            <a:off x="6237195" y="1485899"/>
            <a:ext cx="5688105" cy="242908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spcAft>
                <a:spcPts val="1200"/>
              </a:spcAft>
              <a:buSzPct val="90000"/>
              <a:buFont typeface="Amazon Ember" panose="020B0603020204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0"/>
              </a:spcBef>
              <a:spcAft>
                <a:spcPts val="1200"/>
              </a:spcAft>
              <a:buSzPct val="90000"/>
              <a:buFont typeface="Wingdings" panose="05000000000000000000" pitchFamily="2" charset="2"/>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1200"/>
              </a:spcAft>
              <a:buSzPct val="90000"/>
              <a:buFont typeface="Amazon Ember" panose="020B0603020204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sz="3200" dirty="0">
                <a:solidFill>
                  <a:schemeClr val="accent3"/>
                </a:solidFill>
              </a:rPr>
              <a:t>Advantages</a:t>
            </a:r>
          </a:p>
          <a:p>
            <a:pPr marL="457200" indent="-457200">
              <a:buFont typeface="Arial" panose="020B0604020202020204" pitchFamily="34" charset="0"/>
              <a:buChar char="•"/>
            </a:pPr>
            <a:r>
              <a:rPr lang="en-US" sz="2400" dirty="0"/>
              <a:t>Decouple sender and receiver</a:t>
            </a:r>
          </a:p>
          <a:p>
            <a:pPr marL="457200" indent="-457200">
              <a:buFont typeface="Arial" panose="020B0604020202020204" pitchFamily="34" charset="0"/>
              <a:buChar char="•"/>
            </a:pPr>
            <a:r>
              <a:rPr lang="en-US" sz="2400" dirty="0"/>
              <a:t>Centralized routing rules</a:t>
            </a:r>
          </a:p>
          <a:p>
            <a:pPr marL="457200" indent="-457200">
              <a:buFont typeface="Arial" panose="020B0604020202020204" pitchFamily="34" charset="0"/>
              <a:buChar char="•"/>
            </a:pPr>
            <a:r>
              <a:rPr lang="en-US" sz="2400" dirty="0"/>
              <a:t>Build event-driven architecture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solidFill>
                <a:schemeClr val="accent1"/>
              </a:solidFill>
            </a:endParaRPr>
          </a:p>
        </p:txBody>
      </p:sp>
      <p:pic>
        <p:nvPicPr>
          <p:cNvPr id="33" name="Graphic 7">
            <a:extLst>
              <a:ext uri="{FF2B5EF4-FFF2-40B4-BE49-F238E27FC236}">
                <a16:creationId xmlns:a16="http://schemas.microsoft.com/office/drawing/2014/main" id="{6E25EDD8-18CE-5F42-9E11-C8896C04E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6720" y="4653730"/>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a:extLst>
              <a:ext uri="{FF2B5EF4-FFF2-40B4-BE49-F238E27FC236}">
                <a16:creationId xmlns:a16="http://schemas.microsoft.com/office/drawing/2014/main" id="{3981363C-4F01-1544-916F-CB72F1C98DD2}"/>
              </a:ext>
            </a:extLst>
          </p:cNvPr>
          <p:cNvSpPr txBox="1"/>
          <p:nvPr/>
        </p:nvSpPr>
        <p:spPr>
          <a:xfrm>
            <a:off x="4137147" y="5486936"/>
            <a:ext cx="1624821" cy="338554"/>
          </a:xfrm>
          <a:prstGeom prst="rect">
            <a:avLst/>
          </a:prstGeom>
          <a:noFill/>
        </p:spPr>
        <p:txBody>
          <a:bodyPr wrap="square" rtlCol="0">
            <a:spAutoFit/>
          </a:bodyPr>
          <a:lstStyle/>
          <a:p>
            <a:pPr algn="ctr"/>
            <a:r>
              <a:rPr lang="en-US" sz="1600" dirty="0">
                <a:solidFill>
                  <a:srgbClr val="FAFAFA"/>
                </a:solidFill>
                <a:ea typeface="Amazon Ember" panose="020B0603020204020204" pitchFamily="34" charset="0"/>
                <a:cs typeface="Amazon Ember" panose="020B0603020204020204" pitchFamily="34" charset="0"/>
              </a:rPr>
              <a:t>Receiver</a:t>
            </a:r>
          </a:p>
        </p:txBody>
      </p:sp>
      <p:pic>
        <p:nvPicPr>
          <p:cNvPr id="53" name="Graphic 23">
            <a:extLst>
              <a:ext uri="{FF2B5EF4-FFF2-40B4-BE49-F238E27FC236}">
                <a16:creationId xmlns:a16="http://schemas.microsoft.com/office/drawing/2014/main" id="{B654788A-F409-0D49-8797-CD5EAB71A90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039020" y="4545859"/>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53">
            <a:extLst>
              <a:ext uri="{FF2B5EF4-FFF2-40B4-BE49-F238E27FC236}">
                <a16:creationId xmlns:a16="http://schemas.microsoft.com/office/drawing/2014/main" id="{82FDB813-4CE2-7547-821C-2FE114C6C038}"/>
              </a:ext>
            </a:extLst>
          </p:cNvPr>
          <p:cNvSpPr txBox="1"/>
          <p:nvPr/>
        </p:nvSpPr>
        <p:spPr>
          <a:xfrm>
            <a:off x="3981413" y="4813914"/>
            <a:ext cx="404278" cy="276999"/>
          </a:xfrm>
          <a:prstGeom prst="rect">
            <a:avLst/>
          </a:prstGeom>
          <a:noFill/>
        </p:spPr>
        <p:txBody>
          <a:bodyPr wrap="none" rtlCol="0">
            <a:spAutoFit/>
          </a:bodyPr>
          <a:lstStyle/>
          <a:p>
            <a:pPr algn="l"/>
            <a:r>
              <a:rPr lang="en-US" sz="1200" dirty="0"/>
              <a:t>M2</a:t>
            </a:r>
          </a:p>
        </p:txBody>
      </p:sp>
      <p:sp>
        <p:nvSpPr>
          <p:cNvPr id="46" name="Rectangular Callout 45">
            <a:extLst>
              <a:ext uri="{FF2B5EF4-FFF2-40B4-BE49-F238E27FC236}">
                <a16:creationId xmlns:a16="http://schemas.microsoft.com/office/drawing/2014/main" id="{C67F0125-909E-F046-84A5-86343008412E}"/>
              </a:ext>
            </a:extLst>
          </p:cNvPr>
          <p:cNvSpPr/>
          <p:nvPr/>
        </p:nvSpPr>
        <p:spPr>
          <a:xfrm>
            <a:off x="3705295" y="1369411"/>
            <a:ext cx="717666" cy="300331"/>
          </a:xfrm>
          <a:prstGeom prst="wedgeRectCallout">
            <a:avLst>
              <a:gd name="adj1" fmla="val -26464"/>
              <a:gd name="adj2" fmla="val 79415"/>
            </a:avLst>
          </a:prstGeom>
          <a:solidFill>
            <a:srgbClr val="002060"/>
          </a:solidFill>
          <a:ln w="19050">
            <a:solidFill>
              <a:schemeClr val="tx1"/>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Blue</a:t>
            </a:r>
          </a:p>
        </p:txBody>
      </p:sp>
      <p:sp>
        <p:nvSpPr>
          <p:cNvPr id="57" name="Rectangular Callout 56">
            <a:extLst>
              <a:ext uri="{FF2B5EF4-FFF2-40B4-BE49-F238E27FC236}">
                <a16:creationId xmlns:a16="http://schemas.microsoft.com/office/drawing/2014/main" id="{F6B2984F-C3CB-E340-A1EE-375CF41F5A27}"/>
              </a:ext>
            </a:extLst>
          </p:cNvPr>
          <p:cNvSpPr/>
          <p:nvPr/>
        </p:nvSpPr>
        <p:spPr>
          <a:xfrm>
            <a:off x="3999434" y="4113598"/>
            <a:ext cx="722506" cy="300331"/>
          </a:xfrm>
          <a:prstGeom prst="wedgeRectCallout">
            <a:avLst>
              <a:gd name="adj1" fmla="val -26464"/>
              <a:gd name="adj2" fmla="val 79415"/>
            </a:avLst>
          </a:prstGeom>
          <a:solidFill>
            <a:schemeClr val="accent4">
              <a:lumMod val="50000"/>
            </a:schemeClr>
          </a:solidFill>
          <a:ln w="19050">
            <a:solidFill>
              <a:schemeClr val="tx1"/>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Green</a:t>
            </a:r>
          </a:p>
        </p:txBody>
      </p:sp>
      <p:sp>
        <p:nvSpPr>
          <p:cNvPr id="32" name="TextBox 31">
            <a:extLst>
              <a:ext uri="{FF2B5EF4-FFF2-40B4-BE49-F238E27FC236}">
                <a16:creationId xmlns:a16="http://schemas.microsoft.com/office/drawing/2014/main" id="{A8EEB8C4-7F5B-0C47-9293-CB3A3ADB0F97}"/>
              </a:ext>
            </a:extLst>
          </p:cNvPr>
          <p:cNvSpPr txBox="1"/>
          <p:nvPr/>
        </p:nvSpPr>
        <p:spPr>
          <a:xfrm>
            <a:off x="2265637" y="3916061"/>
            <a:ext cx="1624821" cy="338554"/>
          </a:xfrm>
          <a:prstGeom prst="rect">
            <a:avLst/>
          </a:prstGeom>
          <a:noFill/>
        </p:spPr>
        <p:txBody>
          <a:bodyPr wrap="square" rtlCol="0">
            <a:spAutoFit/>
          </a:bodyPr>
          <a:lstStyle/>
          <a:p>
            <a:pPr algn="ctr"/>
            <a:r>
              <a:rPr lang="en-US" sz="1600" dirty="0">
                <a:solidFill>
                  <a:srgbClr val="FAFAFA"/>
                </a:solidFill>
                <a:cs typeface="Amazon Ember" panose="020B0603020204020204" pitchFamily="34" charset="0"/>
              </a:rPr>
              <a:t>Bus</a:t>
            </a:r>
          </a:p>
        </p:txBody>
      </p:sp>
      <p:cxnSp>
        <p:nvCxnSpPr>
          <p:cNvPr id="36" name="Straight Arrow Connector 35">
            <a:extLst>
              <a:ext uri="{FF2B5EF4-FFF2-40B4-BE49-F238E27FC236}">
                <a16:creationId xmlns:a16="http://schemas.microsoft.com/office/drawing/2014/main" id="{4D52644D-E905-184C-964E-90605F444CAE}"/>
              </a:ext>
            </a:extLst>
          </p:cNvPr>
          <p:cNvCxnSpPr>
            <a:cxnSpLocks/>
          </p:cNvCxnSpPr>
          <p:nvPr/>
        </p:nvCxnSpPr>
        <p:spPr>
          <a:xfrm>
            <a:off x="1643484" y="3355848"/>
            <a:ext cx="982219" cy="0"/>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7D98E34-C9C7-AC4A-8B18-733492678A28}"/>
              </a:ext>
            </a:extLst>
          </p:cNvPr>
          <p:cNvSpPr txBox="1"/>
          <p:nvPr/>
        </p:nvSpPr>
        <p:spPr>
          <a:xfrm>
            <a:off x="1761799" y="3078849"/>
            <a:ext cx="404278" cy="276999"/>
          </a:xfrm>
          <a:prstGeom prst="rect">
            <a:avLst/>
          </a:prstGeom>
          <a:noFill/>
        </p:spPr>
        <p:txBody>
          <a:bodyPr wrap="none" rtlCol="0">
            <a:spAutoFit/>
          </a:bodyPr>
          <a:lstStyle/>
          <a:p>
            <a:pPr algn="l"/>
            <a:r>
              <a:rPr lang="en-US" sz="1200" dirty="0"/>
              <a:t>M1</a:t>
            </a:r>
          </a:p>
        </p:txBody>
      </p:sp>
      <p:pic>
        <p:nvPicPr>
          <p:cNvPr id="44" name="Graphic 23">
            <a:extLst>
              <a:ext uri="{FF2B5EF4-FFF2-40B4-BE49-F238E27FC236}">
                <a16:creationId xmlns:a16="http://schemas.microsoft.com/office/drawing/2014/main" id="{4F16050D-6917-C546-94A1-BAD3BBB68D3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798544" y="2809500"/>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23">
            <a:extLst>
              <a:ext uri="{FF2B5EF4-FFF2-40B4-BE49-F238E27FC236}">
                <a16:creationId xmlns:a16="http://schemas.microsoft.com/office/drawing/2014/main" id="{531BB729-E7F6-C549-AC56-C3F23FE7972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150691" y="2812522"/>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421A31A4-73FD-3D43-89D1-47A3979970A3}"/>
              </a:ext>
            </a:extLst>
          </p:cNvPr>
          <p:cNvSpPr txBox="1"/>
          <p:nvPr/>
        </p:nvSpPr>
        <p:spPr>
          <a:xfrm>
            <a:off x="2093084" y="3080577"/>
            <a:ext cx="404278" cy="276999"/>
          </a:xfrm>
          <a:prstGeom prst="rect">
            <a:avLst/>
          </a:prstGeom>
          <a:noFill/>
        </p:spPr>
        <p:txBody>
          <a:bodyPr wrap="none" rtlCol="0">
            <a:spAutoFit/>
          </a:bodyPr>
          <a:lstStyle/>
          <a:p>
            <a:pPr algn="l"/>
            <a:r>
              <a:rPr lang="en-US" sz="1200" dirty="0"/>
              <a:t>M2</a:t>
            </a:r>
          </a:p>
        </p:txBody>
      </p:sp>
      <p:pic>
        <p:nvPicPr>
          <p:cNvPr id="52" name="Graphic 16">
            <a:extLst>
              <a:ext uri="{FF2B5EF4-FFF2-40B4-BE49-F238E27FC236}">
                <a16:creationId xmlns:a16="http://schemas.microsoft.com/office/drawing/2014/main" id="{2C980B9E-8057-5E49-887B-C4F14901A4C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647768" y="3093529"/>
            <a:ext cx="844380" cy="84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Rectangular Callout 58">
            <a:extLst>
              <a:ext uri="{FF2B5EF4-FFF2-40B4-BE49-F238E27FC236}">
                <a16:creationId xmlns:a16="http://schemas.microsoft.com/office/drawing/2014/main" id="{5AD9E685-F35D-4C49-842A-4E6FF0D002D8}"/>
              </a:ext>
            </a:extLst>
          </p:cNvPr>
          <p:cNvSpPr/>
          <p:nvPr/>
        </p:nvSpPr>
        <p:spPr>
          <a:xfrm>
            <a:off x="1355695" y="2361793"/>
            <a:ext cx="717666" cy="300331"/>
          </a:xfrm>
          <a:prstGeom prst="wedgeRectCallout">
            <a:avLst>
              <a:gd name="adj1" fmla="val 30976"/>
              <a:gd name="adj2" fmla="val 84406"/>
            </a:avLst>
          </a:prstGeom>
          <a:solidFill>
            <a:srgbClr val="002060"/>
          </a:solidFill>
          <a:ln w="19050">
            <a:solidFill>
              <a:schemeClr val="tx1"/>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Blue</a:t>
            </a:r>
          </a:p>
        </p:txBody>
      </p:sp>
      <p:sp>
        <p:nvSpPr>
          <p:cNvPr id="61" name="Rectangular Callout 60">
            <a:extLst>
              <a:ext uri="{FF2B5EF4-FFF2-40B4-BE49-F238E27FC236}">
                <a16:creationId xmlns:a16="http://schemas.microsoft.com/office/drawing/2014/main" id="{A7FF7996-68A9-E746-8CA9-EA67F7B4E545}"/>
              </a:ext>
            </a:extLst>
          </p:cNvPr>
          <p:cNvSpPr/>
          <p:nvPr/>
        </p:nvSpPr>
        <p:spPr>
          <a:xfrm>
            <a:off x="2119397" y="2361793"/>
            <a:ext cx="722506" cy="300331"/>
          </a:xfrm>
          <a:prstGeom prst="wedgeRectCallout">
            <a:avLst>
              <a:gd name="adj1" fmla="val -26464"/>
              <a:gd name="adj2" fmla="val 79415"/>
            </a:avLst>
          </a:prstGeom>
          <a:solidFill>
            <a:schemeClr val="accent4">
              <a:lumMod val="50000"/>
            </a:schemeClr>
          </a:solidFill>
          <a:ln w="19050">
            <a:solidFill>
              <a:schemeClr val="tx1"/>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Green</a:t>
            </a:r>
          </a:p>
        </p:txBody>
      </p:sp>
      <p:cxnSp>
        <p:nvCxnSpPr>
          <p:cNvPr id="4" name="Elbow Connector 3">
            <a:extLst>
              <a:ext uri="{FF2B5EF4-FFF2-40B4-BE49-F238E27FC236}">
                <a16:creationId xmlns:a16="http://schemas.microsoft.com/office/drawing/2014/main" id="{4434081D-D7FC-CA44-A93E-DEE0B05EC4E6}"/>
              </a:ext>
            </a:extLst>
          </p:cNvPr>
          <p:cNvCxnSpPr>
            <a:cxnSpLocks/>
            <a:stCxn id="64" idx="0"/>
            <a:endCxn id="17" idx="1"/>
          </p:cNvCxnSpPr>
          <p:nvPr/>
        </p:nvCxnSpPr>
        <p:spPr>
          <a:xfrm rot="5400000" flipH="1" flipV="1">
            <a:off x="3887382" y="2048712"/>
            <a:ext cx="355623" cy="883053"/>
          </a:xfrm>
          <a:prstGeom prst="bentConnector2">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708DA5E4-B98B-944C-818B-E5B0DDCC2271}"/>
              </a:ext>
            </a:extLst>
          </p:cNvPr>
          <p:cNvCxnSpPr>
            <a:cxnSpLocks/>
            <a:stCxn id="65" idx="2"/>
            <a:endCxn id="33" idx="1"/>
          </p:cNvCxnSpPr>
          <p:nvPr/>
        </p:nvCxnSpPr>
        <p:spPr>
          <a:xfrm rot="16200000" flipH="1">
            <a:off x="3713001" y="4273590"/>
            <a:ext cx="706861" cy="880577"/>
          </a:xfrm>
          <a:prstGeom prst="bentConnector2">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24">
            <a:extLst>
              <a:ext uri="{FF2B5EF4-FFF2-40B4-BE49-F238E27FC236}">
                <a16:creationId xmlns:a16="http://schemas.microsoft.com/office/drawing/2014/main" id="{1156DF3A-A57B-194F-A247-128E6C08649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395067" y="26680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Elbow Connector 29">
            <a:extLst>
              <a:ext uri="{FF2B5EF4-FFF2-40B4-BE49-F238E27FC236}">
                <a16:creationId xmlns:a16="http://schemas.microsoft.com/office/drawing/2014/main" id="{55D0A264-96B8-8849-85BC-AF46A5E22D7A}"/>
              </a:ext>
            </a:extLst>
          </p:cNvPr>
          <p:cNvCxnSpPr>
            <a:stCxn id="52" idx="3"/>
            <a:endCxn id="64" idx="2"/>
          </p:cNvCxnSpPr>
          <p:nvPr/>
        </p:nvCxnSpPr>
        <p:spPr>
          <a:xfrm flipV="1">
            <a:off x="3492148" y="3125249"/>
            <a:ext cx="131519" cy="390470"/>
          </a:xfrm>
          <a:prstGeom prst="bentConnector2">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65" name="Graphic 24">
            <a:extLst>
              <a:ext uri="{FF2B5EF4-FFF2-40B4-BE49-F238E27FC236}">
                <a16:creationId xmlns:a16="http://schemas.microsoft.com/office/drawing/2014/main" id="{2583B33A-3C80-D340-B5C7-8FEE1CBD6DD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397543" y="3903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 name="Elbow Connector 66">
            <a:extLst>
              <a:ext uri="{FF2B5EF4-FFF2-40B4-BE49-F238E27FC236}">
                <a16:creationId xmlns:a16="http://schemas.microsoft.com/office/drawing/2014/main" id="{B0B03AD5-7AFA-1F4C-A431-021EC7A4613A}"/>
              </a:ext>
            </a:extLst>
          </p:cNvPr>
          <p:cNvCxnSpPr>
            <a:stCxn id="52" idx="3"/>
            <a:endCxn id="65" idx="0"/>
          </p:cNvCxnSpPr>
          <p:nvPr/>
        </p:nvCxnSpPr>
        <p:spPr>
          <a:xfrm>
            <a:off x="3492148" y="3515719"/>
            <a:ext cx="133995" cy="387530"/>
          </a:xfrm>
          <a:prstGeom prst="bentConnector2">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72" name="Line Callout 3 (Border and Accent Bar) 71">
            <a:extLst>
              <a:ext uri="{FF2B5EF4-FFF2-40B4-BE49-F238E27FC236}">
                <a16:creationId xmlns:a16="http://schemas.microsoft.com/office/drawing/2014/main" id="{63123431-A1ED-8747-A7F6-FEA10D38966A}"/>
              </a:ext>
            </a:extLst>
          </p:cNvPr>
          <p:cNvSpPr/>
          <p:nvPr/>
        </p:nvSpPr>
        <p:spPr>
          <a:xfrm flipH="1">
            <a:off x="2265637" y="1678022"/>
            <a:ext cx="819511" cy="355623"/>
          </a:xfrm>
          <a:prstGeom prst="accentBorderCallout3">
            <a:avLst>
              <a:gd name="adj1" fmla="val 18750"/>
              <a:gd name="adj2" fmla="val -8333"/>
              <a:gd name="adj3" fmla="val 55973"/>
              <a:gd name="adj4" fmla="val -39028"/>
              <a:gd name="adj5" fmla="val 177469"/>
              <a:gd name="adj6" fmla="val -48365"/>
              <a:gd name="adj7" fmla="val 272220"/>
              <a:gd name="adj8" fmla="val -52355"/>
            </a:avLst>
          </a:prstGeom>
          <a:solidFill>
            <a:schemeClr val="bg1">
              <a:lumMod val="85000"/>
              <a:lumOff val="1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Blue?</a:t>
            </a:r>
          </a:p>
        </p:txBody>
      </p:sp>
      <p:sp>
        <p:nvSpPr>
          <p:cNvPr id="73" name="Line Callout 3 (Border and Accent Bar) 72">
            <a:extLst>
              <a:ext uri="{FF2B5EF4-FFF2-40B4-BE49-F238E27FC236}">
                <a16:creationId xmlns:a16="http://schemas.microsoft.com/office/drawing/2014/main" id="{8980BF7C-B1F3-034D-8EA6-0663EC2F560F}"/>
              </a:ext>
            </a:extLst>
          </p:cNvPr>
          <p:cNvSpPr/>
          <p:nvPr/>
        </p:nvSpPr>
        <p:spPr>
          <a:xfrm flipH="1">
            <a:off x="2265637" y="4774601"/>
            <a:ext cx="787932" cy="355623"/>
          </a:xfrm>
          <a:prstGeom prst="accentBorderCallout3">
            <a:avLst>
              <a:gd name="adj1" fmla="val 18750"/>
              <a:gd name="adj2" fmla="val -8333"/>
              <a:gd name="adj3" fmla="val -11470"/>
              <a:gd name="adj4" fmla="val -34597"/>
              <a:gd name="adj5" fmla="val -33291"/>
              <a:gd name="adj6" fmla="val -53324"/>
              <a:gd name="adj7" fmla="val -121899"/>
              <a:gd name="adj8" fmla="val -60628"/>
            </a:avLst>
          </a:prstGeom>
          <a:solidFill>
            <a:schemeClr val="bg1">
              <a:lumMod val="85000"/>
              <a:lumOff val="1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Green?</a:t>
            </a:r>
          </a:p>
        </p:txBody>
      </p:sp>
    </p:spTree>
    <p:extLst>
      <p:ext uri="{BB962C8B-B14F-4D97-AF65-F5344CB8AC3E}">
        <p14:creationId xmlns:p14="http://schemas.microsoft.com/office/powerpoint/2010/main" val="347188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0999" y="2608370"/>
            <a:ext cx="11116901" cy="1421928"/>
          </a:xfrm>
        </p:spPr>
        <p:txBody>
          <a:bodyPr/>
          <a:lstStyle/>
          <a:p>
            <a:r>
              <a:rPr lang="en-US" dirty="0"/>
              <a:t>Scaling .NET applications with asynchronous workflows</a:t>
            </a:r>
          </a:p>
        </p:txBody>
      </p:sp>
      <p:sp>
        <p:nvSpPr>
          <p:cNvPr id="7" name="Text Placeholder 6"/>
          <p:cNvSpPr>
            <a:spLocks noGrp="1"/>
          </p:cNvSpPr>
          <p:nvPr>
            <p:ph type="body" sz="quarter" idx="12"/>
          </p:nvPr>
        </p:nvSpPr>
        <p:spPr>
          <a:xfrm>
            <a:off x="381000" y="5029200"/>
            <a:ext cx="4025900" cy="574003"/>
          </a:xfrm>
        </p:spPr>
        <p:txBody>
          <a:bodyPr/>
          <a:lstStyle/>
          <a:p>
            <a:r>
              <a:rPr lang="en-US" dirty="0"/>
              <a:t>Senior Software Development Engineer</a:t>
            </a:r>
          </a:p>
          <a:p>
            <a:r>
              <a:rPr lang="en-US" dirty="0"/>
              <a:t>AWS</a:t>
            </a:r>
          </a:p>
        </p:txBody>
      </p:sp>
      <p:sp>
        <p:nvSpPr>
          <p:cNvPr id="9" name="Text Placeholder 8"/>
          <p:cNvSpPr>
            <a:spLocks noGrp="1"/>
          </p:cNvSpPr>
          <p:nvPr>
            <p:ph type="body" sz="quarter" idx="13"/>
          </p:nvPr>
        </p:nvSpPr>
        <p:spPr/>
        <p:txBody>
          <a:bodyPr/>
          <a:lstStyle/>
          <a:p>
            <a:r>
              <a:rPr lang="en-US" dirty="0"/>
              <a:t>Ashish Bhatia (he/him)</a:t>
            </a:r>
          </a:p>
        </p:txBody>
      </p:sp>
      <p:sp>
        <p:nvSpPr>
          <p:cNvPr id="10" name="Text Placeholder 9"/>
          <p:cNvSpPr>
            <a:spLocks noGrp="1"/>
          </p:cNvSpPr>
          <p:nvPr>
            <p:ph type="body" sz="quarter" idx="14"/>
          </p:nvPr>
        </p:nvSpPr>
        <p:spPr>
          <a:xfrm>
            <a:off x="4762500" y="5029200"/>
            <a:ext cx="4025900" cy="574003"/>
          </a:xfrm>
        </p:spPr>
        <p:txBody>
          <a:bodyPr/>
          <a:lstStyle/>
          <a:p>
            <a:r>
              <a:rPr lang="en-US" dirty="0"/>
              <a:t>Senior Solutions Architect</a:t>
            </a:r>
          </a:p>
          <a:p>
            <a:r>
              <a:rPr lang="en-US" dirty="0"/>
              <a:t>AWS</a:t>
            </a:r>
          </a:p>
        </p:txBody>
      </p:sp>
      <p:sp>
        <p:nvSpPr>
          <p:cNvPr id="6" name="Text Placeholder 5"/>
          <p:cNvSpPr>
            <a:spLocks noGrp="1"/>
          </p:cNvSpPr>
          <p:nvPr>
            <p:ph type="body" sz="quarter" idx="11"/>
          </p:nvPr>
        </p:nvSpPr>
        <p:spPr/>
        <p:txBody>
          <a:bodyPr/>
          <a:lstStyle/>
          <a:p>
            <a:r>
              <a:rPr lang="en-US" dirty="0"/>
              <a:t>XNT404</a:t>
            </a:r>
          </a:p>
        </p:txBody>
      </p:sp>
      <p:sp>
        <p:nvSpPr>
          <p:cNvPr id="5" name="Text Placeholder 4"/>
          <p:cNvSpPr>
            <a:spLocks noGrp="1"/>
          </p:cNvSpPr>
          <p:nvPr>
            <p:ph type="body" sz="quarter" idx="10"/>
          </p:nvPr>
        </p:nvSpPr>
        <p:spPr>
          <a:xfrm>
            <a:off x="381000" y="4622800"/>
            <a:ext cx="4025900" cy="369332"/>
          </a:xfrm>
        </p:spPr>
        <p:txBody>
          <a:bodyPr/>
          <a:lstStyle/>
          <a:p>
            <a:r>
              <a:rPr lang="en-US" dirty="0"/>
              <a:t>Norm Johanson (he/him)</a:t>
            </a:r>
          </a:p>
        </p:txBody>
      </p:sp>
    </p:spTree>
    <p:extLst>
      <p:ext uri="{BB962C8B-B14F-4D97-AF65-F5344CB8AC3E}">
        <p14:creationId xmlns:p14="http://schemas.microsoft.com/office/powerpoint/2010/main" val="279154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D8E80-CAF7-E54D-B594-59AD664CA206}"/>
              </a:ext>
            </a:extLst>
          </p:cNvPr>
          <p:cNvSpPr>
            <a:spLocks noGrp="1"/>
          </p:cNvSpPr>
          <p:nvPr>
            <p:ph type="title"/>
          </p:nvPr>
        </p:nvSpPr>
        <p:spPr/>
        <p:txBody>
          <a:bodyPr/>
          <a:lstStyle/>
          <a:p>
            <a:r>
              <a:rPr lang="en-US" dirty="0"/>
              <a:t>Asynchronous message-router (bus)</a:t>
            </a:r>
          </a:p>
        </p:txBody>
      </p:sp>
      <p:pic>
        <p:nvPicPr>
          <p:cNvPr id="15" name="Graphic 7">
            <a:extLst>
              <a:ext uri="{FF2B5EF4-FFF2-40B4-BE49-F238E27FC236}">
                <a16:creationId xmlns:a16="http://schemas.microsoft.com/office/drawing/2014/main" id="{B830CEF4-C07A-C141-8BEB-44DB8E779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325" y="3087828"/>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CB4BEC6A-9E40-D64A-B53B-D66411D06360}"/>
              </a:ext>
            </a:extLst>
          </p:cNvPr>
          <p:cNvSpPr txBox="1"/>
          <p:nvPr/>
        </p:nvSpPr>
        <p:spPr>
          <a:xfrm>
            <a:off x="413406" y="3921034"/>
            <a:ext cx="1624821" cy="338554"/>
          </a:xfrm>
          <a:prstGeom prst="rect">
            <a:avLst/>
          </a:prstGeom>
          <a:noFill/>
        </p:spPr>
        <p:txBody>
          <a:bodyPr wrap="square" rtlCol="0">
            <a:spAutoFit/>
          </a:bodyPr>
          <a:lstStyle/>
          <a:p>
            <a:pPr algn="ctr"/>
            <a:r>
              <a:rPr lang="en-US" sz="1600" dirty="0">
                <a:solidFill>
                  <a:srgbClr val="FAFAFA"/>
                </a:solidFill>
                <a:cs typeface="Amazon Ember" panose="020B0603020204020204" pitchFamily="34" charset="0"/>
              </a:rPr>
              <a:t>Sender</a:t>
            </a:r>
          </a:p>
        </p:txBody>
      </p:sp>
      <p:pic>
        <p:nvPicPr>
          <p:cNvPr id="17" name="Graphic 7">
            <a:extLst>
              <a:ext uri="{FF2B5EF4-FFF2-40B4-BE49-F238E27FC236}">
                <a16:creationId xmlns:a16="http://schemas.microsoft.com/office/drawing/2014/main" id="{C99AB49E-C786-1344-9B33-681D9183E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6720" y="1898846"/>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EAEE2C37-9BCE-7842-94B6-AEFB1FA50C92}"/>
              </a:ext>
            </a:extLst>
          </p:cNvPr>
          <p:cNvSpPr txBox="1"/>
          <p:nvPr/>
        </p:nvSpPr>
        <p:spPr>
          <a:xfrm>
            <a:off x="4137147" y="2732052"/>
            <a:ext cx="1624821" cy="338554"/>
          </a:xfrm>
          <a:prstGeom prst="rect">
            <a:avLst/>
          </a:prstGeom>
          <a:noFill/>
        </p:spPr>
        <p:txBody>
          <a:bodyPr wrap="square" rtlCol="0">
            <a:spAutoFit/>
          </a:bodyPr>
          <a:lstStyle/>
          <a:p>
            <a:pPr algn="ctr"/>
            <a:r>
              <a:rPr lang="en-US" sz="1600" dirty="0">
                <a:solidFill>
                  <a:srgbClr val="FAFAFA"/>
                </a:solidFill>
                <a:ea typeface="Amazon Ember" panose="020B0603020204020204" pitchFamily="34" charset="0"/>
                <a:cs typeface="Amazon Ember" panose="020B0603020204020204" pitchFamily="34" charset="0"/>
              </a:rPr>
              <a:t>Receiver</a:t>
            </a:r>
          </a:p>
        </p:txBody>
      </p:sp>
      <p:sp>
        <p:nvSpPr>
          <p:cNvPr id="42" name="TextBox 41">
            <a:extLst>
              <a:ext uri="{FF2B5EF4-FFF2-40B4-BE49-F238E27FC236}">
                <a16:creationId xmlns:a16="http://schemas.microsoft.com/office/drawing/2014/main" id="{075AE6B5-543B-5946-AD88-850375DD7467}"/>
              </a:ext>
            </a:extLst>
          </p:cNvPr>
          <p:cNvSpPr txBox="1"/>
          <p:nvPr/>
        </p:nvSpPr>
        <p:spPr>
          <a:xfrm>
            <a:off x="3650128" y="2058992"/>
            <a:ext cx="404278" cy="276999"/>
          </a:xfrm>
          <a:prstGeom prst="rect">
            <a:avLst/>
          </a:prstGeom>
          <a:noFill/>
        </p:spPr>
        <p:txBody>
          <a:bodyPr wrap="none" rtlCol="0">
            <a:spAutoFit/>
          </a:bodyPr>
          <a:lstStyle/>
          <a:p>
            <a:pPr algn="l"/>
            <a:r>
              <a:rPr lang="en-US" sz="1200" dirty="0"/>
              <a:t>M1</a:t>
            </a:r>
          </a:p>
        </p:txBody>
      </p:sp>
      <p:pic>
        <p:nvPicPr>
          <p:cNvPr id="43" name="Graphic 23">
            <a:extLst>
              <a:ext uri="{FF2B5EF4-FFF2-40B4-BE49-F238E27FC236}">
                <a16:creationId xmlns:a16="http://schemas.microsoft.com/office/drawing/2014/main" id="{2B810AB5-136C-C740-9DA1-12A8623F5A2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3686873" y="1789643"/>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Content Placeholder 3">
            <a:extLst>
              <a:ext uri="{FF2B5EF4-FFF2-40B4-BE49-F238E27FC236}">
                <a16:creationId xmlns:a16="http://schemas.microsoft.com/office/drawing/2014/main" id="{D26C71E9-40CB-0D49-A5A5-BD4C9C48035B}"/>
              </a:ext>
            </a:extLst>
          </p:cNvPr>
          <p:cNvSpPr txBox="1">
            <a:spLocks/>
          </p:cNvSpPr>
          <p:nvPr/>
        </p:nvSpPr>
        <p:spPr>
          <a:xfrm>
            <a:off x="6237195" y="1485899"/>
            <a:ext cx="5688105" cy="242908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spcAft>
                <a:spcPts val="1200"/>
              </a:spcAft>
              <a:buSzPct val="90000"/>
              <a:buFont typeface="Amazon Ember" panose="020B0603020204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0"/>
              </a:spcBef>
              <a:spcAft>
                <a:spcPts val="1200"/>
              </a:spcAft>
              <a:buSzPct val="90000"/>
              <a:buFont typeface="Wingdings" panose="05000000000000000000" pitchFamily="2" charset="2"/>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0"/>
              </a:spcBef>
              <a:spcAft>
                <a:spcPts val="1200"/>
              </a:spcAft>
              <a:buSzPct val="90000"/>
              <a:buFont typeface="Amazon Ember" panose="020B0603020204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0"/>
              </a:spcBef>
              <a:spcAft>
                <a:spcPts val="1200"/>
              </a:spcAft>
              <a:buFont typeface="Amazon Ember" panose="020B0603020204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panose="020B0603020204020204" pitchFamily="34" charset="0"/>
              <a:buChar char="•"/>
              <a:defRPr sz="1800" kern="1200">
                <a:solidFill>
                  <a:schemeClr val="tx1"/>
                </a:solidFill>
                <a:latin typeface="+mn-lt"/>
                <a:ea typeface="+mn-ea"/>
                <a:cs typeface="+mn-cs"/>
              </a:defRPr>
            </a:lvl9pPr>
          </a:lstStyle>
          <a:p>
            <a:r>
              <a:rPr lang="en-US" sz="3200" dirty="0">
                <a:solidFill>
                  <a:schemeClr val="accent3"/>
                </a:solidFill>
              </a:rPr>
              <a:t>Advantages</a:t>
            </a:r>
          </a:p>
          <a:p>
            <a:pPr marL="457200" indent="-457200">
              <a:buFont typeface="Arial" panose="020B0604020202020204" pitchFamily="34" charset="0"/>
              <a:buChar char="•"/>
            </a:pPr>
            <a:r>
              <a:rPr lang="en-US" sz="2400" dirty="0"/>
              <a:t>Decouple sender and receiver</a:t>
            </a:r>
          </a:p>
          <a:p>
            <a:pPr marL="457200" indent="-457200">
              <a:buFont typeface="Arial" panose="020B0604020202020204" pitchFamily="34" charset="0"/>
              <a:buChar char="•"/>
            </a:pPr>
            <a:r>
              <a:rPr lang="en-US" sz="2400" dirty="0"/>
              <a:t>Centralized routing rules</a:t>
            </a:r>
          </a:p>
          <a:p>
            <a:pPr marL="457200" indent="-457200">
              <a:buFont typeface="Arial" panose="020B0604020202020204" pitchFamily="34" charset="0"/>
              <a:buChar char="•"/>
            </a:pPr>
            <a:r>
              <a:rPr lang="en-US" sz="2400" dirty="0"/>
              <a:t>Build event-driven architecture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solidFill>
                <a:schemeClr val="accent1"/>
              </a:solidFill>
            </a:endParaRPr>
          </a:p>
        </p:txBody>
      </p:sp>
      <p:pic>
        <p:nvPicPr>
          <p:cNvPr id="33" name="Graphic 7">
            <a:extLst>
              <a:ext uri="{FF2B5EF4-FFF2-40B4-BE49-F238E27FC236}">
                <a16:creationId xmlns:a16="http://schemas.microsoft.com/office/drawing/2014/main" id="{6E25EDD8-18CE-5F42-9E11-C8896C04E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6720" y="4653730"/>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a:extLst>
              <a:ext uri="{FF2B5EF4-FFF2-40B4-BE49-F238E27FC236}">
                <a16:creationId xmlns:a16="http://schemas.microsoft.com/office/drawing/2014/main" id="{3981363C-4F01-1544-916F-CB72F1C98DD2}"/>
              </a:ext>
            </a:extLst>
          </p:cNvPr>
          <p:cNvSpPr txBox="1"/>
          <p:nvPr/>
        </p:nvSpPr>
        <p:spPr>
          <a:xfrm>
            <a:off x="4137147" y="5486936"/>
            <a:ext cx="1624821" cy="338554"/>
          </a:xfrm>
          <a:prstGeom prst="rect">
            <a:avLst/>
          </a:prstGeom>
          <a:noFill/>
        </p:spPr>
        <p:txBody>
          <a:bodyPr wrap="square" rtlCol="0">
            <a:spAutoFit/>
          </a:bodyPr>
          <a:lstStyle/>
          <a:p>
            <a:pPr algn="ctr"/>
            <a:r>
              <a:rPr lang="en-US" sz="1600" dirty="0">
                <a:solidFill>
                  <a:srgbClr val="FAFAFA"/>
                </a:solidFill>
                <a:ea typeface="Amazon Ember" panose="020B0603020204020204" pitchFamily="34" charset="0"/>
                <a:cs typeface="Amazon Ember" panose="020B0603020204020204" pitchFamily="34" charset="0"/>
              </a:rPr>
              <a:t>Receiver</a:t>
            </a:r>
          </a:p>
        </p:txBody>
      </p:sp>
      <p:pic>
        <p:nvPicPr>
          <p:cNvPr id="53" name="Graphic 23">
            <a:extLst>
              <a:ext uri="{FF2B5EF4-FFF2-40B4-BE49-F238E27FC236}">
                <a16:creationId xmlns:a16="http://schemas.microsoft.com/office/drawing/2014/main" id="{B654788A-F409-0D49-8797-CD5EAB71A90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4039020" y="4545859"/>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53">
            <a:extLst>
              <a:ext uri="{FF2B5EF4-FFF2-40B4-BE49-F238E27FC236}">
                <a16:creationId xmlns:a16="http://schemas.microsoft.com/office/drawing/2014/main" id="{82FDB813-4CE2-7547-821C-2FE114C6C038}"/>
              </a:ext>
            </a:extLst>
          </p:cNvPr>
          <p:cNvSpPr txBox="1"/>
          <p:nvPr/>
        </p:nvSpPr>
        <p:spPr>
          <a:xfrm>
            <a:off x="3981413" y="4813914"/>
            <a:ext cx="404278" cy="276999"/>
          </a:xfrm>
          <a:prstGeom prst="rect">
            <a:avLst/>
          </a:prstGeom>
          <a:noFill/>
        </p:spPr>
        <p:txBody>
          <a:bodyPr wrap="none" rtlCol="0">
            <a:spAutoFit/>
          </a:bodyPr>
          <a:lstStyle/>
          <a:p>
            <a:pPr algn="l"/>
            <a:r>
              <a:rPr lang="en-US" sz="1200" dirty="0"/>
              <a:t>M2</a:t>
            </a:r>
          </a:p>
        </p:txBody>
      </p:sp>
      <p:sp>
        <p:nvSpPr>
          <p:cNvPr id="46" name="Rectangular Callout 45">
            <a:extLst>
              <a:ext uri="{FF2B5EF4-FFF2-40B4-BE49-F238E27FC236}">
                <a16:creationId xmlns:a16="http://schemas.microsoft.com/office/drawing/2014/main" id="{C67F0125-909E-F046-84A5-86343008412E}"/>
              </a:ext>
            </a:extLst>
          </p:cNvPr>
          <p:cNvSpPr/>
          <p:nvPr/>
        </p:nvSpPr>
        <p:spPr>
          <a:xfrm>
            <a:off x="3705295" y="1369411"/>
            <a:ext cx="717666" cy="300331"/>
          </a:xfrm>
          <a:prstGeom prst="wedgeRectCallout">
            <a:avLst>
              <a:gd name="adj1" fmla="val -26464"/>
              <a:gd name="adj2" fmla="val 79415"/>
            </a:avLst>
          </a:prstGeom>
          <a:solidFill>
            <a:srgbClr val="002060"/>
          </a:solidFill>
          <a:ln w="19050">
            <a:solidFill>
              <a:schemeClr val="tx1"/>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Blue</a:t>
            </a:r>
          </a:p>
        </p:txBody>
      </p:sp>
      <p:sp>
        <p:nvSpPr>
          <p:cNvPr id="57" name="Rectangular Callout 56">
            <a:extLst>
              <a:ext uri="{FF2B5EF4-FFF2-40B4-BE49-F238E27FC236}">
                <a16:creationId xmlns:a16="http://schemas.microsoft.com/office/drawing/2014/main" id="{F6B2984F-C3CB-E340-A1EE-375CF41F5A27}"/>
              </a:ext>
            </a:extLst>
          </p:cNvPr>
          <p:cNvSpPr/>
          <p:nvPr/>
        </p:nvSpPr>
        <p:spPr>
          <a:xfrm>
            <a:off x="3999434" y="4113598"/>
            <a:ext cx="722506" cy="300331"/>
          </a:xfrm>
          <a:prstGeom prst="wedgeRectCallout">
            <a:avLst>
              <a:gd name="adj1" fmla="val -26464"/>
              <a:gd name="adj2" fmla="val 79415"/>
            </a:avLst>
          </a:prstGeom>
          <a:solidFill>
            <a:schemeClr val="accent4">
              <a:lumMod val="50000"/>
            </a:schemeClr>
          </a:solidFill>
          <a:ln w="19050">
            <a:solidFill>
              <a:schemeClr val="tx1"/>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Green</a:t>
            </a:r>
          </a:p>
        </p:txBody>
      </p:sp>
      <p:sp>
        <p:nvSpPr>
          <p:cNvPr id="32" name="TextBox 31">
            <a:extLst>
              <a:ext uri="{FF2B5EF4-FFF2-40B4-BE49-F238E27FC236}">
                <a16:creationId xmlns:a16="http://schemas.microsoft.com/office/drawing/2014/main" id="{A8EEB8C4-7F5B-0C47-9293-CB3A3ADB0F97}"/>
              </a:ext>
            </a:extLst>
          </p:cNvPr>
          <p:cNvSpPr txBox="1"/>
          <p:nvPr/>
        </p:nvSpPr>
        <p:spPr>
          <a:xfrm>
            <a:off x="2265637" y="3916061"/>
            <a:ext cx="1624821" cy="338554"/>
          </a:xfrm>
          <a:prstGeom prst="rect">
            <a:avLst/>
          </a:prstGeom>
          <a:noFill/>
        </p:spPr>
        <p:txBody>
          <a:bodyPr wrap="square" rtlCol="0">
            <a:spAutoFit/>
          </a:bodyPr>
          <a:lstStyle/>
          <a:p>
            <a:pPr algn="ctr"/>
            <a:r>
              <a:rPr lang="en-US" sz="1600" dirty="0">
                <a:solidFill>
                  <a:srgbClr val="FAFAFA"/>
                </a:solidFill>
                <a:cs typeface="Amazon Ember" panose="020B0603020204020204" pitchFamily="34" charset="0"/>
              </a:rPr>
              <a:t>Bus</a:t>
            </a:r>
          </a:p>
        </p:txBody>
      </p:sp>
      <p:cxnSp>
        <p:nvCxnSpPr>
          <p:cNvPr id="36" name="Straight Arrow Connector 35">
            <a:extLst>
              <a:ext uri="{FF2B5EF4-FFF2-40B4-BE49-F238E27FC236}">
                <a16:creationId xmlns:a16="http://schemas.microsoft.com/office/drawing/2014/main" id="{4D52644D-E905-184C-964E-90605F444CAE}"/>
              </a:ext>
            </a:extLst>
          </p:cNvPr>
          <p:cNvCxnSpPr>
            <a:cxnSpLocks/>
          </p:cNvCxnSpPr>
          <p:nvPr/>
        </p:nvCxnSpPr>
        <p:spPr>
          <a:xfrm>
            <a:off x="1643484" y="3355848"/>
            <a:ext cx="982219" cy="0"/>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7D98E34-C9C7-AC4A-8B18-733492678A28}"/>
              </a:ext>
            </a:extLst>
          </p:cNvPr>
          <p:cNvSpPr txBox="1"/>
          <p:nvPr/>
        </p:nvSpPr>
        <p:spPr>
          <a:xfrm>
            <a:off x="1761799" y="3078849"/>
            <a:ext cx="404278" cy="276999"/>
          </a:xfrm>
          <a:prstGeom prst="rect">
            <a:avLst/>
          </a:prstGeom>
          <a:noFill/>
        </p:spPr>
        <p:txBody>
          <a:bodyPr wrap="none" rtlCol="0">
            <a:spAutoFit/>
          </a:bodyPr>
          <a:lstStyle/>
          <a:p>
            <a:pPr algn="l"/>
            <a:r>
              <a:rPr lang="en-US" sz="1200" dirty="0"/>
              <a:t>M1</a:t>
            </a:r>
          </a:p>
        </p:txBody>
      </p:sp>
      <p:pic>
        <p:nvPicPr>
          <p:cNvPr id="44" name="Graphic 23">
            <a:extLst>
              <a:ext uri="{FF2B5EF4-FFF2-40B4-BE49-F238E27FC236}">
                <a16:creationId xmlns:a16="http://schemas.microsoft.com/office/drawing/2014/main" id="{4F16050D-6917-C546-94A1-BAD3BBB68D3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798544" y="2809500"/>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23">
            <a:extLst>
              <a:ext uri="{FF2B5EF4-FFF2-40B4-BE49-F238E27FC236}">
                <a16:creationId xmlns:a16="http://schemas.microsoft.com/office/drawing/2014/main" id="{531BB729-E7F6-C549-AC56-C3F23FE7972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150691" y="2812522"/>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421A31A4-73FD-3D43-89D1-47A3979970A3}"/>
              </a:ext>
            </a:extLst>
          </p:cNvPr>
          <p:cNvSpPr txBox="1"/>
          <p:nvPr/>
        </p:nvSpPr>
        <p:spPr>
          <a:xfrm>
            <a:off x="2093084" y="3080577"/>
            <a:ext cx="404278" cy="276999"/>
          </a:xfrm>
          <a:prstGeom prst="rect">
            <a:avLst/>
          </a:prstGeom>
          <a:noFill/>
        </p:spPr>
        <p:txBody>
          <a:bodyPr wrap="none" rtlCol="0">
            <a:spAutoFit/>
          </a:bodyPr>
          <a:lstStyle/>
          <a:p>
            <a:pPr algn="l"/>
            <a:r>
              <a:rPr lang="en-US" sz="1200" dirty="0"/>
              <a:t>M2</a:t>
            </a:r>
          </a:p>
        </p:txBody>
      </p:sp>
      <p:pic>
        <p:nvPicPr>
          <p:cNvPr id="52" name="Graphic 16">
            <a:extLst>
              <a:ext uri="{FF2B5EF4-FFF2-40B4-BE49-F238E27FC236}">
                <a16:creationId xmlns:a16="http://schemas.microsoft.com/office/drawing/2014/main" id="{2C980B9E-8057-5E49-887B-C4F14901A4C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647768" y="3093529"/>
            <a:ext cx="844380" cy="84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Rectangular Callout 58">
            <a:extLst>
              <a:ext uri="{FF2B5EF4-FFF2-40B4-BE49-F238E27FC236}">
                <a16:creationId xmlns:a16="http://schemas.microsoft.com/office/drawing/2014/main" id="{5AD9E685-F35D-4C49-842A-4E6FF0D002D8}"/>
              </a:ext>
            </a:extLst>
          </p:cNvPr>
          <p:cNvSpPr/>
          <p:nvPr/>
        </p:nvSpPr>
        <p:spPr>
          <a:xfrm>
            <a:off x="1355695" y="2361793"/>
            <a:ext cx="717666" cy="300331"/>
          </a:xfrm>
          <a:prstGeom prst="wedgeRectCallout">
            <a:avLst>
              <a:gd name="adj1" fmla="val 30976"/>
              <a:gd name="adj2" fmla="val 84406"/>
            </a:avLst>
          </a:prstGeom>
          <a:solidFill>
            <a:srgbClr val="002060"/>
          </a:solidFill>
          <a:ln w="19050">
            <a:solidFill>
              <a:schemeClr val="tx1"/>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Blue</a:t>
            </a:r>
          </a:p>
        </p:txBody>
      </p:sp>
      <p:sp>
        <p:nvSpPr>
          <p:cNvPr id="61" name="Rectangular Callout 60">
            <a:extLst>
              <a:ext uri="{FF2B5EF4-FFF2-40B4-BE49-F238E27FC236}">
                <a16:creationId xmlns:a16="http://schemas.microsoft.com/office/drawing/2014/main" id="{A7FF7996-68A9-E746-8CA9-EA67F7B4E545}"/>
              </a:ext>
            </a:extLst>
          </p:cNvPr>
          <p:cNvSpPr/>
          <p:nvPr/>
        </p:nvSpPr>
        <p:spPr>
          <a:xfrm>
            <a:off x="2119397" y="2361793"/>
            <a:ext cx="722506" cy="300331"/>
          </a:xfrm>
          <a:prstGeom prst="wedgeRectCallout">
            <a:avLst>
              <a:gd name="adj1" fmla="val -26464"/>
              <a:gd name="adj2" fmla="val 79415"/>
            </a:avLst>
          </a:prstGeom>
          <a:solidFill>
            <a:schemeClr val="accent4">
              <a:lumMod val="50000"/>
            </a:schemeClr>
          </a:solidFill>
          <a:ln w="19050">
            <a:solidFill>
              <a:schemeClr val="tx1"/>
            </a:solidFill>
            <a:prstDash val="sysDot"/>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Green</a:t>
            </a:r>
          </a:p>
        </p:txBody>
      </p:sp>
      <p:cxnSp>
        <p:nvCxnSpPr>
          <p:cNvPr id="4" name="Elbow Connector 3">
            <a:extLst>
              <a:ext uri="{FF2B5EF4-FFF2-40B4-BE49-F238E27FC236}">
                <a16:creationId xmlns:a16="http://schemas.microsoft.com/office/drawing/2014/main" id="{4434081D-D7FC-CA44-A93E-DEE0B05EC4E6}"/>
              </a:ext>
            </a:extLst>
          </p:cNvPr>
          <p:cNvCxnSpPr>
            <a:cxnSpLocks/>
            <a:stCxn id="64" idx="0"/>
            <a:endCxn id="17" idx="1"/>
          </p:cNvCxnSpPr>
          <p:nvPr/>
        </p:nvCxnSpPr>
        <p:spPr>
          <a:xfrm rot="5400000" flipH="1" flipV="1">
            <a:off x="3887382" y="2048712"/>
            <a:ext cx="355623" cy="883053"/>
          </a:xfrm>
          <a:prstGeom prst="bentConnector2">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708DA5E4-B98B-944C-818B-E5B0DDCC2271}"/>
              </a:ext>
            </a:extLst>
          </p:cNvPr>
          <p:cNvCxnSpPr>
            <a:cxnSpLocks/>
            <a:stCxn id="65" idx="2"/>
            <a:endCxn id="33" idx="1"/>
          </p:cNvCxnSpPr>
          <p:nvPr/>
        </p:nvCxnSpPr>
        <p:spPr>
          <a:xfrm rot="16200000" flipH="1">
            <a:off x="3713001" y="4273590"/>
            <a:ext cx="706861" cy="880577"/>
          </a:xfrm>
          <a:prstGeom prst="bentConnector2">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24">
            <a:extLst>
              <a:ext uri="{FF2B5EF4-FFF2-40B4-BE49-F238E27FC236}">
                <a16:creationId xmlns:a16="http://schemas.microsoft.com/office/drawing/2014/main" id="{1156DF3A-A57B-194F-A247-128E6C08649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395067" y="26680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Elbow Connector 29">
            <a:extLst>
              <a:ext uri="{FF2B5EF4-FFF2-40B4-BE49-F238E27FC236}">
                <a16:creationId xmlns:a16="http://schemas.microsoft.com/office/drawing/2014/main" id="{55D0A264-96B8-8849-85BC-AF46A5E22D7A}"/>
              </a:ext>
            </a:extLst>
          </p:cNvPr>
          <p:cNvCxnSpPr>
            <a:stCxn id="52" idx="3"/>
            <a:endCxn id="64" idx="2"/>
          </p:cNvCxnSpPr>
          <p:nvPr/>
        </p:nvCxnSpPr>
        <p:spPr>
          <a:xfrm flipV="1">
            <a:off x="3492148" y="3125249"/>
            <a:ext cx="131519" cy="390470"/>
          </a:xfrm>
          <a:prstGeom prst="bentConnector2">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65" name="Graphic 24">
            <a:extLst>
              <a:ext uri="{FF2B5EF4-FFF2-40B4-BE49-F238E27FC236}">
                <a16:creationId xmlns:a16="http://schemas.microsoft.com/office/drawing/2014/main" id="{2583B33A-3C80-D340-B5C7-8FEE1CBD6DD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397543" y="390324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 name="Elbow Connector 66">
            <a:extLst>
              <a:ext uri="{FF2B5EF4-FFF2-40B4-BE49-F238E27FC236}">
                <a16:creationId xmlns:a16="http://schemas.microsoft.com/office/drawing/2014/main" id="{B0B03AD5-7AFA-1F4C-A431-021EC7A4613A}"/>
              </a:ext>
            </a:extLst>
          </p:cNvPr>
          <p:cNvCxnSpPr>
            <a:stCxn id="52" idx="3"/>
            <a:endCxn id="65" idx="0"/>
          </p:cNvCxnSpPr>
          <p:nvPr/>
        </p:nvCxnSpPr>
        <p:spPr>
          <a:xfrm>
            <a:off x="3492148" y="3515719"/>
            <a:ext cx="133995" cy="387530"/>
          </a:xfrm>
          <a:prstGeom prst="bentConnector2">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72" name="Line Callout 3 (Border and Accent Bar) 71">
            <a:extLst>
              <a:ext uri="{FF2B5EF4-FFF2-40B4-BE49-F238E27FC236}">
                <a16:creationId xmlns:a16="http://schemas.microsoft.com/office/drawing/2014/main" id="{63123431-A1ED-8747-A7F6-FEA10D38966A}"/>
              </a:ext>
            </a:extLst>
          </p:cNvPr>
          <p:cNvSpPr/>
          <p:nvPr/>
        </p:nvSpPr>
        <p:spPr>
          <a:xfrm flipH="1">
            <a:off x="2265637" y="1678022"/>
            <a:ext cx="819511" cy="355623"/>
          </a:xfrm>
          <a:prstGeom prst="accentBorderCallout3">
            <a:avLst>
              <a:gd name="adj1" fmla="val 18750"/>
              <a:gd name="adj2" fmla="val -8333"/>
              <a:gd name="adj3" fmla="val 55973"/>
              <a:gd name="adj4" fmla="val -39028"/>
              <a:gd name="adj5" fmla="val 177469"/>
              <a:gd name="adj6" fmla="val -48365"/>
              <a:gd name="adj7" fmla="val 272220"/>
              <a:gd name="adj8" fmla="val -52355"/>
            </a:avLst>
          </a:prstGeom>
          <a:solidFill>
            <a:schemeClr val="bg1">
              <a:lumMod val="85000"/>
              <a:lumOff val="1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Blue?</a:t>
            </a:r>
          </a:p>
        </p:txBody>
      </p:sp>
      <p:sp>
        <p:nvSpPr>
          <p:cNvPr id="73" name="Line Callout 3 (Border and Accent Bar) 72">
            <a:extLst>
              <a:ext uri="{FF2B5EF4-FFF2-40B4-BE49-F238E27FC236}">
                <a16:creationId xmlns:a16="http://schemas.microsoft.com/office/drawing/2014/main" id="{8980BF7C-B1F3-034D-8EA6-0663EC2F560F}"/>
              </a:ext>
            </a:extLst>
          </p:cNvPr>
          <p:cNvSpPr/>
          <p:nvPr/>
        </p:nvSpPr>
        <p:spPr>
          <a:xfrm flipH="1">
            <a:off x="2265637" y="4774601"/>
            <a:ext cx="787932" cy="355623"/>
          </a:xfrm>
          <a:prstGeom prst="accentBorderCallout3">
            <a:avLst>
              <a:gd name="adj1" fmla="val 18750"/>
              <a:gd name="adj2" fmla="val -8333"/>
              <a:gd name="adj3" fmla="val -11470"/>
              <a:gd name="adj4" fmla="val -34597"/>
              <a:gd name="adj5" fmla="val -33291"/>
              <a:gd name="adj6" fmla="val -53324"/>
              <a:gd name="adj7" fmla="val -121899"/>
              <a:gd name="adj8" fmla="val -60628"/>
            </a:avLst>
          </a:prstGeom>
          <a:solidFill>
            <a:schemeClr val="bg1">
              <a:lumMod val="85000"/>
              <a:lumOff val="15000"/>
            </a:schemeClr>
          </a:solid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Green?</a:t>
            </a:r>
          </a:p>
        </p:txBody>
      </p:sp>
      <p:sp>
        <p:nvSpPr>
          <p:cNvPr id="35" name="Rectangle 34">
            <a:extLst>
              <a:ext uri="{FF2B5EF4-FFF2-40B4-BE49-F238E27FC236}">
                <a16:creationId xmlns:a16="http://schemas.microsoft.com/office/drawing/2014/main" id="{94E2228F-8C06-47B2-9267-58B11A9BF957}"/>
              </a:ext>
            </a:extLst>
          </p:cNvPr>
          <p:cNvSpPr/>
          <p:nvPr/>
        </p:nvSpPr>
        <p:spPr>
          <a:xfrm>
            <a:off x="1824145" y="2461198"/>
            <a:ext cx="2490496" cy="2125961"/>
          </a:xfrm>
          <a:prstGeom prst="rect">
            <a:avLst/>
          </a:prstGeom>
          <a:solidFill>
            <a:schemeClr val="bg2"/>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81110CC5-6031-4FCC-9E79-97296F4CD4B0}"/>
              </a:ext>
            </a:extLst>
          </p:cNvPr>
          <p:cNvGrpSpPr/>
          <p:nvPr/>
        </p:nvGrpSpPr>
        <p:grpSpPr>
          <a:xfrm>
            <a:off x="2413998" y="2837319"/>
            <a:ext cx="1310791" cy="1373718"/>
            <a:chOff x="2413998" y="3116638"/>
            <a:chExt cx="1310791" cy="1373718"/>
          </a:xfrm>
        </p:grpSpPr>
        <p:sp>
          <p:nvSpPr>
            <p:cNvPr id="37" name="TextBox 36">
              <a:extLst>
                <a:ext uri="{FF2B5EF4-FFF2-40B4-BE49-F238E27FC236}">
                  <a16:creationId xmlns:a16="http://schemas.microsoft.com/office/drawing/2014/main" id="{2093CC88-DE01-4ECD-A07F-B9E35BA9540D}"/>
                </a:ext>
              </a:extLst>
            </p:cNvPr>
            <p:cNvSpPr txBox="1"/>
            <p:nvPr/>
          </p:nvSpPr>
          <p:spPr>
            <a:xfrm>
              <a:off x="2413998" y="3905581"/>
              <a:ext cx="1310791" cy="584775"/>
            </a:xfrm>
            <a:prstGeom prst="rect">
              <a:avLst/>
            </a:prstGeom>
            <a:noFill/>
          </p:spPr>
          <p:txBody>
            <a:bodyPr wrap="square" rtlCol="0">
              <a:spAutoFit/>
            </a:bodyPr>
            <a:lstStyle/>
            <a:p>
              <a:pPr algn="ctr"/>
              <a:r>
                <a:rPr lang="en-US" sz="160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Amazon</a:t>
              </a:r>
              <a:br>
                <a:rPr lang="en-US" sz="160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EventBridge</a:t>
              </a:r>
            </a:p>
          </p:txBody>
        </p:sp>
        <p:pic>
          <p:nvPicPr>
            <p:cNvPr id="38" name="Graphic 19">
              <a:extLst>
                <a:ext uri="{FF2B5EF4-FFF2-40B4-BE49-F238E27FC236}">
                  <a16:creationId xmlns:a16="http://schemas.microsoft.com/office/drawing/2014/main" id="{F0A4BDB9-7E3C-400D-955C-6AB9A3FAFF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88393" y="311663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5337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78FDE0A-20B6-4F70-A9E2-8EEF87B23911}"/>
              </a:ext>
            </a:extLst>
          </p:cNvPr>
          <p:cNvSpPr>
            <a:spLocks noGrp="1"/>
          </p:cNvSpPr>
          <p:nvPr>
            <p:ph type="title"/>
          </p:nvPr>
        </p:nvSpPr>
        <p:spPr>
          <a:xfrm>
            <a:off x="381000" y="304800"/>
            <a:ext cx="11430000" cy="1200329"/>
          </a:xfrm>
        </p:spPr>
        <p:txBody>
          <a:bodyPr/>
          <a:lstStyle/>
          <a:p>
            <a:r>
              <a:rPr lang="en-US" dirty="0"/>
              <a:t>Amazon EventBridge</a:t>
            </a:r>
            <a:br>
              <a:rPr lang="en-US" dirty="0"/>
            </a:br>
            <a:endParaRPr lang="en-US" dirty="0"/>
          </a:p>
        </p:txBody>
      </p:sp>
      <p:sp>
        <p:nvSpPr>
          <p:cNvPr id="3" name="Content Placeholder 2">
            <a:extLst>
              <a:ext uri="{FF2B5EF4-FFF2-40B4-BE49-F238E27FC236}">
                <a16:creationId xmlns:a16="http://schemas.microsoft.com/office/drawing/2014/main" id="{8BBD6615-3D12-564D-AEEA-1548CAF52438}"/>
              </a:ext>
            </a:extLst>
          </p:cNvPr>
          <p:cNvSpPr>
            <a:spLocks noGrp="1"/>
          </p:cNvSpPr>
          <p:nvPr>
            <p:ph idx="1"/>
          </p:nvPr>
        </p:nvSpPr>
        <p:spPr>
          <a:xfrm>
            <a:off x="381000" y="1571499"/>
            <a:ext cx="3789252" cy="3314754"/>
          </a:xfrm>
        </p:spPr>
        <p:txBody>
          <a:bodyPr/>
          <a:lstStyle/>
          <a:p>
            <a:r>
              <a:rPr lang="en-US" dirty="0">
                <a:sym typeface="Amazon Ember"/>
              </a:rPr>
              <a:t>Amazon EventBridge is a simple, fully managed, pay-as-you-go, </a:t>
            </a:r>
            <a:r>
              <a:rPr lang="en-US" dirty="0">
                <a:solidFill>
                  <a:schemeClr val="accent1"/>
                </a:solidFill>
                <a:sym typeface="Amazon Ember"/>
              </a:rPr>
              <a:t>event bus service</a:t>
            </a:r>
            <a:r>
              <a:rPr lang="en-US" dirty="0">
                <a:sym typeface="Amazon Ember"/>
              </a:rPr>
              <a:t> that makes it easy to ingest and process data from </a:t>
            </a:r>
            <a:r>
              <a:rPr lang="en-US" dirty="0">
                <a:solidFill>
                  <a:schemeClr val="accent1"/>
                </a:solidFill>
                <a:sym typeface="Amazon Ember"/>
              </a:rPr>
              <a:t>AWS services, your own applications,</a:t>
            </a:r>
            <a:r>
              <a:rPr lang="en-US" dirty="0">
                <a:sym typeface="Amazon Ember"/>
              </a:rPr>
              <a:t> and </a:t>
            </a:r>
            <a:r>
              <a:rPr lang="en-US" dirty="0">
                <a:solidFill>
                  <a:schemeClr val="accent1"/>
                </a:solidFill>
                <a:sym typeface="Amazon Ember"/>
              </a:rPr>
              <a:t>SaaS applications</a:t>
            </a:r>
            <a:endParaRPr lang="en-US" dirty="0">
              <a:sym typeface="Amazon Ember"/>
            </a:endParaRPr>
          </a:p>
          <a:p>
            <a:endParaRPr lang="en-US" dirty="0"/>
          </a:p>
        </p:txBody>
      </p:sp>
      <p:pic>
        <p:nvPicPr>
          <p:cNvPr id="5" name="Picture 4">
            <a:extLst>
              <a:ext uri="{FF2B5EF4-FFF2-40B4-BE49-F238E27FC236}">
                <a16:creationId xmlns:a16="http://schemas.microsoft.com/office/drawing/2014/main" id="{086FA471-8AF8-2B42-BB5F-616834CEA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589" y="1571499"/>
            <a:ext cx="7642711" cy="3715001"/>
          </a:xfrm>
          <a:prstGeom prst="rect">
            <a:avLst/>
          </a:prstGeom>
        </p:spPr>
      </p:pic>
      <p:sp>
        <p:nvSpPr>
          <p:cNvPr id="8" name="Title 1">
            <a:extLst>
              <a:ext uri="{FF2B5EF4-FFF2-40B4-BE49-F238E27FC236}">
                <a16:creationId xmlns:a16="http://schemas.microsoft.com/office/drawing/2014/main" id="{BAF742F6-CA06-7345-8D83-779BFE6571A2}"/>
              </a:ext>
            </a:extLst>
          </p:cNvPr>
          <p:cNvSpPr txBox="1">
            <a:spLocks/>
          </p:cNvSpPr>
          <p:nvPr/>
        </p:nvSpPr>
        <p:spPr>
          <a:xfrm>
            <a:off x="872636" y="1208212"/>
            <a:ext cx="11052664" cy="64097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endParaRPr lang="en-US" dirty="0"/>
          </a:p>
        </p:txBody>
      </p:sp>
      <p:pic>
        <p:nvPicPr>
          <p:cNvPr id="9" name="Graphic 19">
            <a:extLst>
              <a:ext uri="{FF2B5EF4-FFF2-40B4-BE49-F238E27FC236}">
                <a16:creationId xmlns:a16="http://schemas.microsoft.com/office/drawing/2014/main" id="{0597596B-4859-1543-A6E6-E300D8FAAE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032" y="182098"/>
            <a:ext cx="605936" cy="60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477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BB58E-4EA3-490E-A6F0-C03E66E29AE6}"/>
              </a:ext>
            </a:extLst>
          </p:cNvPr>
          <p:cNvSpPr>
            <a:spLocks noGrp="1"/>
          </p:cNvSpPr>
          <p:nvPr>
            <p:ph type="title"/>
          </p:nvPr>
        </p:nvSpPr>
        <p:spPr>
          <a:xfrm>
            <a:off x="402173" y="3050435"/>
            <a:ext cx="7658100" cy="757130"/>
          </a:xfrm>
        </p:spPr>
        <p:txBody>
          <a:bodyPr/>
          <a:lstStyle/>
          <a:p>
            <a:r>
              <a:rPr lang="en-US" dirty="0"/>
              <a:t>EventBridge demo</a:t>
            </a:r>
          </a:p>
        </p:txBody>
      </p:sp>
      <p:sp>
        <p:nvSpPr>
          <p:cNvPr id="2" name="Slide Number Placeholder 1">
            <a:extLst>
              <a:ext uri="{FF2B5EF4-FFF2-40B4-BE49-F238E27FC236}">
                <a16:creationId xmlns:a16="http://schemas.microsoft.com/office/drawing/2014/main" id="{7D32A20A-7A8F-8346-97FE-78BC4AE3BD0C}"/>
              </a:ext>
            </a:extLst>
          </p:cNvPr>
          <p:cNvSpPr>
            <a:spLocks noGrp="1"/>
          </p:cNvSpPr>
          <p:nvPr>
            <p:ph type="sldNum" sz="quarter" idx="4294967295"/>
          </p:nvPr>
        </p:nvSpPr>
        <p:spPr>
          <a:xfrm>
            <a:off x="9448800" y="6953250"/>
            <a:ext cx="2743200" cy="365125"/>
          </a:xfrm>
        </p:spPr>
        <p:txBody>
          <a:bodyPr/>
          <a:lstStyle/>
          <a:p>
            <a:fld id="{EB4B8DE2-A4E8-46E4-8BBF-D75455EFF32C}" type="slidenum">
              <a:rPr lang="en-US" smtClean="0"/>
              <a:pPr/>
              <a:t>32</a:t>
            </a:fld>
            <a:endParaRPr lang="en-US" dirty="0"/>
          </a:p>
        </p:txBody>
      </p:sp>
    </p:spTree>
    <p:extLst>
      <p:ext uri="{BB962C8B-B14F-4D97-AF65-F5344CB8AC3E}">
        <p14:creationId xmlns:p14="http://schemas.microsoft.com/office/powerpoint/2010/main" val="61551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AE9A-54E2-4D8B-BDD4-BEBAAD374499}"/>
              </a:ext>
            </a:extLst>
          </p:cNvPr>
          <p:cNvSpPr>
            <a:spLocks noGrp="1"/>
          </p:cNvSpPr>
          <p:nvPr>
            <p:ph type="title"/>
          </p:nvPr>
        </p:nvSpPr>
        <p:spPr>
          <a:xfrm>
            <a:off x="381000" y="304800"/>
            <a:ext cx="11430000" cy="646331"/>
          </a:xfrm>
        </p:spPr>
        <p:txBody>
          <a:bodyPr/>
          <a:lstStyle/>
          <a:p>
            <a:r>
              <a:rPr lang="en-US" dirty="0"/>
              <a:t>AWS SDK release orchestrator</a:t>
            </a:r>
          </a:p>
        </p:txBody>
      </p:sp>
      <p:pic>
        <p:nvPicPr>
          <p:cNvPr id="4" name="Graphic 29">
            <a:extLst>
              <a:ext uri="{FF2B5EF4-FFF2-40B4-BE49-F238E27FC236}">
                <a16:creationId xmlns:a16="http://schemas.microsoft.com/office/drawing/2014/main" id="{F4ADD89A-5FE5-42CE-B712-7CFED5E05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6976" y="2151602"/>
            <a:ext cx="930885" cy="9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AA9A52CF-C77D-420F-BD92-66AD191C2521}"/>
              </a:ext>
            </a:extLst>
          </p:cNvPr>
          <p:cNvSpPr/>
          <p:nvPr/>
        </p:nvSpPr>
        <p:spPr>
          <a:xfrm>
            <a:off x="2487235" y="951131"/>
            <a:ext cx="3440664" cy="5340223"/>
          </a:xfrm>
          <a:prstGeom prst="rect">
            <a:avLst/>
          </a:prstGeom>
          <a:noFill/>
          <a:ln w="1905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r>
              <a:rPr lang="en-US" sz="1200" dirty="0"/>
              <a:t>          AWS SDK release orchestrator</a:t>
            </a:r>
          </a:p>
        </p:txBody>
      </p:sp>
      <p:sp>
        <p:nvSpPr>
          <p:cNvPr id="11" name="TextBox 10">
            <a:extLst>
              <a:ext uri="{FF2B5EF4-FFF2-40B4-BE49-F238E27FC236}">
                <a16:creationId xmlns:a16="http://schemas.microsoft.com/office/drawing/2014/main" id="{14A1F8E8-DD61-4C11-B5E2-7E5EE1C06F85}"/>
              </a:ext>
            </a:extLst>
          </p:cNvPr>
          <p:cNvSpPr txBox="1"/>
          <p:nvPr/>
        </p:nvSpPr>
        <p:spPr>
          <a:xfrm>
            <a:off x="6916976" y="2959916"/>
            <a:ext cx="930885" cy="461665"/>
          </a:xfrm>
          <a:prstGeom prst="rect">
            <a:avLst/>
          </a:prstGeom>
          <a:noFill/>
        </p:spPr>
        <p:txBody>
          <a:bodyPr wrap="square" lIns="0" rIns="0" rtlCol="0">
            <a:spAutoFit/>
          </a:bodyPr>
          <a:lstStyle/>
          <a:p>
            <a:pPr algn="ctr"/>
            <a:r>
              <a:rPr lang="en-US" sz="1200" dirty="0"/>
              <a:t>.NET build </a:t>
            </a:r>
            <a:br>
              <a:rPr lang="en-US" sz="1200" dirty="0"/>
            </a:br>
            <a:r>
              <a:rPr lang="en-US" sz="1200" dirty="0"/>
              <a:t>queue</a:t>
            </a:r>
          </a:p>
        </p:txBody>
      </p:sp>
      <p:pic>
        <p:nvPicPr>
          <p:cNvPr id="12" name="Graphic 7">
            <a:extLst>
              <a:ext uri="{FF2B5EF4-FFF2-40B4-BE49-F238E27FC236}">
                <a16:creationId xmlns:a16="http://schemas.microsoft.com/office/drawing/2014/main" id="{CB3FBB22-ECC3-4F11-8441-744359294B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7235" y="947343"/>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a:extLst>
              <a:ext uri="{FF2B5EF4-FFF2-40B4-BE49-F238E27FC236}">
                <a16:creationId xmlns:a16="http://schemas.microsoft.com/office/drawing/2014/main" id="{C53AC87E-B5C6-4B3E-93D0-88B51867224F}"/>
              </a:ext>
            </a:extLst>
          </p:cNvPr>
          <p:cNvCxnSpPr>
            <a:cxnSpLocks/>
          </p:cNvCxnSpPr>
          <p:nvPr/>
        </p:nvCxnSpPr>
        <p:spPr>
          <a:xfrm>
            <a:off x="5986373" y="2615650"/>
            <a:ext cx="982219" cy="0"/>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89F26B-400E-4AC4-AFA5-339AC88006D8}"/>
              </a:ext>
            </a:extLst>
          </p:cNvPr>
          <p:cNvCxnSpPr>
            <a:cxnSpLocks/>
          </p:cNvCxnSpPr>
          <p:nvPr/>
        </p:nvCxnSpPr>
        <p:spPr>
          <a:xfrm>
            <a:off x="7816286" y="2441889"/>
            <a:ext cx="982219" cy="0"/>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AF81E7-C3C0-4574-B582-4FBE72F87A0D}"/>
              </a:ext>
            </a:extLst>
          </p:cNvPr>
          <p:cNvCxnSpPr>
            <a:cxnSpLocks/>
          </p:cNvCxnSpPr>
          <p:nvPr/>
        </p:nvCxnSpPr>
        <p:spPr>
          <a:xfrm flipH="1">
            <a:off x="7816284" y="2783942"/>
            <a:ext cx="982219" cy="0"/>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46B4ACF-31FC-4A8B-AE8F-4B8624C8E443}"/>
              </a:ext>
            </a:extLst>
          </p:cNvPr>
          <p:cNvSpPr txBox="1"/>
          <p:nvPr/>
        </p:nvSpPr>
        <p:spPr>
          <a:xfrm>
            <a:off x="6273078" y="2331926"/>
            <a:ext cx="369012" cy="276999"/>
          </a:xfrm>
          <a:prstGeom prst="rect">
            <a:avLst/>
          </a:prstGeom>
          <a:noFill/>
        </p:spPr>
        <p:txBody>
          <a:bodyPr wrap="none" rtlCol="0">
            <a:spAutoFit/>
          </a:bodyPr>
          <a:lstStyle/>
          <a:p>
            <a:pPr algn="l"/>
            <a:r>
              <a:rPr lang="en-US" sz="1200" dirty="0"/>
              <a:t>R1</a:t>
            </a:r>
          </a:p>
        </p:txBody>
      </p:sp>
      <p:pic>
        <p:nvPicPr>
          <p:cNvPr id="50" name="Graphic 23">
            <a:extLst>
              <a:ext uri="{FF2B5EF4-FFF2-40B4-BE49-F238E27FC236}">
                <a16:creationId xmlns:a16="http://schemas.microsoft.com/office/drawing/2014/main" id="{29D1B3F3-90F4-4DB3-8F9D-59CFEDDFFFD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309823" y="2062577"/>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50">
            <a:extLst>
              <a:ext uri="{FF2B5EF4-FFF2-40B4-BE49-F238E27FC236}">
                <a16:creationId xmlns:a16="http://schemas.microsoft.com/office/drawing/2014/main" id="{DFC84200-7AF1-4578-B044-57D84CBE04AB}"/>
              </a:ext>
            </a:extLst>
          </p:cNvPr>
          <p:cNvSpPr txBox="1"/>
          <p:nvPr/>
        </p:nvSpPr>
        <p:spPr>
          <a:xfrm>
            <a:off x="5974753" y="2331926"/>
            <a:ext cx="369012" cy="276999"/>
          </a:xfrm>
          <a:prstGeom prst="rect">
            <a:avLst/>
          </a:prstGeom>
          <a:noFill/>
        </p:spPr>
        <p:txBody>
          <a:bodyPr wrap="none" rtlCol="0">
            <a:spAutoFit/>
          </a:bodyPr>
          <a:lstStyle/>
          <a:p>
            <a:pPr algn="l"/>
            <a:r>
              <a:rPr lang="en-US" sz="1200" dirty="0"/>
              <a:t>P1</a:t>
            </a:r>
          </a:p>
        </p:txBody>
      </p:sp>
      <p:pic>
        <p:nvPicPr>
          <p:cNvPr id="52" name="Graphic 23">
            <a:extLst>
              <a:ext uri="{FF2B5EF4-FFF2-40B4-BE49-F238E27FC236}">
                <a16:creationId xmlns:a16="http://schemas.microsoft.com/office/drawing/2014/main" id="{89864C24-ECC5-4C6F-B90C-8B14CAB751A7}"/>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011498" y="2062577"/>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a:extLst>
              <a:ext uri="{FF2B5EF4-FFF2-40B4-BE49-F238E27FC236}">
                <a16:creationId xmlns:a16="http://schemas.microsoft.com/office/drawing/2014/main" id="{21C2EDC0-111F-4EDF-8402-630F97F84DC1}"/>
              </a:ext>
            </a:extLst>
          </p:cNvPr>
          <p:cNvSpPr txBox="1"/>
          <p:nvPr/>
        </p:nvSpPr>
        <p:spPr>
          <a:xfrm>
            <a:off x="6567232" y="2331926"/>
            <a:ext cx="367408" cy="276999"/>
          </a:xfrm>
          <a:prstGeom prst="rect">
            <a:avLst/>
          </a:prstGeom>
          <a:noFill/>
        </p:spPr>
        <p:txBody>
          <a:bodyPr wrap="none" rtlCol="0">
            <a:spAutoFit/>
          </a:bodyPr>
          <a:lstStyle/>
          <a:p>
            <a:pPr algn="l"/>
            <a:r>
              <a:rPr lang="en-US" sz="1200" dirty="0"/>
              <a:t>P2</a:t>
            </a:r>
          </a:p>
        </p:txBody>
      </p:sp>
      <p:pic>
        <p:nvPicPr>
          <p:cNvPr id="54" name="Graphic 23">
            <a:extLst>
              <a:ext uri="{FF2B5EF4-FFF2-40B4-BE49-F238E27FC236}">
                <a16:creationId xmlns:a16="http://schemas.microsoft.com/office/drawing/2014/main" id="{73F62028-F5C1-4ADF-A5A6-5A3BFFDF79D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603977" y="2062577"/>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54">
            <a:extLst>
              <a:ext uri="{FF2B5EF4-FFF2-40B4-BE49-F238E27FC236}">
                <a16:creationId xmlns:a16="http://schemas.microsoft.com/office/drawing/2014/main" id="{F8BE4163-B8F4-41F1-BA0E-023BACF16F83}"/>
              </a:ext>
            </a:extLst>
          </p:cNvPr>
          <p:cNvSpPr txBox="1"/>
          <p:nvPr/>
        </p:nvSpPr>
        <p:spPr>
          <a:xfrm>
            <a:off x="8107508" y="2187393"/>
            <a:ext cx="369012" cy="276999"/>
          </a:xfrm>
          <a:prstGeom prst="rect">
            <a:avLst/>
          </a:prstGeom>
          <a:noFill/>
        </p:spPr>
        <p:txBody>
          <a:bodyPr wrap="none" rtlCol="0">
            <a:spAutoFit/>
          </a:bodyPr>
          <a:lstStyle/>
          <a:p>
            <a:pPr algn="l"/>
            <a:r>
              <a:rPr lang="en-US" sz="1200" dirty="0"/>
              <a:t>R1</a:t>
            </a:r>
          </a:p>
        </p:txBody>
      </p:sp>
      <p:pic>
        <p:nvPicPr>
          <p:cNvPr id="56" name="Graphic 23">
            <a:extLst>
              <a:ext uri="{FF2B5EF4-FFF2-40B4-BE49-F238E27FC236}">
                <a16:creationId xmlns:a16="http://schemas.microsoft.com/office/drawing/2014/main" id="{E3EAEF1D-FD99-45D2-940F-6F5922AAC4B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8144253" y="1918044"/>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56">
            <a:extLst>
              <a:ext uri="{FF2B5EF4-FFF2-40B4-BE49-F238E27FC236}">
                <a16:creationId xmlns:a16="http://schemas.microsoft.com/office/drawing/2014/main" id="{08E61486-685E-4A0C-A7FF-4E6F9B27CD5A}"/>
              </a:ext>
            </a:extLst>
          </p:cNvPr>
          <p:cNvSpPr txBox="1"/>
          <p:nvPr/>
        </p:nvSpPr>
        <p:spPr>
          <a:xfrm>
            <a:off x="7809183" y="2187393"/>
            <a:ext cx="369012" cy="276999"/>
          </a:xfrm>
          <a:prstGeom prst="rect">
            <a:avLst/>
          </a:prstGeom>
          <a:noFill/>
        </p:spPr>
        <p:txBody>
          <a:bodyPr wrap="none" rtlCol="0">
            <a:spAutoFit/>
          </a:bodyPr>
          <a:lstStyle/>
          <a:p>
            <a:pPr algn="l"/>
            <a:r>
              <a:rPr lang="en-US" sz="1200" dirty="0"/>
              <a:t>P1</a:t>
            </a:r>
          </a:p>
        </p:txBody>
      </p:sp>
      <p:pic>
        <p:nvPicPr>
          <p:cNvPr id="58" name="Graphic 23">
            <a:extLst>
              <a:ext uri="{FF2B5EF4-FFF2-40B4-BE49-F238E27FC236}">
                <a16:creationId xmlns:a16="http://schemas.microsoft.com/office/drawing/2014/main" id="{C9A5A9A1-CEA0-4C22-A1DD-3C9530A1708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845928" y="1918044"/>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58">
            <a:extLst>
              <a:ext uri="{FF2B5EF4-FFF2-40B4-BE49-F238E27FC236}">
                <a16:creationId xmlns:a16="http://schemas.microsoft.com/office/drawing/2014/main" id="{1F98B172-B3A0-4D9B-9BB6-93EDA93DEE42}"/>
              </a:ext>
            </a:extLst>
          </p:cNvPr>
          <p:cNvSpPr txBox="1"/>
          <p:nvPr/>
        </p:nvSpPr>
        <p:spPr>
          <a:xfrm>
            <a:off x="8401662" y="2187393"/>
            <a:ext cx="367408" cy="276999"/>
          </a:xfrm>
          <a:prstGeom prst="rect">
            <a:avLst/>
          </a:prstGeom>
          <a:noFill/>
        </p:spPr>
        <p:txBody>
          <a:bodyPr wrap="none" rtlCol="0">
            <a:spAutoFit/>
          </a:bodyPr>
          <a:lstStyle/>
          <a:p>
            <a:pPr algn="l"/>
            <a:r>
              <a:rPr lang="en-US" sz="1200" dirty="0"/>
              <a:t>P2</a:t>
            </a:r>
          </a:p>
        </p:txBody>
      </p:sp>
      <p:pic>
        <p:nvPicPr>
          <p:cNvPr id="60" name="Graphic 23">
            <a:extLst>
              <a:ext uri="{FF2B5EF4-FFF2-40B4-BE49-F238E27FC236}">
                <a16:creationId xmlns:a16="http://schemas.microsoft.com/office/drawing/2014/main" id="{DC767063-8966-42D4-8055-F9122FF590F2}"/>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8438407" y="1918044"/>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23">
            <a:extLst>
              <a:ext uri="{FF2B5EF4-FFF2-40B4-BE49-F238E27FC236}">
                <a16:creationId xmlns:a16="http://schemas.microsoft.com/office/drawing/2014/main" id="{053D544F-0405-45E6-A6CB-26906FA9CD4F}"/>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233393" y="1903131"/>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23">
            <a:extLst>
              <a:ext uri="{FF2B5EF4-FFF2-40B4-BE49-F238E27FC236}">
                <a16:creationId xmlns:a16="http://schemas.microsoft.com/office/drawing/2014/main" id="{77195EF8-29EB-4D8C-91E2-F3222426597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4364844" y="4687408"/>
            <a:ext cx="289065" cy="289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16">
            <a:extLst>
              <a:ext uri="{FF2B5EF4-FFF2-40B4-BE49-F238E27FC236}">
                <a16:creationId xmlns:a16="http://schemas.microsoft.com/office/drawing/2014/main" id="{6F7621DF-01F8-4FFF-9B70-E4D87B27697B}"/>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856033" y="3069471"/>
            <a:ext cx="844380" cy="84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4" name="Elbow Connector 3">
            <a:extLst>
              <a:ext uri="{FF2B5EF4-FFF2-40B4-BE49-F238E27FC236}">
                <a16:creationId xmlns:a16="http://schemas.microsoft.com/office/drawing/2014/main" id="{B6C8F64C-CDA8-4D0D-BE32-49A09F41CBD6}"/>
              </a:ext>
            </a:extLst>
          </p:cNvPr>
          <p:cNvCxnSpPr>
            <a:cxnSpLocks/>
            <a:stCxn id="80" idx="0"/>
          </p:cNvCxnSpPr>
          <p:nvPr/>
        </p:nvCxnSpPr>
        <p:spPr>
          <a:xfrm rot="5400000" flipH="1" flipV="1">
            <a:off x="4250309" y="2024654"/>
            <a:ext cx="355623" cy="883053"/>
          </a:xfrm>
          <a:prstGeom prst="bentConnector2">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9" name="Elbow Connector 7">
            <a:extLst>
              <a:ext uri="{FF2B5EF4-FFF2-40B4-BE49-F238E27FC236}">
                <a16:creationId xmlns:a16="http://schemas.microsoft.com/office/drawing/2014/main" id="{6B71D31E-14CE-4787-BC85-8558DE0634BE}"/>
              </a:ext>
            </a:extLst>
          </p:cNvPr>
          <p:cNvCxnSpPr>
            <a:cxnSpLocks/>
            <a:stCxn id="81" idx="2"/>
          </p:cNvCxnSpPr>
          <p:nvPr/>
        </p:nvCxnSpPr>
        <p:spPr>
          <a:xfrm rot="16200000" flipH="1">
            <a:off x="4075928" y="4249532"/>
            <a:ext cx="706860" cy="880577"/>
          </a:xfrm>
          <a:prstGeom prst="bentConnector2">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80" name="Graphic 24">
            <a:extLst>
              <a:ext uri="{FF2B5EF4-FFF2-40B4-BE49-F238E27FC236}">
                <a16:creationId xmlns:a16="http://schemas.microsoft.com/office/drawing/2014/main" id="{4C65D704-66A1-4D28-A946-D23B0393B62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757994" y="26439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Graphic 24">
            <a:extLst>
              <a:ext uri="{FF2B5EF4-FFF2-40B4-BE49-F238E27FC236}">
                <a16:creationId xmlns:a16="http://schemas.microsoft.com/office/drawing/2014/main" id="{EFC7E4D8-A842-45A7-9272-F9898E40893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760470" y="38791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2" name="Elbow Connector 66">
            <a:extLst>
              <a:ext uri="{FF2B5EF4-FFF2-40B4-BE49-F238E27FC236}">
                <a16:creationId xmlns:a16="http://schemas.microsoft.com/office/drawing/2014/main" id="{D04CCCF6-4F98-4B0B-8DC0-3B59C1459ADE}"/>
              </a:ext>
            </a:extLst>
          </p:cNvPr>
          <p:cNvCxnSpPr>
            <a:stCxn id="73" idx="3"/>
            <a:endCxn id="81" idx="0"/>
          </p:cNvCxnSpPr>
          <p:nvPr/>
        </p:nvCxnSpPr>
        <p:spPr>
          <a:xfrm>
            <a:off x="3700413" y="3491661"/>
            <a:ext cx="288657" cy="387530"/>
          </a:xfrm>
          <a:prstGeom prst="bentConnector2">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83" name="Graphic 13">
            <a:extLst>
              <a:ext uri="{FF2B5EF4-FFF2-40B4-BE49-F238E27FC236}">
                <a16:creationId xmlns:a16="http://schemas.microsoft.com/office/drawing/2014/main" id="{7A297601-E2B6-42F4-BD84-EF128E636C6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55982" y="1952403"/>
            <a:ext cx="682222" cy="682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Graphic 13">
            <a:extLst>
              <a:ext uri="{FF2B5EF4-FFF2-40B4-BE49-F238E27FC236}">
                <a16:creationId xmlns:a16="http://schemas.microsoft.com/office/drawing/2014/main" id="{73ABB180-DDBA-421C-BE28-5BB78F0018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55982" y="4702140"/>
            <a:ext cx="682222" cy="682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5" name="Elbow Connector 29">
            <a:extLst>
              <a:ext uri="{FF2B5EF4-FFF2-40B4-BE49-F238E27FC236}">
                <a16:creationId xmlns:a16="http://schemas.microsoft.com/office/drawing/2014/main" id="{52FC549E-6664-48A2-96DC-11E14338078D}"/>
              </a:ext>
            </a:extLst>
          </p:cNvPr>
          <p:cNvCxnSpPr/>
          <p:nvPr/>
        </p:nvCxnSpPr>
        <p:spPr>
          <a:xfrm flipV="1">
            <a:off x="3855075" y="3101191"/>
            <a:ext cx="131519" cy="390470"/>
          </a:xfrm>
          <a:prstGeom prst="bentConnector2">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816B7FD-3355-4AD7-9F98-76176CC2634C}"/>
              </a:ext>
            </a:extLst>
          </p:cNvPr>
          <p:cNvSpPr txBox="1"/>
          <p:nvPr/>
        </p:nvSpPr>
        <p:spPr>
          <a:xfrm>
            <a:off x="4701579" y="2632392"/>
            <a:ext cx="1136685" cy="461665"/>
          </a:xfrm>
          <a:prstGeom prst="rect">
            <a:avLst/>
          </a:prstGeom>
          <a:noFill/>
        </p:spPr>
        <p:txBody>
          <a:bodyPr wrap="square" lIns="0" rIns="0" rtlCol="0">
            <a:spAutoFit/>
          </a:bodyPr>
          <a:lstStyle/>
          <a:p>
            <a:pPr algn="ctr"/>
            <a:r>
              <a:rPr lang="en-US" sz="1200" dirty="0"/>
              <a:t>Prepare preview message</a:t>
            </a:r>
          </a:p>
        </p:txBody>
      </p:sp>
      <p:sp>
        <p:nvSpPr>
          <p:cNvPr id="86" name="TextBox 85">
            <a:extLst>
              <a:ext uri="{FF2B5EF4-FFF2-40B4-BE49-F238E27FC236}">
                <a16:creationId xmlns:a16="http://schemas.microsoft.com/office/drawing/2014/main" id="{41C4B124-7C61-400C-96EE-08D49BD97780}"/>
              </a:ext>
            </a:extLst>
          </p:cNvPr>
          <p:cNvSpPr txBox="1"/>
          <p:nvPr/>
        </p:nvSpPr>
        <p:spPr>
          <a:xfrm>
            <a:off x="4655335" y="5405489"/>
            <a:ext cx="1136685" cy="461665"/>
          </a:xfrm>
          <a:prstGeom prst="rect">
            <a:avLst/>
          </a:prstGeom>
          <a:noFill/>
        </p:spPr>
        <p:txBody>
          <a:bodyPr wrap="square" lIns="0" rIns="0" rtlCol="0">
            <a:spAutoFit/>
          </a:bodyPr>
          <a:lstStyle/>
          <a:p>
            <a:pPr algn="ctr"/>
            <a:r>
              <a:rPr lang="en-US" sz="1200" dirty="0"/>
              <a:t>Prepare release message</a:t>
            </a:r>
          </a:p>
        </p:txBody>
      </p:sp>
      <p:sp>
        <p:nvSpPr>
          <p:cNvPr id="6" name="TextBox 5">
            <a:extLst>
              <a:ext uri="{FF2B5EF4-FFF2-40B4-BE49-F238E27FC236}">
                <a16:creationId xmlns:a16="http://schemas.microsoft.com/office/drawing/2014/main" id="{F90976E2-67D6-4033-862B-E046B967A3C2}"/>
              </a:ext>
            </a:extLst>
          </p:cNvPr>
          <p:cNvSpPr txBox="1"/>
          <p:nvPr/>
        </p:nvSpPr>
        <p:spPr>
          <a:xfrm>
            <a:off x="3902416" y="1629008"/>
            <a:ext cx="981038" cy="276999"/>
          </a:xfrm>
          <a:prstGeom prst="rect">
            <a:avLst/>
          </a:prstGeom>
          <a:noFill/>
        </p:spPr>
        <p:txBody>
          <a:bodyPr wrap="none" lIns="0" rIns="0" rtlCol="0">
            <a:spAutoFit/>
          </a:bodyPr>
          <a:lstStyle/>
          <a:p>
            <a:pPr algn="l"/>
            <a:r>
              <a:rPr lang="en-US" sz="1200" dirty="0"/>
              <a:t>Preview event</a:t>
            </a:r>
          </a:p>
        </p:txBody>
      </p:sp>
      <p:sp>
        <p:nvSpPr>
          <p:cNvPr id="87" name="TextBox 86">
            <a:extLst>
              <a:ext uri="{FF2B5EF4-FFF2-40B4-BE49-F238E27FC236}">
                <a16:creationId xmlns:a16="http://schemas.microsoft.com/office/drawing/2014/main" id="{C9949936-D225-4DF8-BF7F-DDD5906CDBAC}"/>
              </a:ext>
            </a:extLst>
          </p:cNvPr>
          <p:cNvSpPr txBox="1"/>
          <p:nvPr/>
        </p:nvSpPr>
        <p:spPr>
          <a:xfrm>
            <a:off x="4075625" y="4427588"/>
            <a:ext cx="961802" cy="276999"/>
          </a:xfrm>
          <a:prstGeom prst="rect">
            <a:avLst/>
          </a:prstGeom>
          <a:noFill/>
        </p:spPr>
        <p:txBody>
          <a:bodyPr wrap="none" lIns="0" rIns="0" rtlCol="0">
            <a:spAutoFit/>
          </a:bodyPr>
          <a:lstStyle/>
          <a:p>
            <a:pPr algn="l"/>
            <a:r>
              <a:rPr lang="en-US" sz="1200" dirty="0"/>
              <a:t>Release event</a:t>
            </a:r>
          </a:p>
        </p:txBody>
      </p:sp>
      <p:sp>
        <p:nvSpPr>
          <p:cNvPr id="88" name="TextBox 87">
            <a:extLst>
              <a:ext uri="{FF2B5EF4-FFF2-40B4-BE49-F238E27FC236}">
                <a16:creationId xmlns:a16="http://schemas.microsoft.com/office/drawing/2014/main" id="{2DC73FE6-48CD-40AF-9526-FED1AA8A7444}"/>
              </a:ext>
            </a:extLst>
          </p:cNvPr>
          <p:cNvSpPr txBox="1"/>
          <p:nvPr/>
        </p:nvSpPr>
        <p:spPr>
          <a:xfrm>
            <a:off x="2912407" y="2506943"/>
            <a:ext cx="860813" cy="276999"/>
          </a:xfrm>
          <a:prstGeom prst="rect">
            <a:avLst/>
          </a:prstGeom>
          <a:noFill/>
        </p:spPr>
        <p:txBody>
          <a:bodyPr wrap="none" lIns="0" rIns="0" rtlCol="0">
            <a:spAutoFit/>
          </a:bodyPr>
          <a:lstStyle/>
          <a:p>
            <a:pPr algn="l"/>
            <a:r>
              <a:rPr lang="en-US" sz="1200" dirty="0"/>
              <a:t>Preview rule</a:t>
            </a:r>
          </a:p>
        </p:txBody>
      </p:sp>
      <p:sp>
        <p:nvSpPr>
          <p:cNvPr id="89" name="TextBox 88">
            <a:extLst>
              <a:ext uri="{FF2B5EF4-FFF2-40B4-BE49-F238E27FC236}">
                <a16:creationId xmlns:a16="http://schemas.microsoft.com/office/drawing/2014/main" id="{DBE1F335-DAB0-4F64-BE22-B25B5468B8E3}"/>
              </a:ext>
            </a:extLst>
          </p:cNvPr>
          <p:cNvSpPr txBox="1"/>
          <p:nvPr/>
        </p:nvSpPr>
        <p:spPr>
          <a:xfrm>
            <a:off x="4214686" y="3770614"/>
            <a:ext cx="841577" cy="276999"/>
          </a:xfrm>
          <a:prstGeom prst="rect">
            <a:avLst/>
          </a:prstGeom>
          <a:noFill/>
        </p:spPr>
        <p:txBody>
          <a:bodyPr wrap="none" lIns="0" rIns="0" rtlCol="0">
            <a:spAutoFit/>
          </a:bodyPr>
          <a:lstStyle/>
          <a:p>
            <a:pPr algn="l"/>
            <a:r>
              <a:rPr lang="en-US" sz="1200" dirty="0"/>
              <a:t>Release rule</a:t>
            </a:r>
          </a:p>
        </p:txBody>
      </p:sp>
      <p:sp>
        <p:nvSpPr>
          <p:cNvPr id="7" name="TextBox 6">
            <a:extLst>
              <a:ext uri="{FF2B5EF4-FFF2-40B4-BE49-F238E27FC236}">
                <a16:creationId xmlns:a16="http://schemas.microsoft.com/office/drawing/2014/main" id="{D517F103-751B-434D-93D8-397681D9EA3A}"/>
              </a:ext>
            </a:extLst>
          </p:cNvPr>
          <p:cNvSpPr txBox="1"/>
          <p:nvPr/>
        </p:nvSpPr>
        <p:spPr>
          <a:xfrm>
            <a:off x="2830184" y="3865907"/>
            <a:ext cx="896079" cy="646331"/>
          </a:xfrm>
          <a:prstGeom prst="rect">
            <a:avLst/>
          </a:prstGeom>
          <a:noFill/>
        </p:spPr>
        <p:txBody>
          <a:bodyPr wrap="square" lIns="0" rIns="0" rtlCol="0">
            <a:spAutoFit/>
          </a:bodyPr>
          <a:lstStyle/>
          <a:p>
            <a:pPr algn="l"/>
            <a:r>
              <a:rPr lang="en-US" sz="1200" dirty="0"/>
              <a:t>AWS SDK build event bus</a:t>
            </a:r>
          </a:p>
        </p:txBody>
      </p:sp>
      <p:pic>
        <p:nvPicPr>
          <p:cNvPr id="90" name="Graphic 7">
            <a:extLst>
              <a:ext uri="{FF2B5EF4-FFF2-40B4-BE49-F238E27FC236}">
                <a16:creationId xmlns:a16="http://schemas.microsoft.com/office/drawing/2014/main" id="{FA4DE2C8-E3A8-4538-AEF7-2236CC8DB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9441" y="2202070"/>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TextBox 90">
            <a:extLst>
              <a:ext uri="{FF2B5EF4-FFF2-40B4-BE49-F238E27FC236}">
                <a16:creationId xmlns:a16="http://schemas.microsoft.com/office/drawing/2014/main" id="{0BF5851C-AA43-4F75-A0BB-171DF9C39AE5}"/>
              </a:ext>
            </a:extLst>
          </p:cNvPr>
          <p:cNvSpPr txBox="1"/>
          <p:nvPr/>
        </p:nvSpPr>
        <p:spPr>
          <a:xfrm>
            <a:off x="8553520" y="3104445"/>
            <a:ext cx="1399000" cy="461665"/>
          </a:xfrm>
          <a:prstGeom prst="rect">
            <a:avLst/>
          </a:prstGeom>
          <a:noFill/>
        </p:spPr>
        <p:txBody>
          <a:bodyPr wrap="square" lIns="0" rIns="0" rtlCol="0">
            <a:spAutoFit/>
          </a:bodyPr>
          <a:lstStyle/>
          <a:p>
            <a:pPr algn="ctr"/>
            <a:r>
              <a:rPr lang="en-US" sz="1200" dirty="0"/>
              <a:t>AWS SDK for .NET build service</a:t>
            </a:r>
          </a:p>
        </p:txBody>
      </p:sp>
    </p:spTree>
    <p:extLst>
      <p:ext uri="{BB962C8B-B14F-4D97-AF65-F5344CB8AC3E}">
        <p14:creationId xmlns:p14="http://schemas.microsoft.com/office/powerpoint/2010/main" val="223994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4A17-991D-42FF-A089-3F70D643B001}"/>
              </a:ext>
            </a:extLst>
          </p:cNvPr>
          <p:cNvSpPr>
            <a:spLocks noGrp="1"/>
          </p:cNvSpPr>
          <p:nvPr>
            <p:ph type="title"/>
          </p:nvPr>
        </p:nvSpPr>
        <p:spPr/>
        <p:txBody>
          <a:bodyPr/>
          <a:lstStyle/>
          <a:p>
            <a:r>
              <a:rPr lang="en-US" dirty="0"/>
              <a:t>EventBridge demo recap</a:t>
            </a:r>
          </a:p>
        </p:txBody>
      </p:sp>
      <p:sp>
        <p:nvSpPr>
          <p:cNvPr id="3" name="Content Placeholder 2">
            <a:extLst>
              <a:ext uri="{FF2B5EF4-FFF2-40B4-BE49-F238E27FC236}">
                <a16:creationId xmlns:a16="http://schemas.microsoft.com/office/drawing/2014/main" id="{34F7586F-1992-46F0-8A96-9B0CD1139457}"/>
              </a:ext>
            </a:extLst>
          </p:cNvPr>
          <p:cNvSpPr>
            <a:spLocks noGrp="1"/>
          </p:cNvSpPr>
          <p:nvPr>
            <p:ph idx="1"/>
          </p:nvPr>
        </p:nvSpPr>
        <p:spPr>
          <a:xfrm>
            <a:off x="380999" y="1485900"/>
            <a:ext cx="11429999" cy="1397306"/>
          </a:xfrm>
        </p:spPr>
        <p:txBody>
          <a:bodyPr/>
          <a:lstStyle/>
          <a:p>
            <a:r>
              <a:rPr lang="en-US" dirty="0"/>
              <a:t>Defined EventBridge</a:t>
            </a:r>
          </a:p>
          <a:p>
            <a:r>
              <a:rPr lang="en-US" dirty="0"/>
              <a:t>Created rules with content filtering</a:t>
            </a:r>
          </a:p>
          <a:p>
            <a:r>
              <a:rPr lang="en-US" dirty="0"/>
              <a:t>Processed EventBridge events with .NET Lambda functions </a:t>
            </a:r>
          </a:p>
        </p:txBody>
      </p:sp>
    </p:spTree>
    <p:extLst>
      <p:ext uri="{BB962C8B-B14F-4D97-AF65-F5344CB8AC3E}">
        <p14:creationId xmlns:p14="http://schemas.microsoft.com/office/powerpoint/2010/main" val="108355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62C3A-5BB1-3A4F-8B17-5F407002831E}"/>
              </a:ext>
            </a:extLst>
          </p:cNvPr>
          <p:cNvSpPr>
            <a:spLocks noGrp="1"/>
          </p:cNvSpPr>
          <p:nvPr>
            <p:ph type="title"/>
          </p:nvPr>
        </p:nvSpPr>
        <p:spPr/>
        <p:txBody>
          <a:bodyPr/>
          <a:lstStyle/>
          <a:p>
            <a:r>
              <a:rPr lang="en-US" dirty="0"/>
              <a:t>EventBridge and Amazon SNS use cases</a:t>
            </a:r>
          </a:p>
        </p:txBody>
      </p:sp>
      <p:sp>
        <p:nvSpPr>
          <p:cNvPr id="6" name="Text Placeholder 5">
            <a:extLst>
              <a:ext uri="{FF2B5EF4-FFF2-40B4-BE49-F238E27FC236}">
                <a16:creationId xmlns:a16="http://schemas.microsoft.com/office/drawing/2014/main" id="{713ECFBB-E55E-D048-A35C-54312647B3B6}"/>
              </a:ext>
            </a:extLst>
          </p:cNvPr>
          <p:cNvSpPr>
            <a:spLocks noGrp="1"/>
          </p:cNvSpPr>
          <p:nvPr>
            <p:ph sz="half" idx="1"/>
          </p:nvPr>
        </p:nvSpPr>
        <p:spPr>
          <a:xfrm>
            <a:off x="380999" y="1485900"/>
            <a:ext cx="5476875" cy="3699474"/>
          </a:xfrm>
        </p:spPr>
        <p:txBody>
          <a:bodyPr/>
          <a:lstStyle/>
          <a:p>
            <a:pPr marL="0" indent="0">
              <a:buNone/>
            </a:pPr>
            <a:r>
              <a:rPr lang="en-US" dirty="0">
                <a:solidFill>
                  <a:schemeClr val="accent1"/>
                </a:solidFill>
              </a:rPr>
              <a:t>EventBridge</a:t>
            </a:r>
          </a:p>
          <a:p>
            <a:r>
              <a:rPr lang="en-US" dirty="0"/>
              <a:t>Reacting to events from SaaS applications, AWS services (200+), or customer applications</a:t>
            </a:r>
          </a:p>
          <a:p>
            <a:r>
              <a:rPr lang="en-US" dirty="0"/>
              <a:t>Create rules that are applied across the entire event body to filter before pushing to consumers</a:t>
            </a:r>
          </a:p>
          <a:p>
            <a:r>
              <a:rPr lang="en-US" dirty="0"/>
              <a:t>Large number of target types</a:t>
            </a:r>
          </a:p>
          <a:p>
            <a:endParaRPr lang="en-US" dirty="0"/>
          </a:p>
        </p:txBody>
      </p:sp>
      <p:sp>
        <p:nvSpPr>
          <p:cNvPr id="7" name="Text Placeholder 6">
            <a:extLst>
              <a:ext uri="{FF2B5EF4-FFF2-40B4-BE49-F238E27FC236}">
                <a16:creationId xmlns:a16="http://schemas.microsoft.com/office/drawing/2014/main" id="{B5557281-ACE2-BB4C-AB26-1196BD49AE78}"/>
              </a:ext>
            </a:extLst>
          </p:cNvPr>
          <p:cNvSpPr>
            <a:spLocks noGrp="1"/>
          </p:cNvSpPr>
          <p:nvPr>
            <p:ph sz="half" idx="2"/>
          </p:nvPr>
        </p:nvSpPr>
        <p:spPr>
          <a:xfrm>
            <a:off x="6334124" y="1485900"/>
            <a:ext cx="5476875" cy="3367076"/>
          </a:xfrm>
        </p:spPr>
        <p:txBody>
          <a:bodyPr/>
          <a:lstStyle/>
          <a:p>
            <a:pPr marL="0" indent="0">
              <a:buNone/>
            </a:pPr>
            <a:r>
              <a:rPr lang="en-US" dirty="0">
                <a:solidFill>
                  <a:schemeClr val="accent1"/>
                </a:solidFill>
              </a:rPr>
              <a:t>Amazon SNS</a:t>
            </a:r>
          </a:p>
          <a:p>
            <a:r>
              <a:rPr lang="en-US" dirty="0"/>
              <a:t>High throughput and low latency events published by custom applications or microservices</a:t>
            </a:r>
          </a:p>
          <a:p>
            <a:r>
              <a:rPr lang="en-US" dirty="0"/>
              <a:t>Very high fanout </a:t>
            </a:r>
          </a:p>
          <a:p>
            <a:r>
              <a:rPr lang="en-US" dirty="0"/>
              <a:t>Application-to-person (A2P): SMS, email, and mobile push notifications</a:t>
            </a:r>
          </a:p>
          <a:p>
            <a:endParaRPr lang="en-US" dirty="0"/>
          </a:p>
        </p:txBody>
      </p:sp>
    </p:spTree>
    <p:extLst>
      <p:ext uri="{BB962C8B-B14F-4D97-AF65-F5344CB8AC3E}">
        <p14:creationId xmlns:p14="http://schemas.microsoft.com/office/powerpoint/2010/main" val="397257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B66A3-EA8B-AC40-9AAE-E882FB94DAC9}"/>
              </a:ext>
            </a:extLst>
          </p:cNvPr>
          <p:cNvSpPr>
            <a:spLocks noGrp="1"/>
          </p:cNvSpPr>
          <p:nvPr>
            <p:ph type="title"/>
          </p:nvPr>
        </p:nvSpPr>
        <p:spPr/>
        <p:txBody>
          <a:bodyPr/>
          <a:lstStyle/>
          <a:p>
            <a:r>
              <a:rPr lang="en-US" dirty="0"/>
              <a:t>Observability for asynchronous workflows</a:t>
            </a:r>
          </a:p>
        </p:txBody>
      </p:sp>
    </p:spTree>
    <p:extLst>
      <p:ext uri="{BB962C8B-B14F-4D97-AF65-F5344CB8AC3E}">
        <p14:creationId xmlns:p14="http://schemas.microsoft.com/office/powerpoint/2010/main" val="241568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8A634-EE53-3842-8ECC-9BB23817E7C2}"/>
              </a:ext>
            </a:extLst>
          </p:cNvPr>
          <p:cNvSpPr>
            <a:spLocks noGrp="1"/>
          </p:cNvSpPr>
          <p:nvPr>
            <p:ph type="title"/>
          </p:nvPr>
        </p:nvSpPr>
        <p:spPr/>
        <p:txBody>
          <a:bodyPr/>
          <a:lstStyle/>
          <a:p>
            <a:r>
              <a:rPr lang="en-US" dirty="0"/>
              <a:t>What is OpenTelemetry?</a:t>
            </a:r>
          </a:p>
        </p:txBody>
      </p:sp>
      <p:sp>
        <p:nvSpPr>
          <p:cNvPr id="4" name="Text Placeholder 3"/>
          <p:cNvSpPr>
            <a:spLocks noGrp="1"/>
          </p:cNvSpPr>
          <p:nvPr>
            <p:ph idx="1"/>
          </p:nvPr>
        </p:nvSpPr>
        <p:spPr>
          <a:xfrm>
            <a:off x="380999" y="1485900"/>
            <a:ext cx="5913475" cy="3600986"/>
          </a:xfrm>
        </p:spPr>
        <p:txBody>
          <a:bodyPr/>
          <a:lstStyle/>
          <a:p>
            <a:r>
              <a:rPr lang="en-US" sz="2000" b="0" dirty="0"/>
              <a:t>An observability framework for cloud-native software supported in 11 languages and growing</a:t>
            </a:r>
            <a:br>
              <a:rPr lang="en-US" sz="2000" b="0" dirty="0"/>
            </a:br>
            <a:endParaRPr lang="en-US" sz="2000" b="0" dirty="0"/>
          </a:p>
          <a:p>
            <a:r>
              <a:rPr lang="en-US" sz="2000" b="0" dirty="0"/>
              <a:t>You use it to instrument, generate, collect, and export telemetry data (metrics, logs, and traces) for analysis to understand your software's performance and behavior</a:t>
            </a:r>
            <a:br>
              <a:rPr lang="en-US" sz="2000" b="0" dirty="0"/>
            </a:br>
            <a:endParaRPr lang="en-US" sz="2000" b="0" dirty="0"/>
          </a:p>
          <a:p>
            <a:r>
              <a:rPr lang="en-US" sz="2000" b="0" dirty="0"/>
              <a:t>Export to AWS X-Ray for analysis that’s supported using a sidecar container or Lambda layer</a:t>
            </a:r>
            <a:br>
              <a:rPr lang="en-US" sz="2000" b="0" dirty="0"/>
            </a:br>
            <a:endParaRPr lang="en-US" sz="2000" b="0" dirty="0"/>
          </a:p>
        </p:txBody>
      </p:sp>
      <p:pic>
        <p:nvPicPr>
          <p:cNvPr id="10" name="Picture 9">
            <a:extLst>
              <a:ext uri="{FF2B5EF4-FFF2-40B4-BE49-F238E27FC236}">
                <a16:creationId xmlns:a16="http://schemas.microsoft.com/office/drawing/2014/main" id="{30BCFB74-3A4C-6E47-A072-25085E4956BF}"/>
              </a:ext>
            </a:extLst>
          </p:cNvPr>
          <p:cNvPicPr>
            <a:picLocks noChangeAspect="1"/>
          </p:cNvPicPr>
          <p:nvPr/>
        </p:nvPicPr>
        <p:blipFill>
          <a:blip r:embed="rId3"/>
          <a:stretch>
            <a:fillRect/>
          </a:stretch>
        </p:blipFill>
        <p:spPr>
          <a:xfrm>
            <a:off x="6294474" y="4789042"/>
            <a:ext cx="5027338" cy="1764158"/>
          </a:xfrm>
          <a:prstGeom prst="rect">
            <a:avLst/>
          </a:prstGeom>
        </p:spPr>
      </p:pic>
      <p:pic>
        <p:nvPicPr>
          <p:cNvPr id="7" name="Graphic 7">
            <a:extLst>
              <a:ext uri="{FF2B5EF4-FFF2-40B4-BE49-F238E27FC236}">
                <a16:creationId xmlns:a16="http://schemas.microsoft.com/office/drawing/2014/main" id="{D8750995-2816-2F48-B3BE-35EBE4157C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1049" y="1629348"/>
            <a:ext cx="827159" cy="82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5D46AD54-96D9-5642-82E6-3E0048A642FE}"/>
              </a:ext>
            </a:extLst>
          </p:cNvPr>
          <p:cNvSpPr txBox="1"/>
          <p:nvPr/>
        </p:nvSpPr>
        <p:spPr>
          <a:xfrm>
            <a:off x="6907493" y="2493497"/>
            <a:ext cx="1399000" cy="461665"/>
          </a:xfrm>
          <a:prstGeom prst="rect">
            <a:avLst/>
          </a:prstGeom>
          <a:noFill/>
        </p:spPr>
        <p:txBody>
          <a:bodyPr wrap="square" lIns="0" rIns="0" rtlCol="0">
            <a:spAutoFit/>
          </a:bodyPr>
          <a:lstStyle/>
          <a:p>
            <a:pPr algn="ctr"/>
            <a:r>
              <a:rPr lang="en-US" sz="1200" dirty="0"/>
              <a:t>Custom .NET Micro-service</a:t>
            </a:r>
          </a:p>
        </p:txBody>
      </p:sp>
      <p:pic>
        <p:nvPicPr>
          <p:cNvPr id="14" name="Graphic 13">
            <a:extLst>
              <a:ext uri="{FF2B5EF4-FFF2-40B4-BE49-F238E27FC236}">
                <a16:creationId xmlns:a16="http://schemas.microsoft.com/office/drawing/2014/main" id="{C6FAE566-1348-B944-B324-67D242A0CE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82402" y="1677967"/>
            <a:ext cx="688901" cy="688901"/>
          </a:xfrm>
          <a:prstGeom prst="rect">
            <a:avLst/>
          </a:prstGeom>
        </p:spPr>
      </p:pic>
      <p:sp>
        <p:nvSpPr>
          <p:cNvPr id="15" name="TextBox 14">
            <a:extLst>
              <a:ext uri="{FF2B5EF4-FFF2-40B4-BE49-F238E27FC236}">
                <a16:creationId xmlns:a16="http://schemas.microsoft.com/office/drawing/2014/main" id="{36AA5F49-120B-D242-9102-9BFB3B7A708E}"/>
              </a:ext>
            </a:extLst>
          </p:cNvPr>
          <p:cNvSpPr txBox="1"/>
          <p:nvPr/>
        </p:nvSpPr>
        <p:spPr>
          <a:xfrm>
            <a:off x="10629106" y="2503038"/>
            <a:ext cx="941997" cy="271934"/>
          </a:xfrm>
          <a:prstGeom prst="rect">
            <a:avLst/>
          </a:prstGeom>
          <a:noFill/>
        </p:spPr>
        <p:txBody>
          <a:bodyPr wrap="square" rtlCol="0">
            <a:spAutoFit/>
          </a:bodyPr>
          <a:lstStyle/>
          <a:p>
            <a:pPr algn="ctr" defTabSz="761970"/>
            <a:r>
              <a:rPr lang="en-US" sz="1167"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AWS X-Ray</a:t>
            </a:r>
          </a:p>
        </p:txBody>
      </p:sp>
      <p:sp>
        <p:nvSpPr>
          <p:cNvPr id="16" name="TextBox 15">
            <a:extLst>
              <a:ext uri="{FF2B5EF4-FFF2-40B4-BE49-F238E27FC236}">
                <a16:creationId xmlns:a16="http://schemas.microsoft.com/office/drawing/2014/main" id="{5334DA3D-AECD-3E4B-8569-F0FA25EC3F11}"/>
              </a:ext>
            </a:extLst>
          </p:cNvPr>
          <p:cNvSpPr txBox="1"/>
          <p:nvPr/>
        </p:nvSpPr>
        <p:spPr>
          <a:xfrm>
            <a:off x="8884007" y="2482901"/>
            <a:ext cx="941997" cy="451534"/>
          </a:xfrm>
          <a:prstGeom prst="rect">
            <a:avLst/>
          </a:prstGeom>
          <a:noFill/>
        </p:spPr>
        <p:txBody>
          <a:bodyPr wrap="square" rtlCol="0">
            <a:spAutoFit/>
          </a:bodyPr>
          <a:lstStyle/>
          <a:p>
            <a:pPr algn="ctr" defTabSz="761970"/>
            <a:r>
              <a:rPr lang="en-US" sz="1167"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ADOT Collector</a:t>
            </a:r>
          </a:p>
        </p:txBody>
      </p:sp>
      <p:pic>
        <p:nvPicPr>
          <p:cNvPr id="17" name="Picture 16">
            <a:extLst>
              <a:ext uri="{FF2B5EF4-FFF2-40B4-BE49-F238E27FC236}">
                <a16:creationId xmlns:a16="http://schemas.microsoft.com/office/drawing/2014/main" id="{2AFB85BE-6078-5244-9047-D69AD23530C2}"/>
              </a:ext>
            </a:extLst>
          </p:cNvPr>
          <p:cNvPicPr>
            <a:picLocks noChangeAspect="1"/>
          </p:cNvPicPr>
          <p:nvPr/>
        </p:nvPicPr>
        <p:blipFill>
          <a:blip r:embed="rId7"/>
          <a:stretch>
            <a:fillRect/>
          </a:stretch>
        </p:blipFill>
        <p:spPr>
          <a:xfrm>
            <a:off x="8884013" y="1706974"/>
            <a:ext cx="868680" cy="819041"/>
          </a:xfrm>
          <a:prstGeom prst="rect">
            <a:avLst/>
          </a:prstGeom>
        </p:spPr>
      </p:pic>
      <p:cxnSp>
        <p:nvCxnSpPr>
          <p:cNvPr id="18" name="Straight Arrow Connector 17">
            <a:extLst>
              <a:ext uri="{FF2B5EF4-FFF2-40B4-BE49-F238E27FC236}">
                <a16:creationId xmlns:a16="http://schemas.microsoft.com/office/drawing/2014/main" id="{FDBFD1E6-16A4-5346-B512-A6D9882998AF}"/>
              </a:ext>
            </a:extLst>
          </p:cNvPr>
          <p:cNvCxnSpPr>
            <a:cxnSpLocks/>
          </p:cNvCxnSpPr>
          <p:nvPr/>
        </p:nvCxnSpPr>
        <p:spPr>
          <a:xfrm>
            <a:off x="8048208" y="2042444"/>
            <a:ext cx="982219" cy="0"/>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7E3BDA6-4587-3540-B71D-D629D3A438A5}"/>
              </a:ext>
            </a:extLst>
          </p:cNvPr>
          <p:cNvCxnSpPr>
            <a:cxnSpLocks/>
          </p:cNvCxnSpPr>
          <p:nvPr/>
        </p:nvCxnSpPr>
        <p:spPr>
          <a:xfrm>
            <a:off x="9646887" y="2026351"/>
            <a:ext cx="982219" cy="0"/>
          </a:xfrm>
          <a:prstGeom prst="straightConnector1">
            <a:avLst/>
          </a:prstGeom>
          <a:ln w="19050" cap="rnd">
            <a:solidFill>
              <a:schemeClr val="tx1"/>
            </a:solidFill>
            <a:miter lim="800000"/>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24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8"/>
          <p:cNvSpPr>
            <a:spLocks noGrp="1"/>
          </p:cNvSpPr>
          <p:nvPr/>
        </p:nvSpPr>
        <p:spPr>
          <a:xfrm>
            <a:off x="72238" y="87335"/>
            <a:ext cx="12089857" cy="688901"/>
          </a:xfrm>
          <a:prstGeom prst="rect">
            <a:avLst/>
          </a:prstGeom>
        </p:spPr>
        <p:txBody>
          <a:bodyPr vert="horz" wrap="square" lIns="152400" tIns="121920" rIns="152400" bIns="121920" rtlCol="0" anchor="t">
            <a:noAutofit/>
          </a:bodyPr>
          <a:lstStyle>
            <a:lvl1pPr algn="l" defTabSz="1096963" rtl="0" eaLnBrk="1" fontAlgn="base" hangingPunct="1">
              <a:lnSpc>
                <a:spcPct val="90000"/>
              </a:lnSpc>
              <a:spcBef>
                <a:spcPct val="0"/>
              </a:spcBef>
              <a:spcAft>
                <a:spcPct val="0"/>
              </a:spcAft>
              <a:defRPr lang="en-US" sz="4800" b="0" i="0" kern="1200" spc="-120" baseline="0">
                <a:ln w="3175">
                  <a:noFill/>
                </a:ln>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vl2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2pPr>
            <a:lvl3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3pPr>
            <a:lvl4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4pPr>
            <a:lvl5pPr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5pPr>
            <a:lvl6pPr marL="4572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6pPr>
            <a:lvl7pPr marL="9144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7pPr>
            <a:lvl8pPr marL="13716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8pPr>
            <a:lvl9pPr marL="1828800" algn="l" defTabSz="1096963" rtl="0" eaLnBrk="1" fontAlgn="base" hangingPunct="1">
              <a:lnSpc>
                <a:spcPct val="90000"/>
              </a:lnSpc>
              <a:spcBef>
                <a:spcPct val="0"/>
              </a:spcBef>
              <a:spcAft>
                <a:spcPct val="0"/>
              </a:spcAft>
              <a:defRPr sz="4800">
                <a:solidFill>
                  <a:schemeClr val="tx2"/>
                </a:solidFill>
                <a:latin typeface="Amazon Ember Light" panose="020B0403020204020204" pitchFamily="34" charset="0"/>
                <a:cs typeface="Amazon Ember Light" panose="020B0403020204020204" pitchFamily="34" charset="0"/>
              </a:defRPr>
            </a:lvl9pPr>
          </a:lstStyle>
          <a:p>
            <a:pPr defTabSz="914099">
              <a:defRPr/>
            </a:pPr>
            <a:endParaRPr lang="en-US" sz="3167" spc="-100" dirty="0">
              <a:solidFill>
                <a:srgbClr val="FFFFFF"/>
              </a:solidFill>
              <a:latin typeface="+mn-lt"/>
            </a:endParaRPr>
          </a:p>
        </p:txBody>
      </p:sp>
      <p:sp>
        <p:nvSpPr>
          <p:cNvPr id="19" name="Rectangle 18">
            <a:extLst>
              <a:ext uri="{FF2B5EF4-FFF2-40B4-BE49-F238E27FC236}">
                <a16:creationId xmlns:a16="http://schemas.microsoft.com/office/drawing/2014/main" id="{2D61C388-F763-1043-85E8-504A2978DEAA}"/>
              </a:ext>
            </a:extLst>
          </p:cNvPr>
          <p:cNvSpPr/>
          <p:nvPr/>
        </p:nvSpPr>
        <p:spPr>
          <a:xfrm>
            <a:off x="380999" y="1474404"/>
            <a:ext cx="11724058" cy="502766"/>
          </a:xfrm>
          <a:prstGeom prst="rect">
            <a:avLst/>
          </a:prstGeom>
        </p:spPr>
        <p:txBody>
          <a:bodyPr wrap="square">
            <a:spAutoFit/>
          </a:bodyPr>
          <a:lstStyle>
            <a:defPPr>
              <a:defRPr lang="en-US"/>
            </a:defPPr>
            <a:lvl1pPr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1pPr>
            <a:lvl2pPr marL="547688" indent="-90488"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2pPr>
            <a:lvl3pPr marL="1096963" indent="-182563"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3pPr>
            <a:lvl4pPr marL="1644650" indent="-273050"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4pPr>
            <a:lvl5pPr marL="2193925" indent="-365125"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5pPr>
            <a:lvl6pPr marL="2286000" algn="l" defTabSz="914400" rtl="0" eaLnBrk="1" latinLnBrk="0" hangingPunct="1">
              <a:defRPr sz="2100" kern="1200">
                <a:solidFill>
                  <a:schemeClr val="tx1"/>
                </a:solidFill>
                <a:latin typeface="Amazon Ember" panose="020B0603020204020204" pitchFamily="34" charset="0"/>
                <a:ea typeface="+mn-ea"/>
                <a:cs typeface="+mn-cs"/>
              </a:defRPr>
            </a:lvl6pPr>
            <a:lvl7pPr marL="2743200" algn="l" defTabSz="914400" rtl="0" eaLnBrk="1" latinLnBrk="0" hangingPunct="1">
              <a:defRPr sz="2100" kern="1200">
                <a:solidFill>
                  <a:schemeClr val="tx1"/>
                </a:solidFill>
                <a:latin typeface="Amazon Ember" panose="020B0603020204020204" pitchFamily="34" charset="0"/>
                <a:ea typeface="+mn-ea"/>
                <a:cs typeface="+mn-cs"/>
              </a:defRPr>
            </a:lvl7pPr>
            <a:lvl8pPr marL="3200400" algn="l" defTabSz="914400" rtl="0" eaLnBrk="1" latinLnBrk="0" hangingPunct="1">
              <a:defRPr sz="2100" kern="1200">
                <a:solidFill>
                  <a:schemeClr val="tx1"/>
                </a:solidFill>
                <a:latin typeface="Amazon Ember" panose="020B0603020204020204" pitchFamily="34" charset="0"/>
                <a:ea typeface="+mn-ea"/>
                <a:cs typeface="+mn-cs"/>
              </a:defRPr>
            </a:lvl8pPr>
            <a:lvl9pPr marL="3657600" algn="l" defTabSz="914400" rtl="0" eaLnBrk="1" latinLnBrk="0" hangingPunct="1">
              <a:defRPr sz="2100" kern="1200">
                <a:solidFill>
                  <a:schemeClr val="tx1"/>
                </a:solidFill>
                <a:latin typeface="Amazon Ember" panose="020B0603020204020204" pitchFamily="34" charset="0"/>
                <a:ea typeface="+mn-ea"/>
                <a:cs typeface="+mn-cs"/>
              </a:defRPr>
            </a:lvl9pPr>
          </a:lstStyle>
          <a:p>
            <a:pPr defTabSz="914270">
              <a:defRPr/>
            </a:pPr>
            <a:r>
              <a:rPr lang="en-US" sz="2667" dirty="0">
                <a:solidFill>
                  <a:schemeClr val="accent2"/>
                </a:solidFill>
                <a:latin typeface="+mn-lt"/>
              </a:rPr>
              <a:t>A secure, production-ready open source distribution supported by AWS</a:t>
            </a:r>
            <a:endParaRPr lang="en-US" sz="2333" b="1" dirty="0">
              <a:solidFill>
                <a:schemeClr val="accent2"/>
              </a:solidFill>
              <a:latin typeface="+mn-lt"/>
              <a:ea typeface="Amazon Ember Light" panose="020B0403020204020204" pitchFamily="34" charset="0"/>
              <a:cs typeface="Amazon Ember Light" panose="020B0403020204020204" pitchFamily="34" charset="0"/>
            </a:endParaRPr>
          </a:p>
        </p:txBody>
      </p:sp>
      <p:sp>
        <p:nvSpPr>
          <p:cNvPr id="20" name="TextBox 17">
            <a:extLst>
              <a:ext uri="{FF2B5EF4-FFF2-40B4-BE49-F238E27FC236}">
                <a16:creationId xmlns:a16="http://schemas.microsoft.com/office/drawing/2014/main" id="{9B774899-76E5-E94D-B76B-67191D3FF6FE}"/>
              </a:ext>
            </a:extLst>
          </p:cNvPr>
          <p:cNvSpPr txBox="1"/>
          <p:nvPr/>
        </p:nvSpPr>
        <p:spPr>
          <a:xfrm>
            <a:off x="4537695" y="2941403"/>
            <a:ext cx="6085438" cy="713150"/>
          </a:xfrm>
          <a:prstGeom prst="rect">
            <a:avLst/>
          </a:prstGeom>
          <a:noFill/>
        </p:spPr>
        <p:txBody>
          <a:bodyPr wrap="square" lIns="152400" tIns="121920" rIns="152400" bIns="121920" rtlCol="0" anchor="ctr">
            <a:noAutofit/>
          </a:bodyPr>
          <a:lstStyle>
            <a:defPPr>
              <a:defRPr lang="en-US"/>
            </a:defPPr>
            <a:lvl1pPr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1pPr>
            <a:lvl2pPr marL="547688" indent="-90488"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2pPr>
            <a:lvl3pPr marL="1096963" indent="-182563"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3pPr>
            <a:lvl4pPr marL="1644650" indent="-273050"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4pPr>
            <a:lvl5pPr marL="2193925" indent="-365125"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5pPr>
            <a:lvl6pPr marL="2286000" algn="l" defTabSz="914400" rtl="0" eaLnBrk="1" latinLnBrk="0" hangingPunct="1">
              <a:defRPr sz="2100" kern="1200">
                <a:solidFill>
                  <a:schemeClr val="tx1"/>
                </a:solidFill>
                <a:latin typeface="Amazon Ember" panose="020B0603020204020204" pitchFamily="34" charset="0"/>
                <a:ea typeface="+mn-ea"/>
                <a:cs typeface="+mn-cs"/>
              </a:defRPr>
            </a:lvl6pPr>
            <a:lvl7pPr marL="2743200" algn="l" defTabSz="914400" rtl="0" eaLnBrk="1" latinLnBrk="0" hangingPunct="1">
              <a:defRPr sz="2100" kern="1200">
                <a:solidFill>
                  <a:schemeClr val="tx1"/>
                </a:solidFill>
                <a:latin typeface="Amazon Ember" panose="020B0603020204020204" pitchFamily="34" charset="0"/>
                <a:ea typeface="+mn-ea"/>
                <a:cs typeface="+mn-cs"/>
              </a:defRPr>
            </a:lvl7pPr>
            <a:lvl8pPr marL="3200400" algn="l" defTabSz="914400" rtl="0" eaLnBrk="1" latinLnBrk="0" hangingPunct="1">
              <a:defRPr sz="2100" kern="1200">
                <a:solidFill>
                  <a:schemeClr val="tx1"/>
                </a:solidFill>
                <a:latin typeface="Amazon Ember" panose="020B0603020204020204" pitchFamily="34" charset="0"/>
                <a:ea typeface="+mn-ea"/>
                <a:cs typeface="+mn-cs"/>
              </a:defRPr>
            </a:lvl8pPr>
            <a:lvl9pPr marL="3657600" algn="l" defTabSz="914400" rtl="0" eaLnBrk="1" latinLnBrk="0" hangingPunct="1">
              <a:defRPr sz="2100" kern="1200">
                <a:solidFill>
                  <a:schemeClr val="tx1"/>
                </a:solidFill>
                <a:latin typeface="Amazon Ember" panose="020B0603020204020204" pitchFamily="34" charset="0"/>
                <a:ea typeface="+mn-ea"/>
                <a:cs typeface="+mn-cs"/>
              </a:defRPr>
            </a:lvl9pPr>
          </a:lstStyle>
          <a:p>
            <a:pPr defTabSz="914363">
              <a:lnSpc>
                <a:spcPct val="90000"/>
              </a:lnSpc>
              <a:defRPr/>
            </a:pPr>
            <a:r>
              <a:rPr lang="en-US" altLang="en-US" sz="1800" dirty="0">
                <a:gradFill>
                  <a:gsLst>
                    <a:gs pos="2917">
                      <a:srgbClr val="FFFFFF"/>
                    </a:gs>
                    <a:gs pos="30000">
                      <a:srgbClr val="FFFFFF"/>
                    </a:gs>
                  </a:gsLst>
                  <a:lin ang="5400000" scaled="0"/>
                </a:gradFill>
                <a:latin typeface="+mn-lt"/>
              </a:rPr>
              <a:t>Certified by AWS for security and predictability</a:t>
            </a:r>
          </a:p>
        </p:txBody>
      </p:sp>
      <p:sp>
        <p:nvSpPr>
          <p:cNvPr id="21" name="TextBox 18">
            <a:extLst>
              <a:ext uri="{FF2B5EF4-FFF2-40B4-BE49-F238E27FC236}">
                <a16:creationId xmlns:a16="http://schemas.microsoft.com/office/drawing/2014/main" id="{B637653C-A1C1-4343-84E0-BCB61C0D22F7}"/>
              </a:ext>
            </a:extLst>
          </p:cNvPr>
          <p:cNvSpPr txBox="1"/>
          <p:nvPr/>
        </p:nvSpPr>
        <p:spPr>
          <a:xfrm>
            <a:off x="4631051" y="2118804"/>
            <a:ext cx="6085438" cy="713150"/>
          </a:xfrm>
          <a:prstGeom prst="rect">
            <a:avLst/>
          </a:prstGeom>
          <a:noFill/>
        </p:spPr>
        <p:txBody>
          <a:bodyPr wrap="square" lIns="76200" tIns="121920" rIns="76200" bIns="121920" rtlCol="0" anchor="ctr">
            <a:noAutofit/>
          </a:bodyPr>
          <a:lstStyle>
            <a:defPPr>
              <a:defRPr lang="en-US"/>
            </a:defPPr>
            <a:lvl1pPr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1pPr>
            <a:lvl2pPr marL="547688" indent="-90488"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2pPr>
            <a:lvl3pPr marL="1096963" indent="-182563"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3pPr>
            <a:lvl4pPr marL="1644650" indent="-273050"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4pPr>
            <a:lvl5pPr marL="2193925" indent="-365125"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5pPr>
            <a:lvl6pPr marL="2286000" algn="l" defTabSz="914400" rtl="0" eaLnBrk="1" latinLnBrk="0" hangingPunct="1">
              <a:defRPr sz="2100" kern="1200">
                <a:solidFill>
                  <a:schemeClr val="tx1"/>
                </a:solidFill>
                <a:latin typeface="Amazon Ember" panose="020B0603020204020204" pitchFamily="34" charset="0"/>
                <a:ea typeface="+mn-ea"/>
                <a:cs typeface="+mn-cs"/>
              </a:defRPr>
            </a:lvl6pPr>
            <a:lvl7pPr marL="2743200" algn="l" defTabSz="914400" rtl="0" eaLnBrk="1" latinLnBrk="0" hangingPunct="1">
              <a:defRPr sz="2100" kern="1200">
                <a:solidFill>
                  <a:schemeClr val="tx1"/>
                </a:solidFill>
                <a:latin typeface="Amazon Ember" panose="020B0603020204020204" pitchFamily="34" charset="0"/>
                <a:ea typeface="+mn-ea"/>
                <a:cs typeface="+mn-cs"/>
              </a:defRPr>
            </a:lvl7pPr>
            <a:lvl8pPr marL="3200400" algn="l" defTabSz="914400" rtl="0" eaLnBrk="1" latinLnBrk="0" hangingPunct="1">
              <a:defRPr sz="2100" kern="1200">
                <a:solidFill>
                  <a:schemeClr val="tx1"/>
                </a:solidFill>
                <a:latin typeface="Amazon Ember" panose="020B0603020204020204" pitchFamily="34" charset="0"/>
                <a:ea typeface="+mn-ea"/>
                <a:cs typeface="+mn-cs"/>
              </a:defRPr>
            </a:lvl8pPr>
            <a:lvl9pPr marL="3657600" algn="l" defTabSz="914400" rtl="0" eaLnBrk="1" latinLnBrk="0" hangingPunct="1">
              <a:defRPr sz="2100" kern="1200">
                <a:solidFill>
                  <a:schemeClr val="tx1"/>
                </a:solidFill>
                <a:latin typeface="Amazon Ember" panose="020B0603020204020204" pitchFamily="34" charset="0"/>
                <a:ea typeface="+mn-ea"/>
                <a:cs typeface="+mn-cs"/>
              </a:defRPr>
            </a:lvl9pPr>
          </a:lstStyle>
          <a:p>
            <a:pPr defTabSz="914363">
              <a:lnSpc>
                <a:spcPct val="90000"/>
              </a:lnSpc>
              <a:defRPr/>
            </a:pPr>
            <a:r>
              <a:rPr lang="en-US" altLang="en-US" sz="1800" dirty="0">
                <a:gradFill>
                  <a:gsLst>
                    <a:gs pos="2917">
                      <a:srgbClr val="FFFFFF"/>
                    </a:gs>
                    <a:gs pos="30000">
                      <a:srgbClr val="FFFFFF"/>
                    </a:gs>
                  </a:gsLst>
                  <a:lin ang="5400000" scaled="0"/>
                </a:gradFill>
                <a:latin typeface="+mn-lt"/>
              </a:rPr>
              <a:t>Upstream-first distro of the popular CNCF project </a:t>
            </a:r>
          </a:p>
        </p:txBody>
      </p:sp>
      <p:sp>
        <p:nvSpPr>
          <p:cNvPr id="22" name="TextBox 19">
            <a:extLst>
              <a:ext uri="{FF2B5EF4-FFF2-40B4-BE49-F238E27FC236}">
                <a16:creationId xmlns:a16="http://schemas.microsoft.com/office/drawing/2014/main" id="{5BDBA6E8-5162-ED43-B5DF-C3F3A1E2A532}"/>
              </a:ext>
            </a:extLst>
          </p:cNvPr>
          <p:cNvSpPr txBox="1"/>
          <p:nvPr/>
        </p:nvSpPr>
        <p:spPr>
          <a:xfrm>
            <a:off x="4537695" y="3729654"/>
            <a:ext cx="6085438" cy="713150"/>
          </a:xfrm>
          <a:prstGeom prst="rect">
            <a:avLst/>
          </a:prstGeom>
          <a:noFill/>
        </p:spPr>
        <p:txBody>
          <a:bodyPr wrap="square" lIns="152400" tIns="121920" rIns="152400" bIns="121920" rtlCol="0" anchor="ctr">
            <a:noAutofit/>
          </a:bodyPr>
          <a:lstStyle>
            <a:defPPr>
              <a:defRPr lang="en-US"/>
            </a:defPPr>
            <a:lvl1pPr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1pPr>
            <a:lvl2pPr marL="547688" indent="-90488"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2pPr>
            <a:lvl3pPr marL="1096963" indent="-182563"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3pPr>
            <a:lvl4pPr marL="1644650" indent="-273050"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4pPr>
            <a:lvl5pPr marL="2193925" indent="-365125" algn="l" defTabSz="1096963" rtl="0" eaLnBrk="0" fontAlgn="base" hangingPunct="0">
              <a:spcBef>
                <a:spcPct val="0"/>
              </a:spcBef>
              <a:spcAft>
                <a:spcPct val="0"/>
              </a:spcAft>
              <a:defRPr sz="2100" kern="1200">
                <a:solidFill>
                  <a:schemeClr val="tx1"/>
                </a:solidFill>
                <a:latin typeface="Amazon Ember" panose="020B0603020204020204" pitchFamily="34" charset="0"/>
                <a:ea typeface="+mn-ea"/>
                <a:cs typeface="+mn-cs"/>
              </a:defRPr>
            </a:lvl5pPr>
            <a:lvl6pPr marL="2286000" algn="l" defTabSz="914400" rtl="0" eaLnBrk="1" latinLnBrk="0" hangingPunct="1">
              <a:defRPr sz="2100" kern="1200">
                <a:solidFill>
                  <a:schemeClr val="tx1"/>
                </a:solidFill>
                <a:latin typeface="Amazon Ember" panose="020B0603020204020204" pitchFamily="34" charset="0"/>
                <a:ea typeface="+mn-ea"/>
                <a:cs typeface="+mn-cs"/>
              </a:defRPr>
            </a:lvl6pPr>
            <a:lvl7pPr marL="2743200" algn="l" defTabSz="914400" rtl="0" eaLnBrk="1" latinLnBrk="0" hangingPunct="1">
              <a:defRPr sz="2100" kern="1200">
                <a:solidFill>
                  <a:schemeClr val="tx1"/>
                </a:solidFill>
                <a:latin typeface="Amazon Ember" panose="020B0603020204020204" pitchFamily="34" charset="0"/>
                <a:ea typeface="+mn-ea"/>
                <a:cs typeface="+mn-cs"/>
              </a:defRPr>
            </a:lvl7pPr>
            <a:lvl8pPr marL="3200400" algn="l" defTabSz="914400" rtl="0" eaLnBrk="1" latinLnBrk="0" hangingPunct="1">
              <a:defRPr sz="2100" kern="1200">
                <a:solidFill>
                  <a:schemeClr val="tx1"/>
                </a:solidFill>
                <a:latin typeface="Amazon Ember" panose="020B0603020204020204" pitchFamily="34" charset="0"/>
                <a:ea typeface="+mn-ea"/>
                <a:cs typeface="+mn-cs"/>
              </a:defRPr>
            </a:lvl8pPr>
            <a:lvl9pPr marL="3657600" algn="l" defTabSz="914400" rtl="0" eaLnBrk="1" latinLnBrk="0" hangingPunct="1">
              <a:defRPr sz="2100" kern="1200">
                <a:solidFill>
                  <a:schemeClr val="tx1"/>
                </a:solidFill>
                <a:latin typeface="Amazon Ember" panose="020B0603020204020204" pitchFamily="34" charset="0"/>
                <a:ea typeface="+mn-ea"/>
                <a:cs typeface="+mn-cs"/>
              </a:defRPr>
            </a:lvl9pPr>
          </a:lstStyle>
          <a:p>
            <a:pPr defTabSz="914363">
              <a:lnSpc>
                <a:spcPct val="90000"/>
              </a:lnSpc>
              <a:defRPr/>
            </a:pPr>
            <a:r>
              <a:rPr lang="en-US" altLang="en-US" sz="1800" dirty="0">
                <a:gradFill>
                  <a:gsLst>
                    <a:gs pos="2917">
                      <a:srgbClr val="FFFFFF"/>
                    </a:gs>
                    <a:gs pos="30000">
                      <a:srgbClr val="FFFFFF"/>
                    </a:gs>
                  </a:gsLst>
                  <a:lin ang="5400000" scaled="0"/>
                </a:gradFill>
                <a:latin typeface="+mn-lt"/>
              </a:rPr>
              <a:t>Backed by AWS support</a:t>
            </a:r>
          </a:p>
        </p:txBody>
      </p:sp>
      <p:cxnSp>
        <p:nvCxnSpPr>
          <p:cNvPr id="23" name="Straight Connector 22">
            <a:extLst>
              <a:ext uri="{FF2B5EF4-FFF2-40B4-BE49-F238E27FC236}">
                <a16:creationId xmlns:a16="http://schemas.microsoft.com/office/drawing/2014/main" id="{B070F4BF-40D0-7B42-8F40-37D4027BB603}"/>
              </a:ext>
            </a:extLst>
          </p:cNvPr>
          <p:cNvCxnSpPr/>
          <p:nvPr/>
        </p:nvCxnSpPr>
        <p:spPr>
          <a:xfrm flipH="1" flipV="1">
            <a:off x="4331917" y="2111479"/>
            <a:ext cx="20877" cy="3984256"/>
          </a:xfrm>
          <a:prstGeom prst="line">
            <a:avLst/>
          </a:prstGeom>
          <a:noFill/>
          <a:ln w="28575" cap="flat" cmpd="sng" algn="ctr">
            <a:solidFill>
              <a:srgbClr val="527FFF"/>
            </a:solidFill>
            <a:prstDash val="solid"/>
            <a:headEnd type="none"/>
            <a:tailEnd type="none"/>
          </a:ln>
          <a:effectLst/>
        </p:spPr>
      </p:cxnSp>
      <p:pic>
        <p:nvPicPr>
          <p:cNvPr id="24" name="Picture 23">
            <a:extLst>
              <a:ext uri="{FF2B5EF4-FFF2-40B4-BE49-F238E27FC236}">
                <a16:creationId xmlns:a16="http://schemas.microsoft.com/office/drawing/2014/main" id="{1F1AF078-DB18-2948-89A1-AAEEE5B568E8}"/>
              </a:ext>
            </a:extLst>
          </p:cNvPr>
          <p:cNvPicPr>
            <a:picLocks noChangeAspect="1"/>
          </p:cNvPicPr>
          <p:nvPr/>
        </p:nvPicPr>
        <p:blipFill>
          <a:blip r:embed="rId3"/>
          <a:stretch>
            <a:fillRect/>
          </a:stretch>
        </p:blipFill>
        <p:spPr>
          <a:xfrm>
            <a:off x="514884" y="3192763"/>
            <a:ext cx="3398024" cy="1674388"/>
          </a:xfrm>
          <a:prstGeom prst="rect">
            <a:avLst/>
          </a:prstGeom>
        </p:spPr>
      </p:pic>
      <p:sp>
        <p:nvSpPr>
          <p:cNvPr id="26" name="Rectangle 25"/>
          <p:cNvSpPr/>
          <p:nvPr/>
        </p:nvSpPr>
        <p:spPr>
          <a:xfrm>
            <a:off x="4620489" y="4608148"/>
            <a:ext cx="6994000" cy="1477328"/>
          </a:xfrm>
          <a:prstGeom prst="rect">
            <a:avLst/>
          </a:prstGeom>
        </p:spPr>
        <p:txBody>
          <a:bodyPr wrap="square">
            <a:spAutoFit/>
          </a:bodyPr>
          <a:lstStyle/>
          <a:p>
            <a:r>
              <a:rPr lang="en-US" dirty="0">
                <a:ea typeface="Amazon Ember" panose="020B0603020204020204" pitchFamily="34" charset="0"/>
                <a:cs typeface="Calibri" panose="020F0502020204030204" pitchFamily="34" charset="0"/>
              </a:rPr>
              <a:t>One-click deploy and configure from AWS container and </a:t>
            </a:r>
            <a:br>
              <a:rPr lang="en-US" dirty="0">
                <a:ea typeface="Amazon Ember" panose="020B0603020204020204" pitchFamily="34" charset="0"/>
                <a:cs typeface="Calibri" panose="020F0502020204030204" pitchFamily="34" charset="0"/>
              </a:rPr>
            </a:br>
            <a:r>
              <a:rPr lang="en-US" dirty="0">
                <a:ea typeface="Amazon Ember" panose="020B0603020204020204" pitchFamily="34" charset="0"/>
                <a:cs typeface="Calibri" panose="020F0502020204030204" pitchFamily="34" charset="0"/>
              </a:rPr>
              <a:t>AWS Lambda consoles</a:t>
            </a:r>
          </a:p>
          <a:p>
            <a:pPr marL="380985" indent="-380985">
              <a:buFont typeface="Arial" panose="020B0604020202020204" pitchFamily="34" charset="0"/>
              <a:buChar char="•"/>
            </a:pPr>
            <a:endParaRPr lang="en-US" dirty="0">
              <a:ea typeface="Amazon Ember" panose="020B0603020204020204" pitchFamily="34" charset="0"/>
              <a:cs typeface="Calibri" panose="020F0502020204030204" pitchFamily="34" charset="0"/>
            </a:endParaRPr>
          </a:p>
          <a:p>
            <a:r>
              <a:rPr lang="en-US" dirty="0">
                <a:cs typeface="Calibri" panose="020F0502020204030204" pitchFamily="34" charset="0"/>
              </a:rPr>
              <a:t>Exporters for AWS monitoring solutions including – CloudWatch, X-Ray, Amazon OpenSearch Service, and AWS Partner Solutions</a:t>
            </a: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6823" y="37121"/>
            <a:ext cx="967288" cy="967288"/>
          </a:xfrm>
          <a:prstGeom prst="rect">
            <a:avLst/>
          </a:prstGeom>
        </p:spPr>
      </p:pic>
      <p:sp>
        <p:nvSpPr>
          <p:cNvPr id="2" name="Title 1">
            <a:extLst>
              <a:ext uri="{FF2B5EF4-FFF2-40B4-BE49-F238E27FC236}">
                <a16:creationId xmlns:a16="http://schemas.microsoft.com/office/drawing/2014/main" id="{6E7E8774-7F9E-8049-9FD5-E8D33A5FB624}"/>
              </a:ext>
            </a:extLst>
          </p:cNvPr>
          <p:cNvSpPr>
            <a:spLocks noGrp="1"/>
          </p:cNvSpPr>
          <p:nvPr>
            <p:ph type="title"/>
          </p:nvPr>
        </p:nvSpPr>
        <p:spPr/>
        <p:txBody>
          <a:bodyPr/>
          <a:lstStyle/>
          <a:p>
            <a:r>
              <a:rPr lang="en-US" dirty="0"/>
              <a:t>AWS Distro for OpenTelemetry</a:t>
            </a:r>
            <a:br>
              <a:rPr lang="en-US" dirty="0"/>
            </a:br>
            <a:endParaRPr lang="en-US" dirty="0"/>
          </a:p>
        </p:txBody>
      </p:sp>
    </p:spTree>
    <p:extLst>
      <p:ext uri="{BB962C8B-B14F-4D97-AF65-F5344CB8AC3E}">
        <p14:creationId xmlns:p14="http://schemas.microsoft.com/office/powerpoint/2010/main" val="18873754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0E63DA-6B2E-B843-A71B-C551D8B89B8C}"/>
              </a:ext>
            </a:extLst>
          </p:cNvPr>
          <p:cNvSpPr>
            <a:spLocks noGrp="1"/>
          </p:cNvSpPr>
          <p:nvPr>
            <p:ph type="title"/>
          </p:nvPr>
        </p:nvSpPr>
        <p:spPr/>
        <p:txBody>
          <a:bodyPr/>
          <a:lstStyle/>
          <a:p>
            <a:r>
              <a:rPr lang="en-US" dirty="0"/>
              <a:t>AWS X-Ray</a:t>
            </a:r>
          </a:p>
        </p:txBody>
      </p:sp>
      <p:sp>
        <p:nvSpPr>
          <p:cNvPr id="2" name="Text Placeholder 1">
            <a:extLst>
              <a:ext uri="{FF2B5EF4-FFF2-40B4-BE49-F238E27FC236}">
                <a16:creationId xmlns:a16="http://schemas.microsoft.com/office/drawing/2014/main" id="{850DE9CE-EEDD-AA40-965F-CAFFE4FCEE7A}"/>
              </a:ext>
            </a:extLst>
          </p:cNvPr>
          <p:cNvSpPr>
            <a:spLocks noGrp="1"/>
          </p:cNvSpPr>
          <p:nvPr>
            <p:ph type="body" sz="quarter" idx="10"/>
          </p:nvPr>
        </p:nvSpPr>
        <p:spPr/>
        <p:txBody>
          <a:bodyPr/>
          <a:lstStyle/>
          <a:p>
            <a:r>
              <a:rPr lang="en-US" dirty="0"/>
              <a:t>Analyze and Debug production and distributed applications</a:t>
            </a:r>
          </a:p>
        </p:txBody>
      </p:sp>
      <p:sp>
        <p:nvSpPr>
          <p:cNvPr id="42" name="Rounded Rectangle 41">
            <a:extLst>
              <a:ext uri="{FF2B5EF4-FFF2-40B4-BE49-F238E27FC236}">
                <a16:creationId xmlns:a16="http://schemas.microsoft.com/office/drawing/2014/main" id="{B573AE42-7F7B-6441-B515-DEBDBDF39216}"/>
              </a:ext>
            </a:extLst>
          </p:cNvPr>
          <p:cNvSpPr/>
          <p:nvPr/>
        </p:nvSpPr>
        <p:spPr bwMode="auto">
          <a:xfrm>
            <a:off x="7312238" y="3145977"/>
            <a:ext cx="765322" cy="501203"/>
          </a:xfrm>
          <a:prstGeom prst="roundRect">
            <a:avLst>
              <a:gd name="adj" fmla="val 3736"/>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7127845B-C196-9547-B0BC-19E5FAD32874}"/>
              </a:ext>
            </a:extLst>
          </p:cNvPr>
          <p:cNvCxnSpPr/>
          <p:nvPr/>
        </p:nvCxnSpPr>
        <p:spPr>
          <a:xfrm>
            <a:off x="7447534" y="3145977"/>
            <a:ext cx="0" cy="501203"/>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ound Same Side Corner Rectangle 53">
            <a:extLst>
              <a:ext uri="{FF2B5EF4-FFF2-40B4-BE49-F238E27FC236}">
                <a16:creationId xmlns:a16="http://schemas.microsoft.com/office/drawing/2014/main" id="{6B681F56-6ECD-054C-87EF-3F71FB5AFDA8}"/>
              </a:ext>
            </a:extLst>
          </p:cNvPr>
          <p:cNvSpPr/>
          <p:nvPr/>
        </p:nvSpPr>
        <p:spPr bwMode="auto">
          <a:xfrm>
            <a:off x="7307918" y="3037579"/>
            <a:ext cx="777728" cy="77773"/>
          </a:xfrm>
          <a:prstGeom prst="round2Same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554FB081-2D5C-A347-9B18-B971C727EC79}"/>
              </a:ext>
            </a:extLst>
          </p:cNvPr>
          <p:cNvSpPr/>
          <p:nvPr/>
        </p:nvSpPr>
        <p:spPr bwMode="auto">
          <a:xfrm>
            <a:off x="7337116" y="3054862"/>
            <a:ext cx="43208" cy="43208"/>
          </a:xfrm>
          <a:prstGeom prst="ellipse">
            <a:avLst/>
          </a:prstGeom>
          <a:solidFill>
            <a:schemeClr val="bg1">
              <a:lumMod val="50000"/>
              <a:lumOff val="5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166796DC-2A62-7442-870D-756883A42E5A}"/>
              </a:ext>
            </a:extLst>
          </p:cNvPr>
          <p:cNvSpPr/>
          <p:nvPr/>
        </p:nvSpPr>
        <p:spPr bwMode="auto">
          <a:xfrm>
            <a:off x="7397519" y="3055482"/>
            <a:ext cx="43208" cy="43208"/>
          </a:xfrm>
          <a:prstGeom prst="ellipse">
            <a:avLst/>
          </a:prstGeom>
          <a:solidFill>
            <a:schemeClr val="bg1">
              <a:lumMod val="50000"/>
              <a:lumOff val="5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7A583999-E398-7E49-988B-509078D0DACD}"/>
              </a:ext>
            </a:extLst>
          </p:cNvPr>
          <p:cNvSpPr/>
          <p:nvPr/>
        </p:nvSpPr>
        <p:spPr bwMode="auto">
          <a:xfrm>
            <a:off x="7460530" y="3055482"/>
            <a:ext cx="43208" cy="43208"/>
          </a:xfrm>
          <a:prstGeom prst="ellipse">
            <a:avLst/>
          </a:prstGeom>
          <a:solidFill>
            <a:schemeClr val="bg1">
              <a:lumMod val="50000"/>
              <a:lumOff val="5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1" name="Group 80">
            <a:extLst>
              <a:ext uri="{FF2B5EF4-FFF2-40B4-BE49-F238E27FC236}">
                <a16:creationId xmlns:a16="http://schemas.microsoft.com/office/drawing/2014/main" id="{E11C5C72-4744-D04A-8A86-E40073DD357E}"/>
              </a:ext>
            </a:extLst>
          </p:cNvPr>
          <p:cNvGrpSpPr/>
          <p:nvPr/>
        </p:nvGrpSpPr>
        <p:grpSpPr>
          <a:xfrm>
            <a:off x="4942682" y="3560275"/>
            <a:ext cx="3975265" cy="19213"/>
            <a:chOff x="5931218" y="4491782"/>
            <a:chExt cx="4770318" cy="23056"/>
          </a:xfrm>
        </p:grpSpPr>
        <p:grpSp>
          <p:nvGrpSpPr>
            <p:cNvPr id="36" name="Group 35">
              <a:extLst>
                <a:ext uri="{FF2B5EF4-FFF2-40B4-BE49-F238E27FC236}">
                  <a16:creationId xmlns:a16="http://schemas.microsoft.com/office/drawing/2014/main" id="{42AB19D1-B20C-034D-A4FE-CAFD4FC7099B}"/>
                </a:ext>
              </a:extLst>
            </p:cNvPr>
            <p:cNvGrpSpPr/>
            <p:nvPr/>
          </p:nvGrpSpPr>
          <p:grpSpPr>
            <a:xfrm>
              <a:off x="5931218" y="4491782"/>
              <a:ext cx="2557402" cy="23056"/>
              <a:chOff x="6848483" y="3475713"/>
              <a:chExt cx="2557402" cy="23056"/>
            </a:xfrm>
          </p:grpSpPr>
          <p:cxnSp>
            <p:nvCxnSpPr>
              <p:cNvPr id="37" name="Straight Arrow Connector 36">
                <a:extLst>
                  <a:ext uri="{FF2B5EF4-FFF2-40B4-BE49-F238E27FC236}">
                    <a16:creationId xmlns:a16="http://schemas.microsoft.com/office/drawing/2014/main" id="{A1F70814-FA07-4243-9BDD-EEDFDD61CEC9}"/>
                  </a:ext>
                </a:extLst>
              </p:cNvPr>
              <p:cNvCxnSpPr>
                <a:cxnSpLocks/>
              </p:cNvCxnSpPr>
              <p:nvPr/>
            </p:nvCxnSpPr>
            <p:spPr>
              <a:xfrm>
                <a:off x="6848483" y="3498769"/>
                <a:ext cx="548640" cy="0"/>
              </a:xfrm>
              <a:prstGeom prst="straightConnector1">
                <a:avLst/>
              </a:prstGeom>
              <a:noFill/>
              <a:ln w="19050" cap="flat" cmpd="sng" algn="ctr">
                <a:solidFill>
                  <a:srgbClr val="FFFFFF">
                    <a:lumMod val="75000"/>
                  </a:srgbClr>
                </a:solidFill>
                <a:prstDash val="solid"/>
                <a:headEnd w="lg" len="lg"/>
                <a:tailEnd type="stealth" w="lg" len="lg"/>
              </a:ln>
              <a:effectLst/>
            </p:spPr>
          </p:cxnSp>
          <p:cxnSp>
            <p:nvCxnSpPr>
              <p:cNvPr id="38" name="Straight Arrow Connector 37">
                <a:extLst>
                  <a:ext uri="{FF2B5EF4-FFF2-40B4-BE49-F238E27FC236}">
                    <a16:creationId xmlns:a16="http://schemas.microsoft.com/office/drawing/2014/main" id="{431E79FE-C712-4742-9482-53B772457C39}"/>
                  </a:ext>
                </a:extLst>
              </p:cNvPr>
              <p:cNvCxnSpPr>
                <a:cxnSpLocks/>
              </p:cNvCxnSpPr>
              <p:nvPr/>
            </p:nvCxnSpPr>
            <p:spPr>
              <a:xfrm>
                <a:off x="8857245" y="3475713"/>
                <a:ext cx="548640" cy="0"/>
              </a:xfrm>
              <a:prstGeom prst="straightConnector1">
                <a:avLst/>
              </a:prstGeom>
              <a:noFill/>
              <a:ln w="19050" cap="flat" cmpd="sng" algn="ctr">
                <a:solidFill>
                  <a:srgbClr val="FFFFFF">
                    <a:lumMod val="75000"/>
                  </a:srgbClr>
                </a:solidFill>
                <a:prstDash val="solid"/>
                <a:headEnd w="lg" len="lg"/>
                <a:tailEnd type="stealth" w="lg" len="lg"/>
              </a:ln>
              <a:effectLst/>
            </p:spPr>
          </p:cxnSp>
        </p:grpSp>
        <p:cxnSp>
          <p:nvCxnSpPr>
            <p:cNvPr id="78" name="Straight Arrow Connector 77">
              <a:extLst>
                <a:ext uri="{FF2B5EF4-FFF2-40B4-BE49-F238E27FC236}">
                  <a16:creationId xmlns:a16="http://schemas.microsoft.com/office/drawing/2014/main" id="{98DF97DC-D7FC-794B-B0C1-017205C753A3}"/>
                </a:ext>
              </a:extLst>
            </p:cNvPr>
            <p:cNvCxnSpPr>
              <a:cxnSpLocks/>
            </p:cNvCxnSpPr>
            <p:nvPr/>
          </p:nvCxnSpPr>
          <p:spPr>
            <a:xfrm>
              <a:off x="10152896" y="4491782"/>
              <a:ext cx="548640" cy="0"/>
            </a:xfrm>
            <a:prstGeom prst="straightConnector1">
              <a:avLst/>
            </a:prstGeom>
            <a:noFill/>
            <a:ln w="19050" cap="flat" cmpd="sng" algn="ctr">
              <a:solidFill>
                <a:srgbClr val="FFFFFF">
                  <a:lumMod val="75000"/>
                </a:srgbClr>
              </a:solidFill>
              <a:prstDash val="solid"/>
              <a:headEnd w="lg" len="lg"/>
              <a:tailEnd type="stealth" w="lg" len="lg"/>
            </a:ln>
            <a:effectLst/>
          </p:spPr>
        </p:cxnSp>
      </p:grpSp>
      <p:grpSp>
        <p:nvGrpSpPr>
          <p:cNvPr id="85" name="Group 84">
            <a:extLst>
              <a:ext uri="{FF2B5EF4-FFF2-40B4-BE49-F238E27FC236}">
                <a16:creationId xmlns:a16="http://schemas.microsoft.com/office/drawing/2014/main" id="{548EEFD2-22C6-7346-B09E-D33729C99C6F}"/>
              </a:ext>
            </a:extLst>
          </p:cNvPr>
          <p:cNvGrpSpPr/>
          <p:nvPr/>
        </p:nvGrpSpPr>
        <p:grpSpPr>
          <a:xfrm>
            <a:off x="1456395" y="1519396"/>
            <a:ext cx="9551330" cy="4572000"/>
            <a:chOff x="1747674" y="2042728"/>
            <a:chExt cx="11461596" cy="5486400"/>
          </a:xfrm>
        </p:grpSpPr>
        <p:sp>
          <p:nvSpPr>
            <p:cNvPr id="4" name="Rectangle 3">
              <a:extLst>
                <a:ext uri="{FF2B5EF4-FFF2-40B4-BE49-F238E27FC236}">
                  <a16:creationId xmlns:a16="http://schemas.microsoft.com/office/drawing/2014/main" id="{F90A703E-4C30-5F41-9270-1173CB5B0149}"/>
                </a:ext>
              </a:extLst>
            </p:cNvPr>
            <p:cNvSpPr/>
            <p:nvPr/>
          </p:nvSpPr>
          <p:spPr>
            <a:xfrm>
              <a:off x="1747674" y="2042728"/>
              <a:ext cx="11461596" cy="5486400"/>
            </a:xfrm>
            <a:prstGeom prst="rect">
              <a:avLst/>
            </a:prstGeom>
            <a:noFill/>
            <a:ln w="28575" cap="flat" cmpd="sng" algn="ctr">
              <a:solidFill>
                <a:schemeClr val="accent1"/>
              </a:solidFill>
              <a:prstDash val="solid"/>
            </a:ln>
            <a:effectLst/>
          </p:spPr>
          <p:txBody>
            <a:bodyPr rtlCol="0" anchor="ctr"/>
            <a:lstStyle/>
            <a:p>
              <a:pPr algn="ctr" defTabSz="609576">
                <a:defRPr/>
              </a:pPr>
              <a:endParaRPr lang="en-US" altLang="en-US" sz="2400" kern="0" dirty="0">
                <a:solidFill>
                  <a:srgbClr val="FFFFFF"/>
                </a:solidFill>
              </a:endParaRPr>
            </a:p>
          </p:txBody>
        </p:sp>
        <p:grpSp>
          <p:nvGrpSpPr>
            <p:cNvPr id="84" name="Group 83">
              <a:extLst>
                <a:ext uri="{FF2B5EF4-FFF2-40B4-BE49-F238E27FC236}">
                  <a16:creationId xmlns:a16="http://schemas.microsoft.com/office/drawing/2014/main" id="{CCD0BBF9-584B-664C-B8BD-09BF35E5337F}"/>
                </a:ext>
              </a:extLst>
            </p:cNvPr>
            <p:cNvGrpSpPr/>
            <p:nvPr/>
          </p:nvGrpSpPr>
          <p:grpSpPr>
            <a:xfrm>
              <a:off x="2082800" y="2415131"/>
              <a:ext cx="10839761" cy="4767065"/>
              <a:chOff x="2082800" y="2415131"/>
              <a:chExt cx="10839761" cy="4767065"/>
            </a:xfrm>
          </p:grpSpPr>
          <p:sp>
            <p:nvSpPr>
              <p:cNvPr id="5" name="Rectangle 4">
                <a:extLst>
                  <a:ext uri="{FF2B5EF4-FFF2-40B4-BE49-F238E27FC236}">
                    <a16:creationId xmlns:a16="http://schemas.microsoft.com/office/drawing/2014/main" id="{A1829800-33C7-FA4A-9AEE-FEDDC916E4E4}"/>
                  </a:ext>
                </a:extLst>
              </p:cNvPr>
              <p:cNvSpPr/>
              <p:nvPr/>
            </p:nvSpPr>
            <p:spPr>
              <a:xfrm>
                <a:off x="3110596" y="2415131"/>
                <a:ext cx="9772130" cy="4767065"/>
              </a:xfrm>
              <a:prstGeom prst="rect">
                <a:avLst/>
              </a:prstGeom>
              <a:noFill/>
              <a:ln w="28575" cap="flat" cmpd="sng" algn="ctr">
                <a:solidFill>
                  <a:schemeClr val="accent2"/>
                </a:solidFill>
                <a:prstDash val="solid"/>
              </a:ln>
              <a:effectLst/>
            </p:spPr>
            <p:txBody>
              <a:bodyPr rtlCol="0" anchor="ctr"/>
              <a:lstStyle/>
              <a:p>
                <a:pPr algn="ctr" defTabSz="609576">
                  <a:defRPr/>
                </a:pPr>
                <a:endParaRPr lang="en-US" altLang="en-US" sz="2400" kern="0" dirty="0">
                  <a:solidFill>
                    <a:srgbClr val="FFFFFF"/>
                  </a:solidFill>
                </a:endParaRPr>
              </a:p>
            </p:txBody>
          </p:sp>
          <p:grpSp>
            <p:nvGrpSpPr>
              <p:cNvPr id="11" name="Group 10">
                <a:extLst>
                  <a:ext uri="{FF2B5EF4-FFF2-40B4-BE49-F238E27FC236}">
                    <a16:creationId xmlns:a16="http://schemas.microsoft.com/office/drawing/2014/main" id="{48185FBD-2295-B14C-B741-D9E24549D6C1}"/>
                  </a:ext>
                </a:extLst>
              </p:cNvPr>
              <p:cNvGrpSpPr/>
              <p:nvPr/>
            </p:nvGrpSpPr>
            <p:grpSpPr>
              <a:xfrm>
                <a:off x="2082800" y="3354078"/>
                <a:ext cx="2126427" cy="3453122"/>
                <a:chOff x="2082800" y="3354078"/>
                <a:chExt cx="2126427" cy="3453122"/>
              </a:xfrm>
            </p:grpSpPr>
            <p:sp>
              <p:nvSpPr>
                <p:cNvPr id="6" name="Rectangle 5">
                  <a:extLst>
                    <a:ext uri="{FF2B5EF4-FFF2-40B4-BE49-F238E27FC236}">
                      <a16:creationId xmlns:a16="http://schemas.microsoft.com/office/drawing/2014/main" id="{830879C5-DEDE-5141-8C7C-E51FD1861038}"/>
                    </a:ext>
                  </a:extLst>
                </p:cNvPr>
                <p:cNvSpPr/>
                <p:nvPr/>
              </p:nvSpPr>
              <p:spPr>
                <a:xfrm>
                  <a:off x="2189500" y="3354078"/>
                  <a:ext cx="1913026" cy="3453122"/>
                </a:xfrm>
                <a:prstGeom prst="rect">
                  <a:avLst/>
                </a:prstGeom>
                <a:solidFill>
                  <a:srgbClr val="FFFFFF"/>
                </a:solidFill>
                <a:ln w="9525" cap="flat" cmpd="sng" algn="ctr">
                  <a:solidFill>
                    <a:srgbClr val="FF9900"/>
                  </a:solidFill>
                  <a:prstDash val="solid"/>
                </a:ln>
                <a:effectLst/>
              </p:spPr>
              <p:txBody>
                <a:bodyPr rtlCol="0" anchor="ctr"/>
                <a:lstStyle/>
                <a:p>
                  <a:pPr algn="ctr" defTabSz="609576">
                    <a:defRPr/>
                  </a:pPr>
                  <a:endParaRPr lang="en-US" altLang="en-US" sz="2400" kern="0" dirty="0">
                    <a:solidFill>
                      <a:srgbClr val="FFFFFF"/>
                    </a:solidFill>
                  </a:endParaRPr>
                </a:p>
              </p:txBody>
            </p:sp>
            <p:sp>
              <p:nvSpPr>
                <p:cNvPr id="7" name="Rectangle 6">
                  <a:extLst>
                    <a:ext uri="{FF2B5EF4-FFF2-40B4-BE49-F238E27FC236}">
                      <a16:creationId xmlns:a16="http://schemas.microsoft.com/office/drawing/2014/main" id="{F73A0755-22FE-B042-8544-6CFE8EC49C26}"/>
                    </a:ext>
                  </a:extLst>
                </p:cNvPr>
                <p:cNvSpPr/>
                <p:nvPr/>
              </p:nvSpPr>
              <p:spPr>
                <a:xfrm>
                  <a:off x="2189499" y="3354079"/>
                  <a:ext cx="1900905" cy="178753"/>
                </a:xfrm>
                <a:prstGeom prst="rect">
                  <a:avLst/>
                </a:prstGeom>
                <a:solidFill>
                  <a:schemeClr val="accent1"/>
                </a:solidFill>
                <a:ln w="9525" cap="flat" cmpd="sng" algn="ctr">
                  <a:solidFill>
                    <a:srgbClr val="F56B47"/>
                  </a:solidFill>
                  <a:prstDash val="solid"/>
                </a:ln>
                <a:effectLst/>
              </p:spPr>
              <p:txBody>
                <a:bodyPr rtlCol="0" anchor="ctr"/>
                <a:lstStyle/>
                <a:p>
                  <a:pPr algn="ctr" defTabSz="609576">
                    <a:defRPr/>
                  </a:pPr>
                  <a:endParaRPr lang="en-US" altLang="en-US" sz="2400" kern="0" dirty="0">
                    <a:solidFill>
                      <a:srgbClr val="FFFFFF"/>
                    </a:solidFill>
                  </a:endParaRPr>
                </a:p>
              </p:txBody>
            </p:sp>
            <p:pic>
              <p:nvPicPr>
                <p:cNvPr id="9" name="Graphic 8">
                  <a:extLst>
                    <a:ext uri="{FF2B5EF4-FFF2-40B4-BE49-F238E27FC236}">
                      <a16:creationId xmlns:a16="http://schemas.microsoft.com/office/drawing/2014/main" id="{A11FF76A-1DBB-8D44-8CD1-9B61F18E91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25973" y="3590227"/>
                  <a:ext cx="640080" cy="640080"/>
                </a:xfrm>
                <a:prstGeom prst="rect">
                  <a:avLst/>
                </a:prstGeom>
              </p:spPr>
            </p:pic>
            <p:sp>
              <p:nvSpPr>
                <p:cNvPr id="10" name="TextBox 9">
                  <a:extLst>
                    <a:ext uri="{FF2B5EF4-FFF2-40B4-BE49-F238E27FC236}">
                      <a16:creationId xmlns:a16="http://schemas.microsoft.com/office/drawing/2014/main" id="{6FCD3AD2-45DD-604C-AE3E-37BB5EA862CA}"/>
                    </a:ext>
                  </a:extLst>
                </p:cNvPr>
                <p:cNvSpPr txBox="1"/>
                <p:nvPr/>
              </p:nvSpPr>
              <p:spPr>
                <a:xfrm>
                  <a:off x="2082800" y="4254759"/>
                  <a:ext cx="2126427" cy="1350702"/>
                </a:xfrm>
                <a:prstGeom prst="rect">
                  <a:avLst/>
                </a:prstGeom>
                <a:noFill/>
              </p:spPr>
              <p:txBody>
                <a:bodyPr wrap="square" rtlCol="0">
                  <a:noAutofit/>
                </a:bodyPr>
                <a:lstStyle/>
                <a:p>
                  <a:pPr algn="ctr" defTabSz="609576"/>
                  <a:r>
                    <a:rPr lang="en-US" altLang="en-US" sz="1333" b="1" dirty="0">
                      <a:solidFill>
                        <a:schemeClr val="accent1"/>
                      </a:solidFill>
                      <a:ea typeface="Amazon Ember" panose="020B0603020204020204" pitchFamily="34" charset="0"/>
                      <a:cs typeface="Amazon Ember" panose="020B0603020204020204" pitchFamily="34" charset="0"/>
                    </a:rPr>
                    <a:t>AWS X-Ray</a:t>
                  </a:r>
                </a:p>
                <a:p>
                  <a:pPr algn="ctr"/>
                  <a:endParaRPr lang="en-US" altLang="en-US" sz="1000" dirty="0">
                    <a:solidFill>
                      <a:srgbClr val="002D43"/>
                    </a:solidFill>
                    <a:ea typeface="Amazon Ember" panose="020B0603020204020204" pitchFamily="34" charset="0"/>
                    <a:cs typeface="Amazon Ember" panose="020B0603020204020204" pitchFamily="34" charset="0"/>
                  </a:endParaRPr>
                </a:p>
                <a:p>
                  <a:pPr algn="ctr"/>
                  <a:r>
                    <a:rPr lang="en-US" altLang="en-US" sz="1333" dirty="0">
                      <a:solidFill>
                        <a:srgbClr val="002D43"/>
                      </a:solidFill>
                      <a:ea typeface="Amazon Ember" panose="020B0603020204020204" pitchFamily="34" charset="0"/>
                      <a:cs typeface="Amazon Ember" panose="020B0603020204020204" pitchFamily="34" charset="0"/>
                    </a:rPr>
                    <a:t>AWS X-Ray helps you analyze, debug, and quantify </a:t>
                  </a:r>
                  <a:br>
                    <a:rPr lang="en-US" altLang="en-US" sz="1333" dirty="0">
                      <a:solidFill>
                        <a:srgbClr val="002D43"/>
                      </a:solidFill>
                      <a:ea typeface="Amazon Ember" panose="020B0603020204020204" pitchFamily="34" charset="0"/>
                      <a:cs typeface="Amazon Ember" panose="020B0603020204020204" pitchFamily="34" charset="0"/>
                    </a:rPr>
                  </a:br>
                  <a:r>
                    <a:rPr lang="en-US" altLang="en-US" sz="1333" dirty="0">
                      <a:solidFill>
                        <a:srgbClr val="002D43"/>
                      </a:solidFill>
                      <a:ea typeface="Amazon Ember" panose="020B0603020204020204" pitchFamily="34" charset="0"/>
                      <a:cs typeface="Amazon Ember" panose="020B0603020204020204" pitchFamily="34" charset="0"/>
                    </a:rPr>
                    <a:t>impact on modern applications built using microservices and serverless architecture</a:t>
                  </a:r>
                </a:p>
              </p:txBody>
            </p:sp>
          </p:grpSp>
          <p:grpSp>
            <p:nvGrpSpPr>
              <p:cNvPr id="83" name="Group 82">
                <a:extLst>
                  <a:ext uri="{FF2B5EF4-FFF2-40B4-BE49-F238E27FC236}">
                    <a16:creationId xmlns:a16="http://schemas.microsoft.com/office/drawing/2014/main" id="{69673530-C918-4649-B315-6A32ACBCAD60}"/>
                  </a:ext>
                </a:extLst>
              </p:cNvPr>
              <p:cNvGrpSpPr/>
              <p:nvPr/>
            </p:nvGrpSpPr>
            <p:grpSpPr>
              <a:xfrm>
                <a:off x="4418587" y="3383280"/>
                <a:ext cx="8503974" cy="3231255"/>
                <a:chOff x="4418587" y="3383280"/>
                <a:chExt cx="8503974" cy="3231255"/>
              </a:xfrm>
            </p:grpSpPr>
            <p:grpSp>
              <p:nvGrpSpPr>
                <p:cNvPr id="39" name="Group 38">
                  <a:extLst>
                    <a:ext uri="{FF2B5EF4-FFF2-40B4-BE49-F238E27FC236}">
                      <a16:creationId xmlns:a16="http://schemas.microsoft.com/office/drawing/2014/main" id="{1FB52146-24EE-5249-8A74-C7BCFDEBF0F2}"/>
                    </a:ext>
                  </a:extLst>
                </p:cNvPr>
                <p:cNvGrpSpPr/>
                <p:nvPr/>
              </p:nvGrpSpPr>
              <p:grpSpPr>
                <a:xfrm>
                  <a:off x="4418587" y="3590227"/>
                  <a:ext cx="2032000" cy="3024308"/>
                  <a:chOff x="4503252" y="3590227"/>
                  <a:chExt cx="2032000" cy="3024308"/>
                </a:xfrm>
              </p:grpSpPr>
              <p:grpSp>
                <p:nvGrpSpPr>
                  <p:cNvPr id="12" name="Group 11">
                    <a:extLst>
                      <a:ext uri="{FF2B5EF4-FFF2-40B4-BE49-F238E27FC236}">
                        <a16:creationId xmlns:a16="http://schemas.microsoft.com/office/drawing/2014/main" id="{3D33B431-2E93-E44C-8E0B-E7D4CF1945F2}"/>
                      </a:ext>
                    </a:extLst>
                  </p:cNvPr>
                  <p:cNvGrpSpPr/>
                  <p:nvPr/>
                </p:nvGrpSpPr>
                <p:grpSpPr>
                  <a:xfrm>
                    <a:off x="4503252" y="3590227"/>
                    <a:ext cx="2032000" cy="3024308"/>
                    <a:chOff x="4204801" y="3229123"/>
                    <a:chExt cx="2032000" cy="3024308"/>
                  </a:xfrm>
                </p:grpSpPr>
                <p:sp>
                  <p:nvSpPr>
                    <p:cNvPr id="13" name="TextBox 12">
                      <a:extLst>
                        <a:ext uri="{FF2B5EF4-FFF2-40B4-BE49-F238E27FC236}">
                          <a16:creationId xmlns:a16="http://schemas.microsoft.com/office/drawing/2014/main" id="{586F5A61-FC54-3C4C-A323-C94C38BA11E1}"/>
                        </a:ext>
                      </a:extLst>
                    </p:cNvPr>
                    <p:cNvSpPr txBox="1"/>
                    <p:nvPr/>
                  </p:nvSpPr>
                  <p:spPr>
                    <a:xfrm>
                      <a:off x="4204801" y="4319711"/>
                      <a:ext cx="2032000" cy="1933720"/>
                    </a:xfrm>
                    <a:prstGeom prst="rect">
                      <a:avLst/>
                    </a:prstGeom>
                    <a:noFill/>
                  </p:spPr>
                  <p:txBody>
                    <a:bodyPr wrap="square" rtlCol="0">
                      <a:noAutofit/>
                    </a:bodyPr>
                    <a:lstStyle/>
                    <a:p>
                      <a:pPr defTabSz="609576"/>
                      <a:r>
                        <a:rPr lang="en-US" altLang="en-US" sz="1200" b="1" dirty="0">
                          <a:solidFill>
                            <a:schemeClr val="tx1">
                              <a:lumMod val="95000"/>
                            </a:schemeClr>
                          </a:solidFill>
                          <a:ea typeface="Amazon Ember" panose="020B0603020204020204" pitchFamily="34" charset="0"/>
                          <a:cs typeface="Amazon Ember" panose="020B0603020204020204" pitchFamily="34" charset="0"/>
                        </a:rPr>
                        <a:t>Collect traces</a:t>
                      </a:r>
                    </a:p>
                    <a:p>
                      <a:pPr defTabSz="609576"/>
                      <a:endParaRPr lang="en-US" altLang="en-US" sz="1200" dirty="0">
                        <a:solidFill>
                          <a:schemeClr val="tx1">
                            <a:lumMod val="95000"/>
                          </a:schemeClr>
                        </a:solidFill>
                        <a:ea typeface="Amazon Ember" panose="020B0603020204020204" pitchFamily="34" charset="0"/>
                        <a:cs typeface="Amazon Ember" panose="020B0603020204020204" pitchFamily="34" charset="0"/>
                      </a:endParaRPr>
                    </a:p>
                    <a:p>
                      <a:pPr defTabSz="609576"/>
                      <a:r>
                        <a:rPr lang="en-US" altLang="en-US" sz="1200" dirty="0">
                          <a:solidFill>
                            <a:schemeClr val="tx1">
                              <a:lumMod val="95000"/>
                            </a:schemeClr>
                          </a:solidFill>
                          <a:ea typeface="Amazon Ember" panose="020B0603020204020204" pitchFamily="34" charset="0"/>
                          <a:cs typeface="Amazon Ember" panose="020B0603020204020204" pitchFamily="34" charset="0"/>
                        </a:rPr>
                        <a:t>Collect data about the request from each underlying application service it passes through</a:t>
                      </a:r>
                    </a:p>
                  </p:txBody>
                </p:sp>
                <p:grpSp>
                  <p:nvGrpSpPr>
                    <p:cNvPr id="14" name="Group 13">
                      <a:extLst>
                        <a:ext uri="{FF2B5EF4-FFF2-40B4-BE49-F238E27FC236}">
                          <a16:creationId xmlns:a16="http://schemas.microsoft.com/office/drawing/2014/main" id="{142C8FE5-66E5-0F48-B547-52D78934C846}"/>
                        </a:ext>
                      </a:extLst>
                    </p:cNvPr>
                    <p:cNvGrpSpPr>
                      <a:grpSpLocks noChangeAspect="1"/>
                    </p:cNvGrpSpPr>
                    <p:nvPr/>
                  </p:nvGrpSpPr>
                  <p:grpSpPr>
                    <a:xfrm>
                      <a:off x="4402410" y="3229123"/>
                      <a:ext cx="1179558" cy="1097280"/>
                      <a:chOff x="5035719" y="3021820"/>
                      <a:chExt cx="2789146" cy="2594600"/>
                    </a:xfrm>
                  </p:grpSpPr>
                  <p:pic>
                    <p:nvPicPr>
                      <p:cNvPr id="15" name="Graphic 14" descr="Laptop">
                        <a:extLst>
                          <a:ext uri="{FF2B5EF4-FFF2-40B4-BE49-F238E27FC236}">
                            <a16:creationId xmlns:a16="http://schemas.microsoft.com/office/drawing/2014/main" id="{D3A957B1-3FCA-FC4C-ACA3-F0E7B26AD8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2828" y="3240479"/>
                        <a:ext cx="2375941" cy="2375941"/>
                      </a:xfrm>
                      <a:prstGeom prst="rect">
                        <a:avLst/>
                      </a:prstGeom>
                    </p:spPr>
                  </p:pic>
                  <p:grpSp>
                    <p:nvGrpSpPr>
                      <p:cNvPr id="16" name="Group 15">
                        <a:extLst>
                          <a:ext uri="{FF2B5EF4-FFF2-40B4-BE49-F238E27FC236}">
                            <a16:creationId xmlns:a16="http://schemas.microsoft.com/office/drawing/2014/main" id="{5AC0C1D1-3B90-5F4B-A664-B539CC60A965}"/>
                          </a:ext>
                        </a:extLst>
                      </p:cNvPr>
                      <p:cNvGrpSpPr/>
                      <p:nvPr/>
                    </p:nvGrpSpPr>
                    <p:grpSpPr>
                      <a:xfrm>
                        <a:off x="5035719" y="3021820"/>
                        <a:ext cx="2789146" cy="1768840"/>
                        <a:chOff x="5035719" y="3021820"/>
                        <a:chExt cx="2789146" cy="1768840"/>
                      </a:xfrm>
                    </p:grpSpPr>
                    <p:grpSp>
                      <p:nvGrpSpPr>
                        <p:cNvPr id="17" name="Group 16">
                          <a:extLst>
                            <a:ext uri="{FF2B5EF4-FFF2-40B4-BE49-F238E27FC236}">
                              <a16:creationId xmlns:a16="http://schemas.microsoft.com/office/drawing/2014/main" id="{E4695079-9DDE-364D-A558-9F5A7E109BC9}"/>
                            </a:ext>
                          </a:extLst>
                        </p:cNvPr>
                        <p:cNvGrpSpPr/>
                        <p:nvPr/>
                      </p:nvGrpSpPr>
                      <p:grpSpPr>
                        <a:xfrm>
                          <a:off x="6056025" y="3021820"/>
                          <a:ext cx="1768840" cy="1768840"/>
                          <a:chOff x="6400799" y="3321623"/>
                          <a:chExt cx="1768840" cy="1768840"/>
                        </a:xfrm>
                      </p:grpSpPr>
                      <p:pic>
                        <p:nvPicPr>
                          <p:cNvPr id="25" name="Graphic 24" descr="Cloud">
                            <a:extLst>
                              <a:ext uri="{FF2B5EF4-FFF2-40B4-BE49-F238E27FC236}">
                                <a16:creationId xmlns:a16="http://schemas.microsoft.com/office/drawing/2014/main" id="{F24ABBD4-EBF4-424F-A7C9-9CD940A029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00799" y="3321623"/>
                            <a:ext cx="1768840" cy="1768840"/>
                          </a:xfrm>
                          <a:prstGeom prst="rect">
                            <a:avLst/>
                          </a:prstGeom>
                        </p:spPr>
                      </p:pic>
                      <p:pic>
                        <p:nvPicPr>
                          <p:cNvPr id="26" name="Graphic 25">
                            <a:extLst>
                              <a:ext uri="{FF2B5EF4-FFF2-40B4-BE49-F238E27FC236}">
                                <a16:creationId xmlns:a16="http://schemas.microsoft.com/office/drawing/2014/main" id="{73E3C3CF-E97F-A940-830A-C4221D0D6F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08143" y="3877761"/>
                            <a:ext cx="353358" cy="353358"/>
                          </a:xfrm>
                          <a:prstGeom prst="rect">
                            <a:avLst/>
                          </a:prstGeom>
                        </p:spPr>
                      </p:pic>
                      <p:pic>
                        <p:nvPicPr>
                          <p:cNvPr id="27" name="Graphic 26">
                            <a:extLst>
                              <a:ext uri="{FF2B5EF4-FFF2-40B4-BE49-F238E27FC236}">
                                <a16:creationId xmlns:a16="http://schemas.microsoft.com/office/drawing/2014/main" id="{56C48C76-F44F-274D-BCB3-80E6B6B8A1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62320" y="4199434"/>
                            <a:ext cx="385044" cy="385044"/>
                          </a:xfrm>
                          <a:prstGeom prst="rect">
                            <a:avLst/>
                          </a:prstGeom>
                        </p:spPr>
                      </p:pic>
                      <p:pic>
                        <p:nvPicPr>
                          <p:cNvPr id="28" name="Graphic 27">
                            <a:extLst>
                              <a:ext uri="{FF2B5EF4-FFF2-40B4-BE49-F238E27FC236}">
                                <a16:creationId xmlns:a16="http://schemas.microsoft.com/office/drawing/2014/main" id="{59AC6CFE-C6C5-C543-A0DA-57C5218AE29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70325" y="4231119"/>
                            <a:ext cx="353359" cy="353359"/>
                          </a:xfrm>
                          <a:prstGeom prst="rect">
                            <a:avLst/>
                          </a:prstGeom>
                        </p:spPr>
                      </p:pic>
                    </p:grpSp>
                    <p:grpSp>
                      <p:nvGrpSpPr>
                        <p:cNvPr id="18" name="Group 17">
                          <a:extLst>
                            <a:ext uri="{FF2B5EF4-FFF2-40B4-BE49-F238E27FC236}">
                              <a16:creationId xmlns:a16="http://schemas.microsoft.com/office/drawing/2014/main" id="{C09AEC27-7059-0349-85F3-A7416BBC1A0F}"/>
                            </a:ext>
                          </a:extLst>
                        </p:cNvPr>
                        <p:cNvGrpSpPr/>
                        <p:nvPr/>
                      </p:nvGrpSpPr>
                      <p:grpSpPr>
                        <a:xfrm>
                          <a:off x="5035719" y="3069029"/>
                          <a:ext cx="1134606" cy="914208"/>
                          <a:chOff x="5035719" y="3069029"/>
                          <a:chExt cx="1134606" cy="914208"/>
                        </a:xfrm>
                      </p:grpSpPr>
                      <p:pic>
                        <p:nvPicPr>
                          <p:cNvPr id="19" name="Graphic 18" descr="Stop">
                            <a:extLst>
                              <a:ext uri="{FF2B5EF4-FFF2-40B4-BE49-F238E27FC236}">
                                <a16:creationId xmlns:a16="http://schemas.microsoft.com/office/drawing/2014/main" id="{EDC43224-838B-FD4A-92DA-A2F263F1A58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12828" y="3754637"/>
                            <a:ext cx="228600" cy="228600"/>
                          </a:xfrm>
                          <a:prstGeom prst="rect">
                            <a:avLst/>
                          </a:prstGeom>
                        </p:spPr>
                      </p:pic>
                      <p:pic>
                        <p:nvPicPr>
                          <p:cNvPr id="20" name="Graphic 19" descr="Stop">
                            <a:extLst>
                              <a:ext uri="{FF2B5EF4-FFF2-40B4-BE49-F238E27FC236}">
                                <a16:creationId xmlns:a16="http://schemas.microsoft.com/office/drawing/2014/main" id="{33177F6C-E7F2-394A-966D-C34AF0BD5B8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57798" y="3474874"/>
                            <a:ext cx="228600" cy="228600"/>
                          </a:xfrm>
                          <a:prstGeom prst="rect">
                            <a:avLst/>
                          </a:prstGeom>
                        </p:spPr>
                      </p:pic>
                      <p:pic>
                        <p:nvPicPr>
                          <p:cNvPr id="21" name="Graphic 20" descr="Stop">
                            <a:extLst>
                              <a:ext uri="{FF2B5EF4-FFF2-40B4-BE49-F238E27FC236}">
                                <a16:creationId xmlns:a16="http://schemas.microsoft.com/office/drawing/2014/main" id="{F5C3C748-C11B-9841-8E6C-D0E72F82896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11866" y="3352108"/>
                            <a:ext cx="228600" cy="228600"/>
                          </a:xfrm>
                          <a:prstGeom prst="rect">
                            <a:avLst/>
                          </a:prstGeom>
                        </p:spPr>
                      </p:pic>
                      <p:pic>
                        <p:nvPicPr>
                          <p:cNvPr id="22" name="Graphic 21" descr="Stop">
                            <a:extLst>
                              <a:ext uri="{FF2B5EF4-FFF2-40B4-BE49-F238E27FC236}">
                                <a16:creationId xmlns:a16="http://schemas.microsoft.com/office/drawing/2014/main" id="{D5E64386-697C-504C-AF56-5EB165A6F2C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41725" y="3126179"/>
                            <a:ext cx="228600" cy="228600"/>
                          </a:xfrm>
                          <a:prstGeom prst="rect">
                            <a:avLst/>
                          </a:prstGeom>
                        </p:spPr>
                      </p:pic>
                      <p:pic>
                        <p:nvPicPr>
                          <p:cNvPr id="23" name="Graphic 22" descr="Stop">
                            <a:extLst>
                              <a:ext uri="{FF2B5EF4-FFF2-40B4-BE49-F238E27FC236}">
                                <a16:creationId xmlns:a16="http://schemas.microsoft.com/office/drawing/2014/main" id="{AAA9D410-051E-574B-BDD4-DFC405F7453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05827" y="3069029"/>
                            <a:ext cx="228600" cy="228600"/>
                          </a:xfrm>
                          <a:prstGeom prst="rect">
                            <a:avLst/>
                          </a:prstGeom>
                        </p:spPr>
                      </p:pic>
                      <p:pic>
                        <p:nvPicPr>
                          <p:cNvPr id="24" name="Graphic 23" descr="Stop">
                            <a:extLst>
                              <a:ext uri="{FF2B5EF4-FFF2-40B4-BE49-F238E27FC236}">
                                <a16:creationId xmlns:a16="http://schemas.microsoft.com/office/drawing/2014/main" id="{E5E0519C-E969-BC43-B2E2-55534AE589B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35719" y="3268958"/>
                            <a:ext cx="228600" cy="228600"/>
                          </a:xfrm>
                          <a:prstGeom prst="rect">
                            <a:avLst/>
                          </a:prstGeom>
                        </p:spPr>
                      </p:pic>
                    </p:grpSp>
                  </p:grpSp>
                </p:grpSp>
              </p:grpSp>
              <p:grpSp>
                <p:nvGrpSpPr>
                  <p:cNvPr id="32" name="Group 31">
                    <a:extLst>
                      <a:ext uri="{FF2B5EF4-FFF2-40B4-BE49-F238E27FC236}">
                        <a16:creationId xmlns:a16="http://schemas.microsoft.com/office/drawing/2014/main" id="{BA17ACDE-91AD-2041-A739-C033488FB2C8}"/>
                      </a:ext>
                    </a:extLst>
                  </p:cNvPr>
                  <p:cNvGrpSpPr/>
                  <p:nvPr/>
                </p:nvGrpSpPr>
                <p:grpSpPr>
                  <a:xfrm>
                    <a:off x="4804215" y="4049399"/>
                    <a:ext cx="274320" cy="274319"/>
                    <a:chOff x="6813616" y="3618834"/>
                    <a:chExt cx="274320" cy="274319"/>
                  </a:xfrm>
                </p:grpSpPr>
                <p:sp>
                  <p:nvSpPr>
                    <p:cNvPr id="31" name="Oval 30">
                      <a:extLst>
                        <a:ext uri="{FF2B5EF4-FFF2-40B4-BE49-F238E27FC236}">
                          <a16:creationId xmlns:a16="http://schemas.microsoft.com/office/drawing/2014/main" id="{B2B45852-667E-3C46-8DCF-89B3A452DA32}"/>
                        </a:ext>
                      </a:extLst>
                    </p:cNvPr>
                    <p:cNvSpPr/>
                    <p:nvPr/>
                  </p:nvSpPr>
                  <p:spPr bwMode="auto">
                    <a:xfrm>
                      <a:off x="6813616" y="3618834"/>
                      <a:ext cx="274320" cy="27431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Exclamation mark">
                      <a:extLst>
                        <a:ext uri="{FF2B5EF4-FFF2-40B4-BE49-F238E27FC236}">
                          <a16:creationId xmlns:a16="http://schemas.microsoft.com/office/drawing/2014/main" id="{A64FFC22-6DDC-C145-829F-917B129DF93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58000" y="3657600"/>
                      <a:ext cx="182880" cy="182880"/>
                    </a:xfrm>
                    <a:prstGeom prst="rect">
                      <a:avLst/>
                    </a:prstGeom>
                  </p:spPr>
                </p:pic>
              </p:grpSp>
            </p:grpSp>
            <p:grpSp>
              <p:nvGrpSpPr>
                <p:cNvPr id="35" name="Group 34">
                  <a:extLst>
                    <a:ext uri="{FF2B5EF4-FFF2-40B4-BE49-F238E27FC236}">
                      <a16:creationId xmlns:a16="http://schemas.microsoft.com/office/drawing/2014/main" id="{496388BC-8DC1-4544-B439-3E56368A8ED2}"/>
                    </a:ext>
                  </a:extLst>
                </p:cNvPr>
                <p:cNvGrpSpPr/>
                <p:nvPr/>
              </p:nvGrpSpPr>
              <p:grpSpPr>
                <a:xfrm>
                  <a:off x="6488208" y="3383280"/>
                  <a:ext cx="2032000" cy="2436508"/>
                  <a:chOff x="6572873" y="3383280"/>
                  <a:chExt cx="2032000" cy="2436508"/>
                </a:xfrm>
              </p:grpSpPr>
              <p:pic>
                <p:nvPicPr>
                  <p:cNvPr id="33" name="Picture 32">
                    <a:extLst>
                      <a:ext uri="{FF2B5EF4-FFF2-40B4-BE49-F238E27FC236}">
                        <a16:creationId xmlns:a16="http://schemas.microsoft.com/office/drawing/2014/main" id="{7CB814C1-2773-8148-AECB-1937F43930B6}"/>
                      </a:ext>
                    </a:extLst>
                  </p:cNvPr>
                  <p:cNvPicPr>
                    <a:picLocks noChangeAspect="1"/>
                  </p:cNvPicPr>
                  <p:nvPr/>
                </p:nvPicPr>
                <p:blipFill rotWithShape="1">
                  <a:blip r:embed="rId19">
                    <a:lum bright="70000" contrast="-70000"/>
                    <a:extLst>
                      <a:ext uri="{BEBA8EAE-BF5A-486C-A8C5-ECC9F3942E4B}">
                        <a14:imgProps xmlns:a14="http://schemas.microsoft.com/office/drawing/2010/main">
                          <a14:imgLayer r:embed="rId20">
                            <a14:imgEffect>
                              <a14:artisticGlowDiffused/>
                            </a14:imgEffect>
                          </a14:imgLayer>
                        </a14:imgProps>
                      </a:ext>
                    </a:extLst>
                  </a:blip>
                  <a:srcRect l="19113"/>
                  <a:stretch/>
                </p:blipFill>
                <p:spPr>
                  <a:xfrm>
                    <a:off x="6688941" y="3383280"/>
                    <a:ext cx="1177515" cy="1463040"/>
                  </a:xfrm>
                  <a:prstGeom prst="rect">
                    <a:avLst/>
                  </a:prstGeom>
                </p:spPr>
              </p:pic>
              <p:sp>
                <p:nvSpPr>
                  <p:cNvPr id="34" name="TextBox 33">
                    <a:extLst>
                      <a:ext uri="{FF2B5EF4-FFF2-40B4-BE49-F238E27FC236}">
                        <a16:creationId xmlns:a16="http://schemas.microsoft.com/office/drawing/2014/main" id="{AEF3DCC3-930F-2B43-9CCA-CF29A55A3A49}"/>
                      </a:ext>
                    </a:extLst>
                  </p:cNvPr>
                  <p:cNvSpPr txBox="1"/>
                  <p:nvPr/>
                </p:nvSpPr>
                <p:spPr>
                  <a:xfrm>
                    <a:off x="6572873" y="4680815"/>
                    <a:ext cx="2032000" cy="1138973"/>
                  </a:xfrm>
                  <a:prstGeom prst="rect">
                    <a:avLst/>
                  </a:prstGeom>
                  <a:noFill/>
                </p:spPr>
                <p:txBody>
                  <a:bodyPr wrap="square" rtlCol="0">
                    <a:noAutofit/>
                  </a:bodyPr>
                  <a:lstStyle/>
                  <a:p>
                    <a:pPr defTabSz="609576"/>
                    <a:r>
                      <a:rPr lang="en-US" altLang="en-US" sz="1200" b="1" dirty="0">
                        <a:solidFill>
                          <a:schemeClr val="tx1">
                            <a:lumMod val="95000"/>
                          </a:schemeClr>
                        </a:solidFill>
                        <a:ea typeface="Amazon Ember" panose="020B0603020204020204" pitchFamily="34" charset="0"/>
                        <a:cs typeface="Amazon Ember" panose="020B0603020204020204" pitchFamily="34" charset="0"/>
                      </a:rPr>
                      <a:t>Record traces</a:t>
                    </a:r>
                  </a:p>
                  <a:p>
                    <a:pPr defTabSz="609576"/>
                    <a:endParaRPr lang="en-US" altLang="en-US" sz="1200" dirty="0">
                      <a:solidFill>
                        <a:schemeClr val="tx1">
                          <a:lumMod val="95000"/>
                        </a:schemeClr>
                      </a:solidFill>
                      <a:ea typeface="Amazon Ember" panose="020B0603020204020204" pitchFamily="34" charset="0"/>
                      <a:cs typeface="Amazon Ember" panose="020B0603020204020204" pitchFamily="34" charset="0"/>
                    </a:endParaRPr>
                  </a:p>
                  <a:p>
                    <a:pPr defTabSz="609576"/>
                    <a:r>
                      <a:rPr lang="en-US" altLang="en-US" sz="1200" dirty="0">
                        <a:solidFill>
                          <a:schemeClr val="tx1">
                            <a:lumMod val="95000"/>
                          </a:schemeClr>
                        </a:solidFill>
                        <a:ea typeface="Amazon Ember" panose="020B0603020204020204" pitchFamily="34" charset="0"/>
                        <a:cs typeface="Amazon Ember" panose="020B0603020204020204" pitchFamily="34" charset="0"/>
                      </a:rPr>
                      <a:t>X-Ray combines the data gathered from each service into singular units called traces</a:t>
                    </a:r>
                  </a:p>
                </p:txBody>
              </p:sp>
            </p:grpSp>
            <p:grpSp>
              <p:nvGrpSpPr>
                <p:cNvPr id="82" name="Group 81">
                  <a:extLst>
                    <a:ext uri="{FF2B5EF4-FFF2-40B4-BE49-F238E27FC236}">
                      <a16:creationId xmlns:a16="http://schemas.microsoft.com/office/drawing/2014/main" id="{1426F4E7-76A7-B649-AF11-2B535475DEF9}"/>
                    </a:ext>
                  </a:extLst>
                </p:cNvPr>
                <p:cNvGrpSpPr/>
                <p:nvPr/>
              </p:nvGrpSpPr>
              <p:grpSpPr>
                <a:xfrm>
                  <a:off x="8557829" y="4030462"/>
                  <a:ext cx="2163555" cy="1789326"/>
                  <a:chOff x="8557829" y="4030462"/>
                  <a:chExt cx="2163555" cy="1789326"/>
                </a:xfrm>
              </p:grpSpPr>
              <p:grpSp>
                <p:nvGrpSpPr>
                  <p:cNvPr id="58" name="Group 57">
                    <a:extLst>
                      <a:ext uri="{FF2B5EF4-FFF2-40B4-BE49-F238E27FC236}">
                        <a16:creationId xmlns:a16="http://schemas.microsoft.com/office/drawing/2014/main" id="{3BBDBC18-C477-1F49-9E0F-360755D35766}"/>
                      </a:ext>
                    </a:extLst>
                  </p:cNvPr>
                  <p:cNvGrpSpPr/>
                  <p:nvPr/>
                </p:nvGrpSpPr>
                <p:grpSpPr>
                  <a:xfrm>
                    <a:off x="9025183" y="4030462"/>
                    <a:ext cx="613044" cy="522398"/>
                    <a:chOff x="9025183" y="4030462"/>
                    <a:chExt cx="613044" cy="522398"/>
                  </a:xfrm>
                </p:grpSpPr>
                <p:sp>
                  <p:nvSpPr>
                    <p:cNvPr id="43" name="Donut 42">
                      <a:extLst>
                        <a:ext uri="{FF2B5EF4-FFF2-40B4-BE49-F238E27FC236}">
                          <a16:creationId xmlns:a16="http://schemas.microsoft.com/office/drawing/2014/main" id="{F5A97B51-6502-6B40-BC10-B910C2D545CE}"/>
                        </a:ext>
                      </a:extLst>
                    </p:cNvPr>
                    <p:cNvSpPr/>
                    <p:nvPr/>
                  </p:nvSpPr>
                  <p:spPr bwMode="auto">
                    <a:xfrm>
                      <a:off x="9025183" y="4108235"/>
                      <a:ext cx="155546" cy="155546"/>
                    </a:xfrm>
                    <a:prstGeom prst="donut">
                      <a:avLst>
                        <a:gd name="adj" fmla="val 14711"/>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4" name="Donut 43">
                      <a:extLst>
                        <a:ext uri="{FF2B5EF4-FFF2-40B4-BE49-F238E27FC236}">
                          <a16:creationId xmlns:a16="http://schemas.microsoft.com/office/drawing/2014/main" id="{66FCF234-FEA8-9B44-882F-838EDC87FBAB}"/>
                        </a:ext>
                      </a:extLst>
                    </p:cNvPr>
                    <p:cNvSpPr/>
                    <p:nvPr/>
                  </p:nvSpPr>
                  <p:spPr bwMode="auto">
                    <a:xfrm>
                      <a:off x="9409478" y="4030462"/>
                      <a:ext cx="155546" cy="155546"/>
                    </a:xfrm>
                    <a:prstGeom prst="donut">
                      <a:avLst>
                        <a:gd name="adj" fmla="val 14711"/>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Donut 44">
                      <a:extLst>
                        <a:ext uri="{FF2B5EF4-FFF2-40B4-BE49-F238E27FC236}">
                          <a16:creationId xmlns:a16="http://schemas.microsoft.com/office/drawing/2014/main" id="{DB00F6F1-95E8-6449-804A-346B9C703329}"/>
                        </a:ext>
                      </a:extLst>
                    </p:cNvPr>
                    <p:cNvSpPr/>
                    <p:nvPr/>
                  </p:nvSpPr>
                  <p:spPr bwMode="auto">
                    <a:xfrm>
                      <a:off x="9253932" y="4217573"/>
                      <a:ext cx="155546" cy="155546"/>
                    </a:xfrm>
                    <a:prstGeom prst="donut">
                      <a:avLst>
                        <a:gd name="adj" fmla="val 14711"/>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Donut 45">
                      <a:extLst>
                        <a:ext uri="{FF2B5EF4-FFF2-40B4-BE49-F238E27FC236}">
                          <a16:creationId xmlns:a16="http://schemas.microsoft.com/office/drawing/2014/main" id="{D7F192D9-3E9D-D244-8EDE-9EA5B24DFA08}"/>
                        </a:ext>
                      </a:extLst>
                    </p:cNvPr>
                    <p:cNvSpPr/>
                    <p:nvPr/>
                  </p:nvSpPr>
                  <p:spPr bwMode="auto">
                    <a:xfrm>
                      <a:off x="9065549" y="4397314"/>
                      <a:ext cx="155546" cy="155546"/>
                    </a:xfrm>
                    <a:prstGeom prst="donut">
                      <a:avLst>
                        <a:gd name="adj" fmla="val 14711"/>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Donut 46">
                      <a:extLst>
                        <a:ext uri="{FF2B5EF4-FFF2-40B4-BE49-F238E27FC236}">
                          <a16:creationId xmlns:a16="http://schemas.microsoft.com/office/drawing/2014/main" id="{E19A7126-42E6-D64F-9E69-BAA0819D99BC}"/>
                        </a:ext>
                      </a:extLst>
                    </p:cNvPr>
                    <p:cNvSpPr/>
                    <p:nvPr/>
                  </p:nvSpPr>
                  <p:spPr bwMode="auto">
                    <a:xfrm>
                      <a:off x="9482681" y="4319542"/>
                      <a:ext cx="155546" cy="155546"/>
                    </a:xfrm>
                    <a:prstGeom prst="donut">
                      <a:avLst>
                        <a:gd name="adj" fmla="val 14711"/>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8" name="Curved Connector 47">
                      <a:extLst>
                        <a:ext uri="{FF2B5EF4-FFF2-40B4-BE49-F238E27FC236}">
                          <a16:creationId xmlns:a16="http://schemas.microsoft.com/office/drawing/2014/main" id="{D498D880-9C18-1846-8042-BACFF93C4C27}"/>
                        </a:ext>
                      </a:extLst>
                    </p:cNvPr>
                    <p:cNvCxnSpPr>
                      <a:cxnSpLocks/>
                      <a:stCxn id="43" idx="7"/>
                      <a:endCxn id="44" idx="1"/>
                    </p:cNvCxnSpPr>
                    <p:nvPr/>
                  </p:nvCxnSpPr>
                  <p:spPr>
                    <a:xfrm rot="5400000" flipH="1" flipV="1">
                      <a:off x="9256217" y="3954974"/>
                      <a:ext cx="77773" cy="274307"/>
                    </a:xfrm>
                    <a:prstGeom prst="curvedConnector3">
                      <a:avLst>
                        <a:gd name="adj1" fmla="val 102621"/>
                      </a:avLst>
                    </a:prstGeom>
                    <a:ln w="127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46C5D606-9805-BF46-82D7-C6F1BD9B6FD5}"/>
                        </a:ext>
                      </a:extLst>
                    </p:cNvPr>
                    <p:cNvCxnSpPr>
                      <a:stCxn id="44" idx="4"/>
                      <a:endCxn id="45" idx="7"/>
                    </p:cNvCxnSpPr>
                    <p:nvPr/>
                  </p:nvCxnSpPr>
                  <p:spPr>
                    <a:xfrm rot="5400000">
                      <a:off x="9409803" y="4162904"/>
                      <a:ext cx="54344" cy="100552"/>
                    </a:xfrm>
                    <a:prstGeom prst="curvedConnector3">
                      <a:avLst/>
                    </a:prstGeom>
                    <a:ln w="127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2419233A-9BEA-9A48-B557-BE64954A9F5A}"/>
                        </a:ext>
                      </a:extLst>
                    </p:cNvPr>
                    <p:cNvCxnSpPr>
                      <a:stCxn id="47" idx="7"/>
                      <a:endCxn id="44" idx="6"/>
                    </p:cNvCxnSpPr>
                    <p:nvPr/>
                  </p:nvCxnSpPr>
                  <p:spPr>
                    <a:xfrm rot="16200000" flipV="1">
                      <a:off x="9473193" y="4200066"/>
                      <a:ext cx="234086" cy="50424"/>
                    </a:xfrm>
                    <a:prstGeom prst="curvedConnector2">
                      <a:avLst/>
                    </a:prstGeom>
                    <a:ln w="127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Curved Connector 50">
                      <a:extLst>
                        <a:ext uri="{FF2B5EF4-FFF2-40B4-BE49-F238E27FC236}">
                          <a16:creationId xmlns:a16="http://schemas.microsoft.com/office/drawing/2014/main" id="{06BC25F5-BABA-CB40-9BB5-47D3D9DD208B}"/>
                        </a:ext>
                      </a:extLst>
                    </p:cNvPr>
                    <p:cNvCxnSpPr>
                      <a:stCxn id="43" idx="4"/>
                      <a:endCxn id="47" idx="3"/>
                    </p:cNvCxnSpPr>
                    <p:nvPr/>
                  </p:nvCxnSpPr>
                  <p:spPr>
                    <a:xfrm rot="16200000" flipH="1">
                      <a:off x="9209944" y="4156792"/>
                      <a:ext cx="188528" cy="402504"/>
                    </a:xfrm>
                    <a:prstGeom prst="curvedConnector3">
                      <a:avLst>
                        <a:gd name="adj1" fmla="val 81831"/>
                      </a:avLst>
                    </a:prstGeom>
                    <a:ln w="12700">
                      <a:solidFill>
                        <a:schemeClr val="tx1"/>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5465B859-8C9A-594E-825E-808083A1F35F}"/>
                        </a:ext>
                      </a:extLst>
                    </p:cNvPr>
                    <p:cNvCxnSpPr>
                      <a:stCxn id="46" idx="5"/>
                      <a:endCxn id="45" idx="4"/>
                    </p:cNvCxnSpPr>
                    <p:nvPr/>
                  </p:nvCxnSpPr>
                  <p:spPr>
                    <a:xfrm rot="5400000" flipH="1" flipV="1">
                      <a:off x="9186529" y="4384905"/>
                      <a:ext cx="156963" cy="133389"/>
                    </a:xfrm>
                    <a:prstGeom prst="curvedConnector3">
                      <a:avLst>
                        <a:gd name="adj1" fmla="val 2004"/>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AA763525-8A09-E54E-A3A8-4350DC77E09F}"/>
                      </a:ext>
                    </a:extLst>
                  </p:cNvPr>
                  <p:cNvSpPr txBox="1"/>
                  <p:nvPr/>
                </p:nvSpPr>
                <p:spPr>
                  <a:xfrm>
                    <a:off x="8557829" y="4680815"/>
                    <a:ext cx="2163555" cy="1138973"/>
                  </a:xfrm>
                  <a:prstGeom prst="rect">
                    <a:avLst/>
                  </a:prstGeom>
                  <a:noFill/>
                </p:spPr>
                <p:txBody>
                  <a:bodyPr wrap="square" rtlCol="0">
                    <a:noAutofit/>
                  </a:bodyPr>
                  <a:lstStyle/>
                  <a:p>
                    <a:pPr defTabSz="609576"/>
                    <a:r>
                      <a:rPr lang="en-US" altLang="en-US" sz="1200" b="1" dirty="0">
                        <a:solidFill>
                          <a:schemeClr val="tx1">
                            <a:lumMod val="95000"/>
                          </a:schemeClr>
                        </a:solidFill>
                        <a:ea typeface="Amazon Ember" panose="020B0603020204020204" pitchFamily="34" charset="0"/>
                        <a:cs typeface="Amazon Ember" panose="020B0603020204020204" pitchFamily="34" charset="0"/>
                      </a:rPr>
                      <a:t>View service map</a:t>
                    </a:r>
                  </a:p>
                  <a:p>
                    <a:pPr defTabSz="609576"/>
                    <a:endParaRPr lang="en-US" altLang="en-US" sz="1200" dirty="0">
                      <a:solidFill>
                        <a:schemeClr val="tx1">
                          <a:lumMod val="95000"/>
                        </a:schemeClr>
                      </a:solidFill>
                      <a:ea typeface="Amazon Ember" panose="020B0603020204020204" pitchFamily="34" charset="0"/>
                      <a:cs typeface="Amazon Ember" panose="020B0603020204020204" pitchFamily="34" charset="0"/>
                    </a:endParaRPr>
                  </a:p>
                  <a:p>
                    <a:pPr defTabSz="609576"/>
                    <a:r>
                      <a:rPr lang="en-US" altLang="en-US" sz="1200" dirty="0">
                        <a:solidFill>
                          <a:schemeClr val="tx1">
                            <a:lumMod val="95000"/>
                          </a:schemeClr>
                        </a:solidFill>
                        <a:ea typeface="Amazon Ember" panose="020B0603020204020204" pitchFamily="34" charset="0"/>
                        <a:cs typeface="Amazon Ember" panose="020B0603020204020204" pitchFamily="34" charset="0"/>
                      </a:rPr>
                      <a:t>View the service map to see trace data, such as latencies, HTTP statuses, and metadata for each service</a:t>
                    </a:r>
                  </a:p>
                </p:txBody>
              </p:sp>
            </p:grpSp>
            <p:grpSp>
              <p:nvGrpSpPr>
                <p:cNvPr id="80" name="Group 79">
                  <a:extLst>
                    <a:ext uri="{FF2B5EF4-FFF2-40B4-BE49-F238E27FC236}">
                      <a16:creationId xmlns:a16="http://schemas.microsoft.com/office/drawing/2014/main" id="{D766931A-FBFA-0344-B715-6230DB6BE40E}"/>
                    </a:ext>
                  </a:extLst>
                </p:cNvPr>
                <p:cNvGrpSpPr/>
                <p:nvPr/>
              </p:nvGrpSpPr>
              <p:grpSpPr>
                <a:xfrm>
                  <a:off x="10759006" y="3905285"/>
                  <a:ext cx="2163555" cy="1914503"/>
                  <a:chOff x="10759006" y="3905285"/>
                  <a:chExt cx="2163555" cy="1914503"/>
                </a:xfrm>
              </p:grpSpPr>
              <p:grpSp>
                <p:nvGrpSpPr>
                  <p:cNvPr id="61" name="Group 60">
                    <a:extLst>
                      <a:ext uri="{FF2B5EF4-FFF2-40B4-BE49-F238E27FC236}">
                        <a16:creationId xmlns:a16="http://schemas.microsoft.com/office/drawing/2014/main" id="{958C48CD-A504-594C-9128-AD518A67268F}"/>
                      </a:ext>
                    </a:extLst>
                  </p:cNvPr>
                  <p:cNvGrpSpPr>
                    <a:grpSpLocks noChangeAspect="1"/>
                  </p:cNvGrpSpPr>
                  <p:nvPr/>
                </p:nvGrpSpPr>
                <p:grpSpPr>
                  <a:xfrm>
                    <a:off x="10952377" y="3905285"/>
                    <a:ext cx="909197" cy="731520"/>
                    <a:chOff x="3604162" y="4074887"/>
                    <a:chExt cx="2048629" cy="1648282"/>
                  </a:xfrm>
                </p:grpSpPr>
                <p:sp>
                  <p:nvSpPr>
                    <p:cNvPr id="62" name="Donut 61">
                      <a:extLst>
                        <a:ext uri="{FF2B5EF4-FFF2-40B4-BE49-F238E27FC236}">
                          <a16:creationId xmlns:a16="http://schemas.microsoft.com/office/drawing/2014/main" id="{353F89D6-1637-EC49-AE24-2E269E275281}"/>
                        </a:ext>
                      </a:extLst>
                    </p:cNvPr>
                    <p:cNvSpPr>
                      <a:spLocks noChangeAspect="1"/>
                    </p:cNvSpPr>
                    <p:nvPr/>
                  </p:nvSpPr>
                  <p:spPr bwMode="auto">
                    <a:xfrm>
                      <a:off x="3604162" y="4247535"/>
                      <a:ext cx="1005840" cy="1005840"/>
                    </a:xfrm>
                    <a:prstGeom prst="donut">
                      <a:avLst>
                        <a:gd name="adj" fmla="val 13172"/>
                      </a:avLst>
                    </a:prstGeom>
                    <a:solidFill>
                      <a:schemeClr val="tx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70D5BD12-0B24-1A40-ABEA-6C35575DDF8E}"/>
                        </a:ext>
                      </a:extLst>
                    </p:cNvPr>
                    <p:cNvCxnSpPr>
                      <a:cxnSpLocks/>
                      <a:endCxn id="62" idx="7"/>
                    </p:cNvCxnSpPr>
                    <p:nvPr/>
                  </p:nvCxnSpPr>
                  <p:spPr>
                    <a:xfrm flipV="1">
                      <a:off x="4291781" y="4394837"/>
                      <a:ext cx="170919" cy="177163"/>
                    </a:xfrm>
                    <a:prstGeom prst="line">
                      <a:avLst/>
                    </a:prstGeom>
                    <a:ln w="57150">
                      <a:headEnd type="none"/>
                      <a:tailEnd type="none"/>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FFD1259C-EE10-384D-8DC2-73BF2BEE3D87}"/>
                        </a:ext>
                      </a:extLst>
                    </p:cNvPr>
                    <p:cNvCxnSpPr>
                      <a:cxnSpLocks/>
                    </p:cNvCxnSpPr>
                    <p:nvPr/>
                  </p:nvCxnSpPr>
                  <p:spPr>
                    <a:xfrm flipV="1">
                      <a:off x="4311449" y="4700016"/>
                      <a:ext cx="304847" cy="24385"/>
                    </a:xfrm>
                    <a:prstGeom prst="line">
                      <a:avLst/>
                    </a:prstGeom>
                    <a:ln w="57150">
                      <a:headEnd type="none"/>
                      <a:tailEnd type="none"/>
                    </a:ln>
                  </p:spPr>
                  <p:style>
                    <a:lnRef idx="1">
                      <a:schemeClr val="dk1"/>
                    </a:lnRef>
                    <a:fillRef idx="0">
                      <a:schemeClr val="dk1"/>
                    </a:fillRef>
                    <a:effectRef idx="0">
                      <a:schemeClr val="dk1"/>
                    </a:effectRef>
                    <a:fontRef idx="minor">
                      <a:schemeClr val="tx1"/>
                    </a:fontRef>
                  </p:style>
                </p:cxnSp>
                <p:grpSp>
                  <p:nvGrpSpPr>
                    <p:cNvPr id="65" name="Group 64">
                      <a:extLst>
                        <a:ext uri="{FF2B5EF4-FFF2-40B4-BE49-F238E27FC236}">
                          <a16:creationId xmlns:a16="http://schemas.microsoft.com/office/drawing/2014/main" id="{92A9EEBA-9E88-B541-A0A5-AFAF273CC28D}"/>
                        </a:ext>
                      </a:extLst>
                    </p:cNvPr>
                    <p:cNvGrpSpPr/>
                    <p:nvPr/>
                  </p:nvGrpSpPr>
                  <p:grpSpPr>
                    <a:xfrm>
                      <a:off x="4066538" y="4808769"/>
                      <a:ext cx="914400" cy="914400"/>
                      <a:chOff x="5295888" y="4026218"/>
                      <a:chExt cx="914400" cy="914400"/>
                    </a:xfrm>
                  </p:grpSpPr>
                  <p:sp>
                    <p:nvSpPr>
                      <p:cNvPr id="76" name="Rectangle 75">
                        <a:extLst>
                          <a:ext uri="{FF2B5EF4-FFF2-40B4-BE49-F238E27FC236}">
                            <a16:creationId xmlns:a16="http://schemas.microsoft.com/office/drawing/2014/main" id="{0BB0B255-5A76-6B43-8854-83D58E4B705B}"/>
                          </a:ext>
                        </a:extLst>
                      </p:cNvPr>
                      <p:cNvSpPr/>
                      <p:nvPr/>
                    </p:nvSpPr>
                    <p:spPr bwMode="auto">
                      <a:xfrm>
                        <a:off x="5295888" y="4026218"/>
                        <a:ext cx="765699" cy="7139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ctr" defTabSz="777029"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7" name="Graphic 76" descr="Magnifying glass">
                        <a:extLst>
                          <a:ext uri="{FF2B5EF4-FFF2-40B4-BE49-F238E27FC236}">
                            <a16:creationId xmlns:a16="http://schemas.microsoft.com/office/drawing/2014/main" id="{9F22488A-0625-2A47-928B-7AF379D8C01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95888" y="4026218"/>
                        <a:ext cx="914400" cy="914400"/>
                      </a:xfrm>
                      <a:prstGeom prst="rect">
                        <a:avLst/>
                      </a:prstGeom>
                    </p:spPr>
                  </p:pic>
                </p:grpSp>
                <p:cxnSp>
                  <p:nvCxnSpPr>
                    <p:cNvPr id="66" name="Straight Connector 65">
                      <a:extLst>
                        <a:ext uri="{FF2B5EF4-FFF2-40B4-BE49-F238E27FC236}">
                          <a16:creationId xmlns:a16="http://schemas.microsoft.com/office/drawing/2014/main" id="{0997D471-D2EB-B74E-9E46-71F1FBDECDE0}"/>
                        </a:ext>
                      </a:extLst>
                    </p:cNvPr>
                    <p:cNvCxnSpPr/>
                    <p:nvPr/>
                  </p:nvCxnSpPr>
                  <p:spPr>
                    <a:xfrm>
                      <a:off x="4328361" y="5070177"/>
                      <a:ext cx="261931"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A5D6316-6EED-3B4D-A34F-5723B02DC2EC}"/>
                        </a:ext>
                      </a:extLst>
                    </p:cNvPr>
                    <p:cNvCxnSpPr/>
                    <p:nvPr/>
                  </p:nvCxnSpPr>
                  <p:spPr>
                    <a:xfrm>
                      <a:off x="4244433" y="5161621"/>
                      <a:ext cx="9144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DA6DDD7-24FE-1742-B7E1-6C563B0B9D60}"/>
                        </a:ext>
                      </a:extLst>
                    </p:cNvPr>
                    <p:cNvCxnSpPr/>
                    <p:nvPr/>
                  </p:nvCxnSpPr>
                  <p:spPr>
                    <a:xfrm>
                      <a:off x="4372972" y="5157492"/>
                      <a:ext cx="18288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09F0E17-85BF-1C4F-B0F8-882709B582BF}"/>
                        </a:ext>
                      </a:extLst>
                    </p:cNvPr>
                    <p:cNvCxnSpPr/>
                    <p:nvPr/>
                  </p:nvCxnSpPr>
                  <p:spPr>
                    <a:xfrm>
                      <a:off x="4266580" y="5250010"/>
                      <a:ext cx="2286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aphic 52" descr="Signal">
                      <a:extLst>
                        <a:ext uri="{FF2B5EF4-FFF2-40B4-BE49-F238E27FC236}">
                          <a16:creationId xmlns:a16="http://schemas.microsoft.com/office/drawing/2014/main" id="{17E4CE1B-8E86-104F-B4D1-A5AA2652FC4F}"/>
                        </a:ext>
                      </a:extLst>
                    </p:cNvPr>
                    <p:cNvGrpSpPr/>
                    <p:nvPr/>
                  </p:nvGrpSpPr>
                  <p:grpSpPr>
                    <a:xfrm flipH="1">
                      <a:off x="5176541" y="4074887"/>
                      <a:ext cx="476250" cy="561925"/>
                      <a:chOff x="5970423" y="4141901"/>
                      <a:chExt cx="476250" cy="561925"/>
                    </a:xfrm>
                  </p:grpSpPr>
                  <p:sp>
                    <p:nvSpPr>
                      <p:cNvPr id="73" name="Freeform 72">
                        <a:extLst>
                          <a:ext uri="{FF2B5EF4-FFF2-40B4-BE49-F238E27FC236}">
                            <a16:creationId xmlns:a16="http://schemas.microsoft.com/office/drawing/2014/main" id="{D949ED41-3B5E-C64A-92B5-25914B83B17F}"/>
                          </a:ext>
                        </a:extLst>
                      </p:cNvPr>
                      <p:cNvSpPr/>
                      <p:nvPr/>
                    </p:nvSpPr>
                    <p:spPr>
                      <a:xfrm>
                        <a:off x="5970423" y="4399026"/>
                        <a:ext cx="133350" cy="304800"/>
                      </a:xfrm>
                      <a:custGeom>
                        <a:avLst/>
                        <a:gdLst>
                          <a:gd name="connsiteX0" fmla="*/ 0 w 133350"/>
                          <a:gd name="connsiteY0" fmla="*/ 0 h 304800"/>
                          <a:gd name="connsiteX1" fmla="*/ 133350 w 133350"/>
                          <a:gd name="connsiteY1" fmla="*/ 0 h 304800"/>
                          <a:gd name="connsiteX2" fmla="*/ 133350 w 133350"/>
                          <a:gd name="connsiteY2" fmla="*/ 304800 h 304800"/>
                          <a:gd name="connsiteX3" fmla="*/ 0 w 13335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133350" h="304800">
                            <a:moveTo>
                              <a:pt x="0" y="0"/>
                            </a:moveTo>
                            <a:lnTo>
                              <a:pt x="133350" y="0"/>
                            </a:lnTo>
                            <a:lnTo>
                              <a:pt x="133350" y="304800"/>
                            </a:lnTo>
                            <a:lnTo>
                              <a:pt x="0" y="304800"/>
                            </a:lnTo>
                            <a:close/>
                          </a:path>
                        </a:pathLst>
                      </a:custGeom>
                      <a:solidFill>
                        <a:schemeClr val="tx1"/>
                      </a:solidFill>
                      <a:ln w="9525" cap="flat">
                        <a:solidFill>
                          <a:schemeClr val="tx1"/>
                        </a:solidFill>
                        <a:prstDash val="solid"/>
                        <a:miter/>
                      </a:ln>
                    </p:spPr>
                    <p:txBody>
                      <a:bodyPr rtlCol="0" anchor="ctr"/>
                      <a:lstStyle/>
                      <a:p>
                        <a:endParaRPr lang="en-US" sz="1500" dirty="0"/>
                      </a:p>
                    </p:txBody>
                  </p:sp>
                  <p:sp>
                    <p:nvSpPr>
                      <p:cNvPr id="74" name="Freeform 73">
                        <a:extLst>
                          <a:ext uri="{FF2B5EF4-FFF2-40B4-BE49-F238E27FC236}">
                            <a16:creationId xmlns:a16="http://schemas.microsoft.com/office/drawing/2014/main" id="{77B64C40-C695-8649-BEA3-66C00D2A1759}"/>
                          </a:ext>
                        </a:extLst>
                      </p:cNvPr>
                      <p:cNvSpPr/>
                      <p:nvPr/>
                    </p:nvSpPr>
                    <p:spPr>
                      <a:xfrm>
                        <a:off x="6141873" y="4141901"/>
                        <a:ext cx="133350" cy="561925"/>
                      </a:xfrm>
                      <a:custGeom>
                        <a:avLst/>
                        <a:gdLst>
                          <a:gd name="connsiteX0" fmla="*/ 0 w 133350"/>
                          <a:gd name="connsiteY0" fmla="*/ 0 h 476250"/>
                          <a:gd name="connsiteX1" fmla="*/ 133350 w 133350"/>
                          <a:gd name="connsiteY1" fmla="*/ 0 h 476250"/>
                          <a:gd name="connsiteX2" fmla="*/ 133350 w 133350"/>
                          <a:gd name="connsiteY2" fmla="*/ 476250 h 476250"/>
                          <a:gd name="connsiteX3" fmla="*/ 0 w 1333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133350" h="476250">
                            <a:moveTo>
                              <a:pt x="0" y="0"/>
                            </a:moveTo>
                            <a:lnTo>
                              <a:pt x="133350" y="0"/>
                            </a:lnTo>
                            <a:lnTo>
                              <a:pt x="133350" y="476250"/>
                            </a:lnTo>
                            <a:lnTo>
                              <a:pt x="0" y="476250"/>
                            </a:lnTo>
                            <a:close/>
                          </a:path>
                        </a:pathLst>
                      </a:custGeom>
                      <a:solidFill>
                        <a:schemeClr val="tx1"/>
                      </a:solidFill>
                      <a:ln w="9525" cap="flat">
                        <a:solidFill>
                          <a:schemeClr val="tx1"/>
                        </a:solidFill>
                        <a:prstDash val="solid"/>
                        <a:miter/>
                      </a:ln>
                    </p:spPr>
                    <p:txBody>
                      <a:bodyPr rtlCol="0" anchor="ctr"/>
                      <a:lstStyle/>
                      <a:p>
                        <a:endParaRPr lang="en-US" sz="1500" dirty="0"/>
                      </a:p>
                    </p:txBody>
                  </p:sp>
                  <p:sp>
                    <p:nvSpPr>
                      <p:cNvPr id="75" name="Freeform 74">
                        <a:extLst>
                          <a:ext uri="{FF2B5EF4-FFF2-40B4-BE49-F238E27FC236}">
                            <a16:creationId xmlns:a16="http://schemas.microsoft.com/office/drawing/2014/main" id="{43712932-2D2F-894C-AB8C-987E8581121A}"/>
                          </a:ext>
                        </a:extLst>
                      </p:cNvPr>
                      <p:cNvSpPr/>
                      <p:nvPr/>
                    </p:nvSpPr>
                    <p:spPr>
                      <a:xfrm>
                        <a:off x="6313323" y="4247536"/>
                        <a:ext cx="133350" cy="456290"/>
                      </a:xfrm>
                      <a:custGeom>
                        <a:avLst/>
                        <a:gdLst>
                          <a:gd name="connsiteX0" fmla="*/ 0 w 133350"/>
                          <a:gd name="connsiteY0" fmla="*/ 0 h 647700"/>
                          <a:gd name="connsiteX1" fmla="*/ 133350 w 133350"/>
                          <a:gd name="connsiteY1" fmla="*/ 0 h 647700"/>
                          <a:gd name="connsiteX2" fmla="*/ 133350 w 133350"/>
                          <a:gd name="connsiteY2" fmla="*/ 647700 h 647700"/>
                          <a:gd name="connsiteX3" fmla="*/ 0 w 13335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33350" h="647700">
                            <a:moveTo>
                              <a:pt x="0" y="0"/>
                            </a:moveTo>
                            <a:lnTo>
                              <a:pt x="133350" y="0"/>
                            </a:lnTo>
                            <a:lnTo>
                              <a:pt x="133350" y="647700"/>
                            </a:lnTo>
                            <a:lnTo>
                              <a:pt x="0" y="647700"/>
                            </a:lnTo>
                            <a:close/>
                          </a:path>
                        </a:pathLst>
                      </a:custGeom>
                      <a:solidFill>
                        <a:schemeClr val="tx1"/>
                      </a:solidFill>
                      <a:ln w="9525" cap="flat">
                        <a:solidFill>
                          <a:schemeClr val="tx1"/>
                        </a:solidFill>
                        <a:prstDash val="solid"/>
                        <a:miter/>
                      </a:ln>
                    </p:spPr>
                    <p:txBody>
                      <a:bodyPr rtlCol="0" anchor="ctr"/>
                      <a:lstStyle/>
                      <a:p>
                        <a:endParaRPr lang="en-US" sz="1500" dirty="0"/>
                      </a:p>
                    </p:txBody>
                  </p:sp>
                </p:grpSp>
                <p:cxnSp>
                  <p:nvCxnSpPr>
                    <p:cNvPr id="71" name="Straight Connector 70">
                      <a:extLst>
                        <a:ext uri="{FF2B5EF4-FFF2-40B4-BE49-F238E27FC236}">
                          <a16:creationId xmlns:a16="http://schemas.microsoft.com/office/drawing/2014/main" id="{816DA342-CD9B-7148-BF51-DFF41A94EDFD}"/>
                        </a:ext>
                      </a:extLst>
                    </p:cNvPr>
                    <p:cNvCxnSpPr/>
                    <p:nvPr/>
                  </p:nvCxnSpPr>
                  <p:spPr>
                    <a:xfrm flipV="1">
                      <a:off x="4671795" y="4394837"/>
                      <a:ext cx="315834" cy="442339"/>
                    </a:xfrm>
                    <a:prstGeom prst="line">
                      <a:avLst/>
                    </a:prstGeom>
                    <a:ln w="1905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1EB3B51-A586-B743-9E89-0786ED4B5EF0}"/>
                        </a:ext>
                      </a:extLst>
                    </p:cNvPr>
                    <p:cNvCxnSpPr/>
                    <p:nvPr/>
                  </p:nvCxnSpPr>
                  <p:spPr>
                    <a:xfrm flipV="1">
                      <a:off x="4841218" y="4808769"/>
                      <a:ext cx="464863" cy="234824"/>
                    </a:xfrm>
                    <a:prstGeom prst="line">
                      <a:avLst/>
                    </a:prstGeom>
                    <a:ln w="1905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79" name="TextBox 78">
                    <a:extLst>
                      <a:ext uri="{FF2B5EF4-FFF2-40B4-BE49-F238E27FC236}">
                        <a16:creationId xmlns:a16="http://schemas.microsoft.com/office/drawing/2014/main" id="{B2C340F5-3225-DD4F-AE63-8D0CD55AD612}"/>
                      </a:ext>
                    </a:extLst>
                  </p:cNvPr>
                  <p:cNvSpPr txBox="1"/>
                  <p:nvPr/>
                </p:nvSpPr>
                <p:spPr>
                  <a:xfrm>
                    <a:off x="10759006" y="4680815"/>
                    <a:ext cx="2163555" cy="1138973"/>
                  </a:xfrm>
                  <a:prstGeom prst="rect">
                    <a:avLst/>
                  </a:prstGeom>
                  <a:noFill/>
                </p:spPr>
                <p:txBody>
                  <a:bodyPr wrap="square" rtlCol="0">
                    <a:noAutofit/>
                  </a:bodyPr>
                  <a:lstStyle/>
                  <a:p>
                    <a:pPr defTabSz="609576"/>
                    <a:r>
                      <a:rPr lang="en-US" altLang="en-US" sz="1200" b="1" dirty="0">
                        <a:solidFill>
                          <a:schemeClr val="tx1">
                            <a:lumMod val="95000"/>
                          </a:schemeClr>
                        </a:solidFill>
                        <a:ea typeface="Amazon Ember" panose="020B0603020204020204" pitchFamily="34" charset="0"/>
                        <a:cs typeface="Amazon Ember" panose="020B0603020204020204" pitchFamily="34" charset="0"/>
                      </a:rPr>
                      <a:t>Analyze issues</a:t>
                    </a:r>
                  </a:p>
                  <a:p>
                    <a:pPr defTabSz="609576"/>
                    <a:endParaRPr lang="en-US" altLang="en-US" sz="1200" dirty="0">
                      <a:solidFill>
                        <a:schemeClr val="tx1">
                          <a:lumMod val="95000"/>
                        </a:schemeClr>
                      </a:solidFill>
                      <a:ea typeface="Amazon Ember" panose="020B0603020204020204" pitchFamily="34" charset="0"/>
                      <a:cs typeface="Amazon Ember" panose="020B0603020204020204" pitchFamily="34" charset="0"/>
                    </a:endParaRPr>
                  </a:p>
                  <a:p>
                    <a:pPr defTabSz="609576"/>
                    <a:r>
                      <a:rPr lang="en-US" altLang="en-US" sz="1200" dirty="0">
                        <a:solidFill>
                          <a:schemeClr val="tx1">
                            <a:lumMod val="95000"/>
                          </a:schemeClr>
                        </a:solidFill>
                        <a:ea typeface="Amazon Ember" panose="020B0603020204020204" pitchFamily="34" charset="0"/>
                        <a:cs typeface="Amazon Ember" panose="020B0603020204020204" pitchFamily="34" charset="0"/>
                      </a:rPr>
                      <a:t>Drill into the service showing unusual behavior to identify the root issue</a:t>
                    </a:r>
                  </a:p>
                </p:txBody>
              </p:sp>
            </p:grpSp>
          </p:grpSp>
        </p:grpSp>
      </p:grpSp>
    </p:spTree>
    <p:extLst>
      <p:ext uri="{BB962C8B-B14F-4D97-AF65-F5344CB8AC3E}">
        <p14:creationId xmlns:p14="http://schemas.microsoft.com/office/powerpoint/2010/main" val="28989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23C216-60EB-4AA5-8FB1-DD0E5600C0DA}"/>
              </a:ext>
            </a:extLst>
          </p:cNvPr>
          <p:cNvSpPr>
            <a:spLocks noGrp="1"/>
          </p:cNvSpPr>
          <p:nvPr>
            <p:ph type="title"/>
          </p:nvPr>
        </p:nvSpPr>
        <p:spPr/>
        <p:txBody>
          <a:bodyPr/>
          <a:lstStyle/>
          <a:p>
            <a:r>
              <a:rPr lang="en-US" dirty="0"/>
              <a:t>What we will cover</a:t>
            </a:r>
          </a:p>
        </p:txBody>
      </p:sp>
      <p:sp>
        <p:nvSpPr>
          <p:cNvPr id="8" name="Text Placeholder 7">
            <a:extLst>
              <a:ext uri="{FF2B5EF4-FFF2-40B4-BE49-F238E27FC236}">
                <a16:creationId xmlns:a16="http://schemas.microsoft.com/office/drawing/2014/main" id="{57FAEA95-7C09-43B6-9D64-2C682F5A1646}"/>
              </a:ext>
            </a:extLst>
          </p:cNvPr>
          <p:cNvSpPr>
            <a:spLocks noGrp="1"/>
          </p:cNvSpPr>
          <p:nvPr>
            <p:ph type="body" sz="quarter" idx="10"/>
          </p:nvPr>
        </p:nvSpPr>
        <p:spPr>
          <a:xfrm>
            <a:off x="381000" y="1485900"/>
            <a:ext cx="11430000" cy="3293209"/>
          </a:xfrm>
        </p:spPr>
        <p:txBody>
          <a:bodyPr/>
          <a:lstStyle/>
          <a:p>
            <a:pPr lvl="1"/>
            <a:r>
              <a:rPr lang="en-US" dirty="0"/>
              <a:t>Why build an event-driven architecture?</a:t>
            </a:r>
          </a:p>
          <a:p>
            <a:pPr lvl="1"/>
            <a:r>
              <a:rPr lang="en-US" dirty="0"/>
              <a:t>Integration patterns with Amazon SQS, Amazon SNS, and Amazon EventBridge</a:t>
            </a:r>
          </a:p>
          <a:p>
            <a:pPr lvl="1"/>
            <a:r>
              <a:rPr lang="en-US" dirty="0"/>
              <a:t>Observability using Amazon CloudWatch and AWS X-Ray</a:t>
            </a:r>
          </a:p>
          <a:p>
            <a:pPr lvl="1"/>
            <a:r>
              <a:rPr lang="en-US" dirty="0"/>
              <a:t>Lots of demos</a:t>
            </a:r>
          </a:p>
          <a:p>
            <a:pPr lvl="1"/>
            <a:endParaRPr lang="en-US" dirty="0"/>
          </a:p>
        </p:txBody>
      </p:sp>
    </p:spTree>
    <p:extLst>
      <p:ext uri="{BB962C8B-B14F-4D97-AF65-F5344CB8AC3E}">
        <p14:creationId xmlns:p14="http://schemas.microsoft.com/office/powerpoint/2010/main" val="58386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8BB58E-4EA3-490E-A6F0-C03E66E29AE6}"/>
              </a:ext>
            </a:extLst>
          </p:cNvPr>
          <p:cNvSpPr>
            <a:spLocks noGrp="1"/>
          </p:cNvSpPr>
          <p:nvPr>
            <p:ph type="title"/>
          </p:nvPr>
        </p:nvSpPr>
        <p:spPr>
          <a:xfrm>
            <a:off x="402173" y="3050435"/>
            <a:ext cx="7658100" cy="757130"/>
          </a:xfrm>
        </p:spPr>
        <p:txBody>
          <a:bodyPr/>
          <a:lstStyle/>
          <a:p>
            <a:r>
              <a:rPr lang="en-US" dirty="0"/>
              <a:t>Observability demo</a:t>
            </a:r>
          </a:p>
        </p:txBody>
      </p:sp>
      <p:sp>
        <p:nvSpPr>
          <p:cNvPr id="2" name="Slide Number Placeholder 1">
            <a:extLst>
              <a:ext uri="{FF2B5EF4-FFF2-40B4-BE49-F238E27FC236}">
                <a16:creationId xmlns:a16="http://schemas.microsoft.com/office/drawing/2014/main" id="{7D32A20A-7A8F-8346-97FE-78BC4AE3BD0C}"/>
              </a:ext>
            </a:extLst>
          </p:cNvPr>
          <p:cNvSpPr>
            <a:spLocks noGrp="1"/>
          </p:cNvSpPr>
          <p:nvPr>
            <p:ph type="sldNum" sz="quarter" idx="4294967295"/>
          </p:nvPr>
        </p:nvSpPr>
        <p:spPr>
          <a:xfrm>
            <a:off x="9448800" y="6953250"/>
            <a:ext cx="2743200" cy="365125"/>
          </a:xfrm>
        </p:spPr>
        <p:txBody>
          <a:bodyPr/>
          <a:lstStyle/>
          <a:p>
            <a:fld id="{EB4B8DE2-A4E8-46E4-8BBF-D75455EFF32C}" type="slidenum">
              <a:rPr lang="en-US" smtClean="0"/>
              <a:pPr/>
              <a:t>40</a:t>
            </a:fld>
            <a:endParaRPr lang="en-US" dirty="0"/>
          </a:p>
        </p:txBody>
      </p:sp>
    </p:spTree>
    <p:extLst>
      <p:ext uri="{BB962C8B-B14F-4D97-AF65-F5344CB8AC3E}">
        <p14:creationId xmlns:p14="http://schemas.microsoft.com/office/powerpoint/2010/main" val="416510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itle 8">
            <a:extLst>
              <a:ext uri="{FF2B5EF4-FFF2-40B4-BE49-F238E27FC236}">
                <a16:creationId xmlns:a16="http://schemas.microsoft.com/office/drawing/2014/main" id="{2471EF99-CC07-B94C-AFAE-304FC4291E53}"/>
              </a:ext>
            </a:extLst>
          </p:cNvPr>
          <p:cNvSpPr>
            <a:spLocks noGrp="1"/>
          </p:cNvSpPr>
          <p:nvPr>
            <p:ph type="title"/>
          </p:nvPr>
        </p:nvSpPr>
        <p:spPr/>
        <p:txBody>
          <a:bodyPr/>
          <a:lstStyle/>
          <a:p>
            <a:r>
              <a:rPr lang="en-US" noProof="0" dirty="0"/>
              <a:t>Observability</a:t>
            </a:r>
          </a:p>
        </p:txBody>
      </p:sp>
      <p:sp>
        <p:nvSpPr>
          <p:cNvPr id="27" name="Text Placeholder 2">
            <a:extLst>
              <a:ext uri="{FF2B5EF4-FFF2-40B4-BE49-F238E27FC236}">
                <a16:creationId xmlns:a16="http://schemas.microsoft.com/office/drawing/2014/main" id="{EE666BBC-DBAF-0C4B-BE00-9E30EABBA8E0}"/>
              </a:ext>
            </a:extLst>
          </p:cNvPr>
          <p:cNvSpPr txBox="1">
            <a:spLocks/>
          </p:cNvSpPr>
          <p:nvPr/>
        </p:nvSpPr>
        <p:spPr>
          <a:xfrm>
            <a:off x="943795" y="1094394"/>
            <a:ext cx="6718753" cy="430888"/>
          </a:xfrm>
          <a:prstGeom prst="rect">
            <a:avLst/>
          </a:prstGeom>
        </p:spPr>
        <p:txBody>
          <a:bodyPr/>
          <a:lstStyle>
            <a:lvl1pPr algn="l" defTabSz="1096963" rtl="0" eaLnBrk="1" fontAlgn="base" hangingPunct="1">
              <a:lnSpc>
                <a:spcPct val="90000"/>
              </a:lnSpc>
              <a:spcBef>
                <a:spcPct val="20000"/>
              </a:spcBef>
              <a:spcAft>
                <a:spcPct val="0"/>
              </a:spcAft>
              <a:buSzPct val="90000"/>
              <a:buFont typeface="Arial" panose="020B0604020202020204" pitchFamily="34" charset="0"/>
              <a:defRPr sz="32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225" algn="l" defTabSz="1096963" rtl="0" eaLnBrk="1" fontAlgn="base" hangingPunct="1">
              <a:lnSpc>
                <a:spcPct val="90000"/>
              </a:lnSpc>
              <a:spcBef>
                <a:spcPts val="600"/>
              </a:spcBef>
              <a:spcAft>
                <a:spcPct val="0"/>
              </a:spcAft>
              <a:buSzPct val="90000"/>
              <a:buFont typeface="Arial" panose="020B0604020202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1513" algn="l" defTabSz="1096963" rtl="0" eaLnBrk="1" fontAlgn="base" hangingPunct="1">
              <a:lnSpc>
                <a:spcPct val="90000"/>
              </a:lnSpc>
              <a:spcBef>
                <a:spcPts val="600"/>
              </a:spcBef>
              <a:spcAft>
                <a:spcPct val="0"/>
              </a:spcAft>
              <a:buSzPct val="90000"/>
              <a:buFont typeface="Arial" panose="020B0604020202020204" pitchFamily="34" charset="0"/>
              <a:defRPr sz="24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39800" algn="l" defTabSz="1096963" rtl="0" eaLnBrk="1" fontAlgn="base" hangingPunct="1">
              <a:lnSpc>
                <a:spcPct val="90000"/>
              </a:lnSpc>
              <a:spcBef>
                <a:spcPts val="600"/>
              </a:spcBef>
              <a:spcAft>
                <a:spcPct val="0"/>
              </a:spcAft>
              <a:buSzPct val="90000"/>
              <a:buFont typeface="Arial" panose="020B0604020202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09675" algn="l" defTabSz="1096963" rtl="0" eaLnBrk="1" fontAlgn="base" hangingPunct="1">
              <a:lnSpc>
                <a:spcPct val="90000"/>
              </a:lnSpc>
              <a:spcBef>
                <a:spcPts val="600"/>
              </a:spcBef>
              <a:spcAft>
                <a:spcPct val="0"/>
              </a:spcAft>
              <a:buSzPct val="90000"/>
              <a:buFont typeface="Arial" panose="020B0604020202020204" pitchFamily="34" charset="0"/>
              <a:defRPr sz="2000" kern="120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1500" dirty="0">
                <a:solidFill>
                  <a:srgbClr val="E659D6"/>
                </a:solidFill>
                <a:latin typeface="Amazon Ember Display" panose="020F0603020204020204" pitchFamily="34" charset="0"/>
                <a:ea typeface="Amazon Ember Display" panose="020F0603020204020204" pitchFamily="34" charset="0"/>
                <a:cs typeface="Amazon Ember Display" panose="020F0603020204020204" pitchFamily="34" charset="0"/>
              </a:rPr>
              <a:t>Operational excellence best practices</a:t>
            </a:r>
          </a:p>
        </p:txBody>
      </p:sp>
      <p:pic>
        <p:nvPicPr>
          <p:cNvPr id="30" name="Picture 29">
            <a:extLst>
              <a:ext uri="{FF2B5EF4-FFF2-40B4-BE49-F238E27FC236}">
                <a16:creationId xmlns:a16="http://schemas.microsoft.com/office/drawing/2014/main" id="{19E938D5-8353-0F44-90FA-35F995E69219}"/>
              </a:ext>
            </a:extLst>
          </p:cNvPr>
          <p:cNvPicPr>
            <a:picLocks noChangeAspect="1"/>
          </p:cNvPicPr>
          <p:nvPr/>
        </p:nvPicPr>
        <p:blipFill>
          <a:blip r:embed="rId3">
            <a:alphaModFix/>
          </a:blip>
          <a:stretch>
            <a:fillRect/>
          </a:stretch>
        </p:blipFill>
        <p:spPr>
          <a:xfrm>
            <a:off x="432251" y="974651"/>
            <a:ext cx="427040" cy="430888"/>
          </a:xfrm>
          <a:prstGeom prst="rect">
            <a:avLst/>
          </a:prstGeom>
        </p:spPr>
      </p:pic>
      <p:sp>
        <p:nvSpPr>
          <p:cNvPr id="37" name="TextBox 36">
            <a:extLst>
              <a:ext uri="{FF2B5EF4-FFF2-40B4-BE49-F238E27FC236}">
                <a16:creationId xmlns:a16="http://schemas.microsoft.com/office/drawing/2014/main" id="{D818DF59-69DF-1A48-9C1F-BB878DD4B1EB}"/>
              </a:ext>
            </a:extLst>
          </p:cNvPr>
          <p:cNvSpPr txBox="1"/>
          <p:nvPr/>
        </p:nvSpPr>
        <p:spPr>
          <a:xfrm>
            <a:off x="432250" y="1679080"/>
            <a:ext cx="8759876" cy="1977464"/>
          </a:xfrm>
          <a:prstGeom prst="rect">
            <a:avLst/>
          </a:prstGeom>
          <a:noFill/>
        </p:spPr>
        <p:txBody>
          <a:bodyPr wrap="square" lIns="152400" tIns="121920" rIns="152400" bIns="121920" rtlCol="0">
            <a:spAutoFit/>
          </a:bodyPr>
          <a:lstStyle/>
          <a:p>
            <a:pPr marL="238115" indent="-238115">
              <a:spcAft>
                <a:spcPts val="500"/>
              </a:spcAft>
              <a:buFont typeface="Arial" panose="020B0604020202020204" pitchFamily="34" charset="0"/>
              <a:buChar char="•"/>
            </a:pPr>
            <a:r>
              <a:rPr lang="en-US" sz="2000" dirty="0"/>
              <a:t>Observability is the way to govern the application’s health</a:t>
            </a:r>
          </a:p>
          <a:p>
            <a:pPr marL="694504" lvl="1" indent="-238115">
              <a:spcAft>
                <a:spcPts val="500"/>
              </a:spcAft>
              <a:buFont typeface="Arial" panose="020B0604020202020204" pitchFamily="34" charset="0"/>
              <a:buChar char="•"/>
            </a:pPr>
            <a:r>
              <a:rPr lang="en-US" sz="2000" dirty="0"/>
              <a:t>Monitor with Amazon CloudWatch logs and metrics – </a:t>
            </a:r>
            <a:br>
              <a:rPr lang="en-US" sz="2000" dirty="0"/>
            </a:br>
            <a:r>
              <a:rPr lang="en-US" sz="2000" dirty="0"/>
              <a:t>understand, analyze, and alert on metrics provided out of the box</a:t>
            </a:r>
          </a:p>
          <a:p>
            <a:pPr marL="694504" lvl="1" indent="-238115">
              <a:spcAft>
                <a:spcPts val="500"/>
              </a:spcAft>
              <a:buFont typeface="Arial" panose="020B0604020202020204" pitchFamily="34" charset="0"/>
              <a:buChar char="•"/>
            </a:pPr>
            <a:r>
              <a:rPr lang="en-US" sz="2000" dirty="0"/>
              <a:t>Inspect application traces with AWS X-Ray Console</a:t>
            </a:r>
          </a:p>
          <a:p>
            <a:pPr marL="694504" lvl="1" indent="-238115">
              <a:spcAft>
                <a:spcPts val="500"/>
              </a:spcAft>
              <a:buFont typeface="Arial" panose="020B0604020202020204" pitchFamily="34" charset="0"/>
              <a:buChar char="•"/>
            </a:pPr>
            <a:r>
              <a:rPr lang="en-US" sz="2000" dirty="0"/>
              <a:t>Instrument code with OpenTelemetry or AWS X-Ray SDKs</a:t>
            </a:r>
          </a:p>
        </p:txBody>
      </p:sp>
      <p:pic>
        <p:nvPicPr>
          <p:cNvPr id="38" name="Graphic 37">
            <a:extLst>
              <a:ext uri="{FF2B5EF4-FFF2-40B4-BE49-F238E27FC236}">
                <a16:creationId xmlns:a16="http://schemas.microsoft.com/office/drawing/2014/main" id="{3EA8E46F-3516-7E40-9E72-55E0D899BC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34024" y="1333253"/>
            <a:ext cx="688901" cy="688901"/>
          </a:xfrm>
          <a:prstGeom prst="rect">
            <a:avLst/>
          </a:prstGeom>
        </p:spPr>
      </p:pic>
      <p:sp>
        <p:nvSpPr>
          <p:cNvPr id="44" name="TextBox 43">
            <a:extLst>
              <a:ext uri="{FF2B5EF4-FFF2-40B4-BE49-F238E27FC236}">
                <a16:creationId xmlns:a16="http://schemas.microsoft.com/office/drawing/2014/main" id="{9329FF9F-4F8C-0C47-8F47-D806AB1F6534}"/>
              </a:ext>
            </a:extLst>
          </p:cNvPr>
          <p:cNvSpPr txBox="1"/>
          <p:nvPr/>
        </p:nvSpPr>
        <p:spPr>
          <a:xfrm>
            <a:off x="10400107" y="2094934"/>
            <a:ext cx="1406363" cy="631135"/>
          </a:xfrm>
          <a:prstGeom prst="rect">
            <a:avLst/>
          </a:prstGeom>
          <a:noFill/>
        </p:spPr>
        <p:txBody>
          <a:bodyPr wrap="square" rtlCol="0">
            <a:spAutoFit/>
          </a:bodyPr>
          <a:lstStyle/>
          <a:p>
            <a:pPr algn="ctr" defTabSz="761970"/>
            <a:r>
              <a:rPr lang="en-US" sz="1167"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Amazon CloudWatch</a:t>
            </a:r>
          </a:p>
          <a:p>
            <a:pPr algn="ctr" defTabSz="761970"/>
            <a:r>
              <a:rPr lang="en-US" sz="1167"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logs and metrics</a:t>
            </a:r>
          </a:p>
        </p:txBody>
      </p:sp>
      <p:pic>
        <p:nvPicPr>
          <p:cNvPr id="45" name="Graphic 44">
            <a:extLst>
              <a:ext uri="{FF2B5EF4-FFF2-40B4-BE49-F238E27FC236}">
                <a16:creationId xmlns:a16="http://schemas.microsoft.com/office/drawing/2014/main" id="{2CA9386D-294E-7249-9A1A-C0805D0066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58838" y="1333318"/>
            <a:ext cx="688900" cy="688900"/>
          </a:xfrm>
          <a:prstGeom prst="rect">
            <a:avLst/>
          </a:prstGeom>
        </p:spPr>
      </p:pic>
      <p:sp>
        <p:nvSpPr>
          <p:cNvPr id="46" name="TextBox 45">
            <a:extLst>
              <a:ext uri="{FF2B5EF4-FFF2-40B4-BE49-F238E27FC236}">
                <a16:creationId xmlns:a16="http://schemas.microsoft.com/office/drawing/2014/main" id="{5625253E-C20E-7C43-B4B0-28DC8AF00046}"/>
              </a:ext>
            </a:extLst>
          </p:cNvPr>
          <p:cNvSpPr txBox="1"/>
          <p:nvPr/>
        </p:nvSpPr>
        <p:spPr>
          <a:xfrm>
            <a:off x="9107476" y="2094934"/>
            <a:ext cx="941997" cy="271934"/>
          </a:xfrm>
          <a:prstGeom prst="rect">
            <a:avLst/>
          </a:prstGeom>
          <a:noFill/>
        </p:spPr>
        <p:txBody>
          <a:bodyPr wrap="square" rtlCol="0">
            <a:spAutoFit/>
          </a:bodyPr>
          <a:lstStyle/>
          <a:p>
            <a:pPr algn="ctr" defTabSz="761970"/>
            <a:r>
              <a:rPr lang="en-US" sz="1167" dirty="0">
                <a:solidFill>
                  <a:srgbClr val="FAFAFA"/>
                </a:solidFill>
                <a:latin typeface="Amazon Ember" panose="020B0603020204020204" pitchFamily="34" charset="0"/>
                <a:ea typeface="Amazon Ember" panose="020B0603020204020204" pitchFamily="34" charset="0"/>
                <a:cs typeface="Amazon Ember" panose="020B0603020204020204" pitchFamily="34" charset="0"/>
              </a:rPr>
              <a:t>AWS X-Ray</a:t>
            </a:r>
          </a:p>
        </p:txBody>
      </p:sp>
      <p:pic>
        <p:nvPicPr>
          <p:cNvPr id="8" name="Picture 7">
            <a:extLst>
              <a:ext uri="{FF2B5EF4-FFF2-40B4-BE49-F238E27FC236}">
                <a16:creationId xmlns:a16="http://schemas.microsoft.com/office/drawing/2014/main" id="{6B339132-DF0E-6048-87EF-15D64AE6F085}"/>
              </a:ext>
            </a:extLst>
          </p:cNvPr>
          <p:cNvPicPr>
            <a:picLocks noChangeAspect="1"/>
          </p:cNvPicPr>
          <p:nvPr/>
        </p:nvPicPr>
        <p:blipFill>
          <a:blip r:embed="rId8"/>
          <a:stretch>
            <a:fillRect/>
          </a:stretch>
        </p:blipFill>
        <p:spPr>
          <a:xfrm>
            <a:off x="3388367" y="4265252"/>
            <a:ext cx="2947655" cy="1850658"/>
          </a:xfrm>
          <a:prstGeom prst="rect">
            <a:avLst/>
          </a:prstGeom>
        </p:spPr>
      </p:pic>
      <p:pic>
        <p:nvPicPr>
          <p:cNvPr id="11" name="Picture 10">
            <a:extLst>
              <a:ext uri="{FF2B5EF4-FFF2-40B4-BE49-F238E27FC236}">
                <a16:creationId xmlns:a16="http://schemas.microsoft.com/office/drawing/2014/main" id="{324D820F-8300-7940-A149-20EFF9230825}"/>
              </a:ext>
            </a:extLst>
          </p:cNvPr>
          <p:cNvPicPr>
            <a:picLocks noChangeAspect="1"/>
          </p:cNvPicPr>
          <p:nvPr/>
        </p:nvPicPr>
        <p:blipFill>
          <a:blip r:embed="rId9"/>
          <a:stretch>
            <a:fillRect/>
          </a:stretch>
        </p:blipFill>
        <p:spPr>
          <a:xfrm>
            <a:off x="432250" y="4265252"/>
            <a:ext cx="2910507" cy="1850658"/>
          </a:xfrm>
          <a:prstGeom prst="rect">
            <a:avLst/>
          </a:prstGeom>
        </p:spPr>
      </p:pic>
      <p:pic>
        <p:nvPicPr>
          <p:cNvPr id="47" name="Picture 46">
            <a:extLst>
              <a:ext uri="{FF2B5EF4-FFF2-40B4-BE49-F238E27FC236}">
                <a16:creationId xmlns:a16="http://schemas.microsoft.com/office/drawing/2014/main" id="{9E5EC327-4A48-4D42-B1E7-DE8491E812A1}"/>
              </a:ext>
            </a:extLst>
          </p:cNvPr>
          <p:cNvPicPr>
            <a:picLocks noChangeAspect="1"/>
          </p:cNvPicPr>
          <p:nvPr/>
        </p:nvPicPr>
        <p:blipFill>
          <a:blip r:embed="rId10"/>
          <a:stretch>
            <a:fillRect/>
          </a:stretch>
        </p:blipFill>
        <p:spPr>
          <a:xfrm>
            <a:off x="6298874" y="3783922"/>
            <a:ext cx="5840062" cy="2788328"/>
          </a:xfrm>
          <a:prstGeom prst="rect">
            <a:avLst/>
          </a:prstGeom>
        </p:spPr>
      </p:pic>
    </p:spTree>
    <p:extLst>
      <p:ext uri="{BB962C8B-B14F-4D97-AF65-F5344CB8AC3E}">
        <p14:creationId xmlns:p14="http://schemas.microsoft.com/office/powerpoint/2010/main" val="884246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
                                            <p:txEl>
                                              <p:pRg st="1" end="1"/>
                                            </p:txEl>
                                          </p:spTgt>
                                        </p:tgtEl>
                                        <p:attrNameLst>
                                          <p:attrName>style.visibility</p:attrName>
                                        </p:attrNameLst>
                                      </p:cBhvr>
                                      <p:to>
                                        <p:strVal val="visible"/>
                                      </p:to>
                                    </p:set>
                                    <p:animEffect transition="in" filter="dissolve">
                                      <p:cBhvr>
                                        <p:cTn id="7" dur="500"/>
                                        <p:tgtEl>
                                          <p:spTgt spid="3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7">
                                            <p:txEl>
                                              <p:pRg st="2" end="2"/>
                                            </p:txEl>
                                          </p:spTgt>
                                        </p:tgtEl>
                                        <p:attrNameLst>
                                          <p:attrName>style.visibility</p:attrName>
                                        </p:attrNameLst>
                                      </p:cBhvr>
                                      <p:to>
                                        <p:strVal val="visible"/>
                                      </p:to>
                                    </p:set>
                                    <p:animEffect transition="in" filter="dissolve">
                                      <p:cBhvr>
                                        <p:cTn id="12" dur="500"/>
                                        <p:tgtEl>
                                          <p:spTgt spid="37">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dissolve">
                                      <p:cBhvr>
                                        <p:cTn id="21" dur="500"/>
                                        <p:tgtEl>
                                          <p:spTgt spid="45"/>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dissolve">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37">
                                            <p:txEl>
                                              <p:pRg st="3" end="3"/>
                                            </p:txEl>
                                          </p:spTgt>
                                        </p:tgtEl>
                                        <p:attrNameLst>
                                          <p:attrName>style.visibility</p:attrName>
                                        </p:attrNameLst>
                                      </p:cBhvr>
                                      <p:to>
                                        <p:strVal val="visible"/>
                                      </p:to>
                                    </p:set>
                                    <p:animEffect transition="in" filter="dissolve">
                                      <p:cBhvr>
                                        <p:cTn id="29" dur="500"/>
                                        <p:tgtEl>
                                          <p:spTgt spid="37">
                                            <p:txEl>
                                              <p:pRg st="3" end="3"/>
                                            </p:txEl>
                                          </p:spTgt>
                                        </p:tgtEl>
                                      </p:cBhvr>
                                    </p:animEffect>
                                  </p:childTnLst>
                                </p:cTn>
                              </p:par>
                              <p:par>
                                <p:cTn id="30" presetID="9" presetClass="exit" presetSubtype="0" fill="hold" nodeType="with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par>
                                <p:cTn id="33" presetID="9" presetClass="exit" presetSubtype="0" fill="hold" nodeType="withEffect">
                                  <p:stCondLst>
                                    <p:cond delay="0"/>
                                  </p:stCondLst>
                                  <p:childTnLst>
                                    <p:animEffect transition="out" filter="dissolv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childTnLst>
                          </p:cTn>
                        </p:par>
                        <p:par>
                          <p:cTn id="36" fill="hold">
                            <p:stCondLst>
                              <p:cond delay="500"/>
                            </p:stCondLst>
                            <p:childTnLst>
                              <p:par>
                                <p:cTn id="37" presetID="9" presetClass="entr" presetSubtype="0" fill="hold"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dissolve">
                                      <p:cBhvr>
                                        <p:cTn id="39" dur="500"/>
                                        <p:tgtEl>
                                          <p:spTgt spid="47"/>
                                        </p:tgtEl>
                                      </p:cBhvr>
                                    </p:animEffect>
                                  </p:childTnLst>
                                </p:cTn>
                              </p:par>
                              <p:par>
                                <p:cTn id="40" presetID="9" presetClass="entr" presetSubtype="0"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dissolve">
                                      <p:cBhvr>
                                        <p:cTn id="4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198C34-1533-8641-91BE-5A93C49EDD64}"/>
              </a:ext>
            </a:extLst>
          </p:cNvPr>
          <p:cNvPicPr>
            <a:picLocks noChangeAspect="1"/>
          </p:cNvPicPr>
          <p:nvPr/>
        </p:nvPicPr>
        <p:blipFill>
          <a:blip r:embed="rId3"/>
          <a:stretch>
            <a:fillRect/>
          </a:stretch>
        </p:blipFill>
        <p:spPr>
          <a:xfrm>
            <a:off x="401232" y="1417231"/>
            <a:ext cx="10985500" cy="4533900"/>
          </a:xfrm>
          <a:prstGeom prst="rect">
            <a:avLst/>
          </a:prstGeom>
        </p:spPr>
      </p:pic>
      <p:pic>
        <p:nvPicPr>
          <p:cNvPr id="4" name="Picture 3">
            <a:extLst>
              <a:ext uri="{FF2B5EF4-FFF2-40B4-BE49-F238E27FC236}">
                <a16:creationId xmlns:a16="http://schemas.microsoft.com/office/drawing/2014/main" id="{A21FE8C5-BBFB-F041-BE37-79FD46A3A82A}"/>
              </a:ext>
            </a:extLst>
          </p:cNvPr>
          <p:cNvPicPr>
            <a:picLocks noChangeAspect="1"/>
          </p:cNvPicPr>
          <p:nvPr/>
        </p:nvPicPr>
        <p:blipFill>
          <a:blip r:embed="rId4"/>
          <a:stretch>
            <a:fillRect/>
          </a:stretch>
        </p:blipFill>
        <p:spPr>
          <a:xfrm>
            <a:off x="401232" y="1180849"/>
            <a:ext cx="10985500" cy="236381"/>
          </a:xfrm>
          <a:prstGeom prst="rect">
            <a:avLst/>
          </a:prstGeom>
        </p:spPr>
      </p:pic>
      <p:sp>
        <p:nvSpPr>
          <p:cNvPr id="5" name="Title 4">
            <a:extLst>
              <a:ext uri="{FF2B5EF4-FFF2-40B4-BE49-F238E27FC236}">
                <a16:creationId xmlns:a16="http://schemas.microsoft.com/office/drawing/2014/main" id="{7F2A9C2D-967F-2947-9B55-F3743717FE2B}"/>
              </a:ext>
            </a:extLst>
          </p:cNvPr>
          <p:cNvSpPr>
            <a:spLocks noGrp="1"/>
          </p:cNvSpPr>
          <p:nvPr>
            <p:ph type="title"/>
          </p:nvPr>
        </p:nvSpPr>
        <p:spPr/>
        <p:txBody>
          <a:bodyPr/>
          <a:lstStyle/>
          <a:p>
            <a:r>
              <a:rPr lang="en-US" dirty="0"/>
              <a:t>Monitoring</a:t>
            </a:r>
          </a:p>
        </p:txBody>
      </p:sp>
    </p:spTree>
    <p:extLst>
      <p:ext uri="{BB962C8B-B14F-4D97-AF65-F5344CB8AC3E}">
        <p14:creationId xmlns:p14="http://schemas.microsoft.com/office/powerpoint/2010/main" val="4109013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4A17-991D-42FF-A089-3F70D643B001}"/>
              </a:ext>
            </a:extLst>
          </p:cNvPr>
          <p:cNvSpPr>
            <a:spLocks noGrp="1"/>
          </p:cNvSpPr>
          <p:nvPr>
            <p:ph type="title"/>
          </p:nvPr>
        </p:nvSpPr>
        <p:spPr/>
        <p:txBody>
          <a:bodyPr/>
          <a:lstStyle/>
          <a:p>
            <a:r>
              <a:rPr lang="en-US" dirty="0"/>
              <a:t>Observability demo recap</a:t>
            </a:r>
          </a:p>
        </p:txBody>
      </p:sp>
      <p:sp>
        <p:nvSpPr>
          <p:cNvPr id="3" name="Content Placeholder 2">
            <a:extLst>
              <a:ext uri="{FF2B5EF4-FFF2-40B4-BE49-F238E27FC236}">
                <a16:creationId xmlns:a16="http://schemas.microsoft.com/office/drawing/2014/main" id="{34F7586F-1992-46F0-8A96-9B0CD1139457}"/>
              </a:ext>
            </a:extLst>
          </p:cNvPr>
          <p:cNvSpPr>
            <a:spLocks noGrp="1"/>
          </p:cNvSpPr>
          <p:nvPr>
            <p:ph idx="1"/>
          </p:nvPr>
        </p:nvSpPr>
        <p:spPr>
          <a:xfrm>
            <a:off x="380999" y="1485900"/>
            <a:ext cx="11429999" cy="2745367"/>
          </a:xfrm>
        </p:spPr>
        <p:txBody>
          <a:bodyPr/>
          <a:lstStyle/>
          <a:p>
            <a:r>
              <a:rPr lang="en-US" dirty="0"/>
              <a:t>Instrumenting AWS code automatically with the AWS NuGet package</a:t>
            </a:r>
          </a:p>
          <a:p>
            <a:pPr lvl="1"/>
            <a:r>
              <a:rPr lang="en-US" dirty="0"/>
              <a:t>OpenTelemetry.Contrib.Instrumentation.AWS</a:t>
            </a:r>
          </a:p>
          <a:p>
            <a:r>
              <a:rPr lang="en-US" dirty="0"/>
              <a:t>Instrumenting code manually with System.Diagnostics.Activity</a:t>
            </a:r>
          </a:p>
          <a:p>
            <a:pPr lvl="1"/>
            <a:r>
              <a:rPr lang="en-US" dirty="0"/>
              <a:t>Possible to add tags and events to activities</a:t>
            </a:r>
          </a:p>
          <a:p>
            <a:r>
              <a:rPr lang="en-US" dirty="0"/>
              <a:t>Deploy to Lambda using Lambda layer</a:t>
            </a:r>
          </a:p>
          <a:p>
            <a:r>
              <a:rPr lang="en-US" dirty="0"/>
              <a:t>Deploy to Amazon ECS with AWS Fargate using a sidecar container</a:t>
            </a:r>
          </a:p>
        </p:txBody>
      </p:sp>
    </p:spTree>
    <p:extLst>
      <p:ext uri="{BB962C8B-B14F-4D97-AF65-F5344CB8AC3E}">
        <p14:creationId xmlns:p14="http://schemas.microsoft.com/office/powerpoint/2010/main" val="112524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5CA04850-14A5-AB45-AA1F-B4C8E4148A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33202" y="5201768"/>
            <a:ext cx="477000" cy="477000"/>
          </a:xfrm>
          <a:prstGeom prst="rect">
            <a:avLst/>
          </a:prstGeom>
        </p:spPr>
      </p:pic>
      <p:sp>
        <p:nvSpPr>
          <p:cNvPr id="5" name="TextBox 4">
            <a:extLst>
              <a:ext uri="{FF2B5EF4-FFF2-40B4-BE49-F238E27FC236}">
                <a16:creationId xmlns:a16="http://schemas.microsoft.com/office/drawing/2014/main" id="{8AADB43F-C932-4C4B-8549-C1A3DA1F19A2}"/>
              </a:ext>
            </a:extLst>
          </p:cNvPr>
          <p:cNvSpPr txBox="1"/>
          <p:nvPr/>
        </p:nvSpPr>
        <p:spPr>
          <a:xfrm>
            <a:off x="1884302" y="5759820"/>
            <a:ext cx="1374800" cy="523220"/>
          </a:xfrm>
          <a:prstGeom prst="rect">
            <a:avLst/>
          </a:prstGeom>
          <a:noFill/>
        </p:spPr>
        <p:txBody>
          <a:bodyPr wrap="square" rtlCol="0">
            <a:spAutoFit/>
          </a:bodyPr>
          <a:lstStyle/>
          <a:p>
            <a:pPr algn="ctr"/>
            <a:r>
              <a:rPr lang="en-US" sz="1400" dirty="0">
                <a:ea typeface="Amazon Ember" panose="020B0603020204020204" pitchFamily="34" charset="0"/>
                <a:cs typeface="Amazon Ember" panose="020B0603020204020204" pitchFamily="34" charset="0"/>
              </a:rPr>
              <a:t>Amazon</a:t>
            </a:r>
          </a:p>
          <a:p>
            <a:pPr algn="ctr"/>
            <a:r>
              <a:rPr lang="en-US" sz="1400" dirty="0">
                <a:ea typeface="Amazon Ember" panose="020B0603020204020204" pitchFamily="34" charset="0"/>
                <a:cs typeface="Amazon Ember" panose="020B0603020204020204" pitchFamily="34" charset="0"/>
              </a:rPr>
              <a:t>SNS</a:t>
            </a:r>
          </a:p>
        </p:txBody>
      </p:sp>
      <p:sp>
        <p:nvSpPr>
          <p:cNvPr id="6" name="TextBox 1">
            <a:extLst>
              <a:ext uri="{FF2B5EF4-FFF2-40B4-BE49-F238E27FC236}">
                <a16:creationId xmlns:a16="http://schemas.microsoft.com/office/drawing/2014/main" id="{CE3A449E-44BA-CC48-A144-3BAD389166F3}"/>
              </a:ext>
            </a:extLst>
          </p:cNvPr>
          <p:cNvSpPr txBox="1"/>
          <p:nvPr/>
        </p:nvSpPr>
        <p:spPr>
          <a:xfrm>
            <a:off x="3122536" y="5759820"/>
            <a:ext cx="1374800" cy="52322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sz="1400" dirty="0">
                <a:latin typeface="+mn-lt"/>
                <a:ea typeface="Amazon Ember" panose="020B0603020204020204" pitchFamily="34" charset="0"/>
                <a:cs typeface="Amazon Ember" panose="020B0603020204020204" pitchFamily="34" charset="0"/>
              </a:rPr>
              <a:t>Amazon</a:t>
            </a:r>
          </a:p>
          <a:p>
            <a:pPr algn="ctr"/>
            <a:r>
              <a:rPr lang="en-US" sz="1400" dirty="0">
                <a:latin typeface="+mn-lt"/>
                <a:ea typeface="Amazon Ember" panose="020B0603020204020204" pitchFamily="34" charset="0"/>
                <a:cs typeface="Amazon Ember" panose="020B0603020204020204" pitchFamily="34" charset="0"/>
              </a:rPr>
              <a:t>SQS</a:t>
            </a:r>
          </a:p>
        </p:txBody>
      </p:sp>
      <p:sp>
        <p:nvSpPr>
          <p:cNvPr id="7" name="TextBox 2">
            <a:extLst>
              <a:ext uri="{FF2B5EF4-FFF2-40B4-BE49-F238E27FC236}">
                <a16:creationId xmlns:a16="http://schemas.microsoft.com/office/drawing/2014/main" id="{3B0F9316-8DB4-7B41-87AD-A36A33652471}"/>
              </a:ext>
            </a:extLst>
          </p:cNvPr>
          <p:cNvSpPr txBox="1"/>
          <p:nvPr/>
        </p:nvSpPr>
        <p:spPr>
          <a:xfrm>
            <a:off x="8093844" y="5759820"/>
            <a:ext cx="1126123" cy="52322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sz="1400" dirty="0">
                <a:latin typeface="+mn-lt"/>
                <a:ea typeface="Amazon Ember" panose="020B0603020204020204" pitchFamily="34" charset="0"/>
                <a:cs typeface="Amazon Ember" panose="020B0603020204020204" pitchFamily="34" charset="0"/>
              </a:rPr>
              <a:t>Amazon</a:t>
            </a:r>
          </a:p>
          <a:p>
            <a:pPr algn="ctr"/>
            <a:r>
              <a:rPr lang="en-US" sz="1400" dirty="0">
                <a:latin typeface="+mn-lt"/>
                <a:ea typeface="Amazon Ember" panose="020B0603020204020204" pitchFamily="34" charset="0"/>
                <a:cs typeface="Amazon Ember" panose="020B0603020204020204" pitchFamily="34" charset="0"/>
              </a:rPr>
              <a:t>MQ</a:t>
            </a:r>
          </a:p>
        </p:txBody>
      </p:sp>
      <p:pic>
        <p:nvPicPr>
          <p:cNvPr id="10" name="Graphic 5">
            <a:extLst>
              <a:ext uri="{FF2B5EF4-FFF2-40B4-BE49-F238E27FC236}">
                <a16:creationId xmlns:a16="http://schemas.microsoft.com/office/drawing/2014/main" id="{505448BA-000F-2D4A-9A59-E515200E49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71436" y="5201768"/>
            <a:ext cx="477000" cy="477000"/>
          </a:xfrm>
          <a:prstGeom prst="rect">
            <a:avLst/>
          </a:prstGeom>
        </p:spPr>
      </p:pic>
      <p:sp>
        <p:nvSpPr>
          <p:cNvPr id="30" name="TextBox 29">
            <a:extLst>
              <a:ext uri="{FF2B5EF4-FFF2-40B4-BE49-F238E27FC236}">
                <a16:creationId xmlns:a16="http://schemas.microsoft.com/office/drawing/2014/main" id="{FE79FF2B-FFE8-B14F-A0F2-A2353AB90C55}"/>
              </a:ext>
            </a:extLst>
          </p:cNvPr>
          <p:cNvSpPr txBox="1"/>
          <p:nvPr/>
        </p:nvSpPr>
        <p:spPr>
          <a:xfrm>
            <a:off x="441181" y="5759820"/>
            <a:ext cx="1918253" cy="52322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defPPr>
              <a:defRPr lang="en-US"/>
            </a:defPPr>
            <a:lvl1pPr algn="ctr">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1400" dirty="0">
                <a:solidFill>
                  <a:schemeClr val="tx1"/>
                </a:solidFill>
                <a:latin typeface="+mn-lt"/>
              </a:rPr>
              <a:t>Amazon </a:t>
            </a:r>
            <a:br>
              <a:rPr lang="en-US" sz="1400" dirty="0">
                <a:solidFill>
                  <a:schemeClr val="tx1"/>
                </a:solidFill>
                <a:latin typeface="+mn-lt"/>
              </a:rPr>
            </a:br>
            <a:r>
              <a:rPr lang="en-US" sz="1400" dirty="0">
                <a:solidFill>
                  <a:schemeClr val="tx1"/>
                </a:solidFill>
                <a:latin typeface="+mn-lt"/>
              </a:rPr>
              <a:t>EventBridge</a:t>
            </a:r>
          </a:p>
        </p:txBody>
      </p:sp>
      <p:pic>
        <p:nvPicPr>
          <p:cNvPr id="31" name="Graphic 30">
            <a:extLst>
              <a:ext uri="{FF2B5EF4-FFF2-40B4-BE49-F238E27FC236}">
                <a16:creationId xmlns:a16="http://schemas.microsoft.com/office/drawing/2014/main" id="{5CD5EDA7-27B2-D644-B052-A344113658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780" y="5201742"/>
            <a:ext cx="477054" cy="477054"/>
          </a:xfrm>
          <a:prstGeom prst="rect">
            <a:avLst/>
          </a:prstGeom>
        </p:spPr>
      </p:pic>
      <p:pic>
        <p:nvPicPr>
          <p:cNvPr id="53" name="Graphic 5">
            <a:extLst>
              <a:ext uri="{FF2B5EF4-FFF2-40B4-BE49-F238E27FC236}">
                <a16:creationId xmlns:a16="http://schemas.microsoft.com/office/drawing/2014/main" id="{41AC4B1B-528B-2D4E-B837-E07039AE74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79380" y="5201768"/>
            <a:ext cx="477000" cy="477000"/>
          </a:xfrm>
          <a:prstGeom prst="rect">
            <a:avLst/>
          </a:prstGeom>
        </p:spPr>
      </p:pic>
      <p:sp>
        <p:nvSpPr>
          <p:cNvPr id="54" name="TextBox 1">
            <a:extLst>
              <a:ext uri="{FF2B5EF4-FFF2-40B4-BE49-F238E27FC236}">
                <a16:creationId xmlns:a16="http://schemas.microsoft.com/office/drawing/2014/main" id="{5A1F9F90-3539-824D-BED8-18780B159327}"/>
              </a:ext>
            </a:extLst>
          </p:cNvPr>
          <p:cNvSpPr txBox="1"/>
          <p:nvPr/>
        </p:nvSpPr>
        <p:spPr>
          <a:xfrm>
            <a:off x="4330480" y="5759820"/>
            <a:ext cx="1374800" cy="52322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r>
              <a:rPr lang="en-US" sz="1400" dirty="0">
                <a:latin typeface="+mn-lt"/>
                <a:ea typeface="Amazon Ember" panose="020B0603020204020204" pitchFamily="34" charset="0"/>
                <a:cs typeface="Amazon Ember" panose="020B0603020204020204" pitchFamily="34" charset="0"/>
              </a:rPr>
              <a:t>Amazon SQS (FIFO)</a:t>
            </a:r>
          </a:p>
        </p:txBody>
      </p:sp>
      <p:sp>
        <p:nvSpPr>
          <p:cNvPr id="55" name="Title 3">
            <a:extLst>
              <a:ext uri="{FF2B5EF4-FFF2-40B4-BE49-F238E27FC236}">
                <a16:creationId xmlns:a16="http://schemas.microsoft.com/office/drawing/2014/main" id="{BFBEA447-0A4E-3D40-9064-F682AB1AA63F}"/>
              </a:ext>
            </a:extLst>
          </p:cNvPr>
          <p:cNvSpPr>
            <a:spLocks noGrp="1"/>
          </p:cNvSpPr>
          <p:nvPr>
            <p:ph type="title"/>
          </p:nvPr>
        </p:nvSpPr>
        <p:spPr>
          <a:xfrm>
            <a:off x="381000" y="304800"/>
            <a:ext cx="10889512" cy="1200329"/>
          </a:xfrm>
        </p:spPr>
        <p:txBody>
          <a:bodyPr/>
          <a:lstStyle/>
          <a:p>
            <a:r>
              <a:rPr lang="en-AU" dirty="0"/>
              <a:t>Key takeaway: </a:t>
            </a:r>
            <a:br>
              <a:rPr lang="en-AU" dirty="0"/>
            </a:br>
            <a:r>
              <a:rPr lang="en-AU" dirty="0"/>
              <a:t>Which service should I recommend?</a:t>
            </a:r>
          </a:p>
        </p:txBody>
      </p:sp>
      <p:sp>
        <p:nvSpPr>
          <p:cNvPr id="56" name="Assess and prioritize,…">
            <a:extLst>
              <a:ext uri="{FF2B5EF4-FFF2-40B4-BE49-F238E27FC236}">
                <a16:creationId xmlns:a16="http://schemas.microsoft.com/office/drawing/2014/main" id="{D7F82AC4-ED4D-4240-BF34-25285B525C2E}"/>
              </a:ext>
            </a:extLst>
          </p:cNvPr>
          <p:cNvSpPr txBox="1"/>
          <p:nvPr/>
        </p:nvSpPr>
        <p:spPr>
          <a:xfrm>
            <a:off x="766479" y="3460505"/>
            <a:ext cx="1944528"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20" tIns="121920" rIns="121920" bIns="121920">
            <a:spAutoFit/>
          </a:bodyPr>
          <a:lstStyle/>
          <a:p>
            <a:pPr algn="ctr" defTabSz="609576">
              <a:defRPr/>
            </a:pPr>
            <a:endParaRPr sz="1200" kern="0" dirty="0"/>
          </a:p>
        </p:txBody>
      </p:sp>
      <p:sp>
        <p:nvSpPr>
          <p:cNvPr id="58" name="Oval 57">
            <a:extLst>
              <a:ext uri="{FF2B5EF4-FFF2-40B4-BE49-F238E27FC236}">
                <a16:creationId xmlns:a16="http://schemas.microsoft.com/office/drawing/2014/main" id="{116B9121-6B4D-1349-8C45-2C1FDC991FC4}"/>
              </a:ext>
            </a:extLst>
          </p:cNvPr>
          <p:cNvSpPr/>
          <p:nvPr/>
        </p:nvSpPr>
        <p:spPr>
          <a:xfrm>
            <a:off x="5871663" y="1406411"/>
            <a:ext cx="167989" cy="167989"/>
          </a:xfrm>
          <a:prstGeom prst="ellipse">
            <a:avLst/>
          </a:prstGeom>
          <a:noFill/>
          <a:ln w="38100" cap="flat" cmpd="sng" algn="ctr">
            <a:solidFill>
              <a:srgbClr val="FF5745"/>
            </a:solidFill>
            <a:prstDash val="solid"/>
          </a:ln>
          <a:effectLst/>
        </p:spPr>
        <p:txBody>
          <a:bodyPr rtlCol="0" anchor="ctr"/>
          <a:lstStyle/>
          <a:p>
            <a:pPr algn="ctr" defTabSz="609576">
              <a:defRPr/>
            </a:pPr>
            <a:r>
              <a:rPr lang="en-AU" sz="2400" kern="0" dirty="0">
                <a:latin typeface="Amazon Ember"/>
              </a:rPr>
              <a:t>     </a:t>
            </a:r>
          </a:p>
        </p:txBody>
      </p:sp>
      <p:sp>
        <p:nvSpPr>
          <p:cNvPr id="66" name="Oval 65">
            <a:extLst>
              <a:ext uri="{FF2B5EF4-FFF2-40B4-BE49-F238E27FC236}">
                <a16:creationId xmlns:a16="http://schemas.microsoft.com/office/drawing/2014/main" id="{4F3BD978-7B32-3542-B248-4EB65DB07F2B}"/>
              </a:ext>
            </a:extLst>
          </p:cNvPr>
          <p:cNvSpPr>
            <a:spLocks noChangeAspect="1"/>
          </p:cNvSpPr>
          <p:nvPr/>
        </p:nvSpPr>
        <p:spPr>
          <a:xfrm>
            <a:off x="2422158" y="4661322"/>
            <a:ext cx="300000" cy="300000"/>
          </a:xfrm>
          <a:prstGeom prst="ellipse">
            <a:avLst/>
          </a:prstGeom>
          <a:noFill/>
          <a:ln w="38100" cap="flat" cmpd="sng" algn="ctr">
            <a:solidFill>
              <a:srgbClr val="BF1558"/>
            </a:solidFill>
            <a:prstDash val="solid"/>
          </a:ln>
          <a:effectLst/>
        </p:spPr>
        <p:txBody>
          <a:bodyPr rtlCol="0" anchor="ctr"/>
          <a:lstStyle/>
          <a:p>
            <a:pPr algn="ctr" defTabSz="609576">
              <a:defRPr/>
            </a:pPr>
            <a:r>
              <a:rPr lang="en-AU" sz="1200" kern="0" dirty="0"/>
              <a:t>     </a:t>
            </a:r>
          </a:p>
        </p:txBody>
      </p:sp>
      <p:sp>
        <p:nvSpPr>
          <p:cNvPr id="68" name="Oval 67">
            <a:extLst>
              <a:ext uri="{FF2B5EF4-FFF2-40B4-BE49-F238E27FC236}">
                <a16:creationId xmlns:a16="http://schemas.microsoft.com/office/drawing/2014/main" id="{E252587D-55D5-ED4A-8BB0-8184BA016B72}"/>
              </a:ext>
            </a:extLst>
          </p:cNvPr>
          <p:cNvSpPr>
            <a:spLocks noChangeAspect="1"/>
          </p:cNvSpPr>
          <p:nvPr/>
        </p:nvSpPr>
        <p:spPr>
          <a:xfrm>
            <a:off x="3665482" y="4647595"/>
            <a:ext cx="300000" cy="300000"/>
          </a:xfrm>
          <a:prstGeom prst="ellipse">
            <a:avLst/>
          </a:prstGeom>
          <a:noFill/>
          <a:ln w="38100" cap="flat" cmpd="sng" algn="ctr">
            <a:solidFill>
              <a:srgbClr val="BF1558"/>
            </a:solidFill>
            <a:prstDash val="solid"/>
          </a:ln>
          <a:effectLst/>
        </p:spPr>
        <p:txBody>
          <a:bodyPr rtlCol="0" anchor="ctr"/>
          <a:lstStyle/>
          <a:p>
            <a:pPr algn="ctr" defTabSz="609576">
              <a:defRPr/>
            </a:pPr>
            <a:r>
              <a:rPr lang="en-AU" sz="1200" kern="0" dirty="0"/>
              <a:t>     </a:t>
            </a:r>
          </a:p>
        </p:txBody>
      </p:sp>
      <p:sp>
        <p:nvSpPr>
          <p:cNvPr id="69" name="Oval 68">
            <a:extLst>
              <a:ext uri="{FF2B5EF4-FFF2-40B4-BE49-F238E27FC236}">
                <a16:creationId xmlns:a16="http://schemas.microsoft.com/office/drawing/2014/main" id="{593D5262-01DF-5946-9133-C11EA82BED58}"/>
              </a:ext>
            </a:extLst>
          </p:cNvPr>
          <p:cNvSpPr>
            <a:spLocks noChangeAspect="1"/>
          </p:cNvSpPr>
          <p:nvPr/>
        </p:nvSpPr>
        <p:spPr>
          <a:xfrm>
            <a:off x="4867880" y="4647595"/>
            <a:ext cx="300000" cy="300000"/>
          </a:xfrm>
          <a:prstGeom prst="ellipse">
            <a:avLst/>
          </a:prstGeom>
          <a:noFill/>
          <a:ln w="38100" cap="flat" cmpd="sng" algn="ctr">
            <a:solidFill>
              <a:srgbClr val="BF1558"/>
            </a:solidFill>
            <a:prstDash val="solid"/>
          </a:ln>
          <a:effectLst/>
        </p:spPr>
        <p:txBody>
          <a:bodyPr rtlCol="0" anchor="ctr"/>
          <a:lstStyle/>
          <a:p>
            <a:pPr algn="ctr" defTabSz="609576">
              <a:defRPr/>
            </a:pPr>
            <a:r>
              <a:rPr lang="en-AU" sz="1200" kern="0" dirty="0"/>
              <a:t>     </a:t>
            </a:r>
          </a:p>
        </p:txBody>
      </p:sp>
      <p:sp>
        <p:nvSpPr>
          <p:cNvPr id="73" name="Diamond 72">
            <a:extLst>
              <a:ext uri="{FF2B5EF4-FFF2-40B4-BE49-F238E27FC236}">
                <a16:creationId xmlns:a16="http://schemas.microsoft.com/office/drawing/2014/main" id="{86679D97-BEB7-8C41-B753-FCBBDD4E7BB9}"/>
              </a:ext>
            </a:extLst>
          </p:cNvPr>
          <p:cNvSpPr/>
          <p:nvPr/>
        </p:nvSpPr>
        <p:spPr>
          <a:xfrm>
            <a:off x="5771803" y="2466071"/>
            <a:ext cx="365328" cy="365328"/>
          </a:xfrm>
          <a:prstGeom prst="diamond">
            <a:avLst/>
          </a:prstGeom>
          <a:noFill/>
          <a:ln w="38100" cap="flat" cmpd="sng" algn="ctr">
            <a:solidFill>
              <a:srgbClr val="FF5745"/>
            </a:solidFill>
            <a:prstDash val="solid"/>
          </a:ln>
          <a:effectLst/>
        </p:spPr>
        <p:txBody>
          <a:bodyPr rtlCol="0" anchor="ctr"/>
          <a:lstStyle/>
          <a:p>
            <a:pPr algn="ctr" defTabSz="609576">
              <a:defRPr/>
            </a:pPr>
            <a:endParaRPr lang="en-AU" sz="1200" kern="0" dirty="0"/>
          </a:p>
        </p:txBody>
      </p:sp>
      <p:sp>
        <p:nvSpPr>
          <p:cNvPr id="74" name="Pick path to…">
            <a:extLst>
              <a:ext uri="{FF2B5EF4-FFF2-40B4-BE49-F238E27FC236}">
                <a16:creationId xmlns:a16="http://schemas.microsoft.com/office/drawing/2014/main" id="{CABB8CD1-B4AB-7340-891B-A19982424115}"/>
              </a:ext>
            </a:extLst>
          </p:cNvPr>
          <p:cNvSpPr txBox="1"/>
          <p:nvPr/>
        </p:nvSpPr>
        <p:spPr>
          <a:xfrm>
            <a:off x="5056876" y="2379832"/>
            <a:ext cx="729687" cy="276999"/>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rtlCol="0">
            <a:spAutoFit/>
          </a:bodyPr>
          <a:lstStyle>
            <a:defPPr>
              <a:defRPr lang="en-US"/>
            </a:defPPr>
            <a:lvl1pPr>
              <a:defRPr sz="1200" kern="0">
                <a:solidFill>
                  <a:srgbClr val="FFFFFF"/>
                </a:solidFill>
                <a:latin typeface="Amazon Ember"/>
              </a:defRPr>
            </a:lvl1pPr>
          </a:lstStyle>
          <a:p>
            <a:r>
              <a:rPr lang="en-US" dirty="0">
                <a:solidFill>
                  <a:schemeClr val="tx1"/>
                </a:solidFill>
                <a:latin typeface="+mn-lt"/>
              </a:rPr>
              <a:t>Replace</a:t>
            </a:r>
            <a:endParaRPr dirty="0">
              <a:solidFill>
                <a:schemeClr val="tx1"/>
              </a:solidFill>
              <a:latin typeface="+mn-lt"/>
            </a:endParaRPr>
          </a:p>
        </p:txBody>
      </p:sp>
      <p:sp>
        <p:nvSpPr>
          <p:cNvPr id="82" name="Diamond 81">
            <a:extLst>
              <a:ext uri="{FF2B5EF4-FFF2-40B4-BE49-F238E27FC236}">
                <a16:creationId xmlns:a16="http://schemas.microsoft.com/office/drawing/2014/main" id="{59D3EB40-F59A-EB47-ADDB-C37E3F459393}"/>
              </a:ext>
            </a:extLst>
          </p:cNvPr>
          <p:cNvSpPr/>
          <p:nvPr/>
        </p:nvSpPr>
        <p:spPr>
          <a:xfrm>
            <a:off x="3186929" y="2889788"/>
            <a:ext cx="365328" cy="365328"/>
          </a:xfrm>
          <a:prstGeom prst="diamond">
            <a:avLst/>
          </a:prstGeom>
          <a:noFill/>
          <a:ln w="38100" cap="flat" cmpd="sng" algn="ctr">
            <a:solidFill>
              <a:srgbClr val="FF5745"/>
            </a:solidFill>
            <a:prstDash val="solid"/>
          </a:ln>
          <a:effectLst/>
        </p:spPr>
        <p:txBody>
          <a:bodyPr rtlCol="0" anchor="ctr"/>
          <a:lstStyle/>
          <a:p>
            <a:pPr algn="ctr" defTabSz="609576">
              <a:defRPr/>
            </a:pPr>
            <a:endParaRPr lang="en-AU" sz="1200" kern="0" dirty="0"/>
          </a:p>
        </p:txBody>
      </p:sp>
      <p:sp>
        <p:nvSpPr>
          <p:cNvPr id="84" name="Rectangle 83">
            <a:extLst>
              <a:ext uri="{FF2B5EF4-FFF2-40B4-BE49-F238E27FC236}">
                <a16:creationId xmlns:a16="http://schemas.microsoft.com/office/drawing/2014/main" id="{062E6EED-A87A-214D-A23B-94DB26591808}"/>
              </a:ext>
            </a:extLst>
          </p:cNvPr>
          <p:cNvSpPr/>
          <p:nvPr/>
        </p:nvSpPr>
        <p:spPr>
          <a:xfrm>
            <a:off x="6085845" y="2390866"/>
            <a:ext cx="777778" cy="276999"/>
          </a:xfrm>
          <a:prstGeom prst="rect">
            <a:avLst/>
          </a:prstGeom>
          <a:noFill/>
        </p:spPr>
        <p:txBody>
          <a:bodyPr wrap="none" rtlCol="0">
            <a:spAutoFit/>
          </a:bodyPr>
          <a:lstStyle/>
          <a:p>
            <a:pPr algn="r"/>
            <a:r>
              <a:rPr lang="en-US" sz="1200" kern="0" dirty="0"/>
              <a:t>Refactor</a:t>
            </a:r>
            <a:endParaRPr lang="en-AU" sz="1200" kern="0" dirty="0"/>
          </a:p>
        </p:txBody>
      </p:sp>
      <p:cxnSp>
        <p:nvCxnSpPr>
          <p:cNvPr id="89" name="Straight Connector 7">
            <a:extLst>
              <a:ext uri="{FF2B5EF4-FFF2-40B4-BE49-F238E27FC236}">
                <a16:creationId xmlns:a16="http://schemas.microsoft.com/office/drawing/2014/main" id="{FCC72264-C547-2B41-9EE3-27B5937319FF}"/>
              </a:ext>
            </a:extLst>
          </p:cNvPr>
          <p:cNvCxnSpPr>
            <a:cxnSpLocks/>
            <a:stCxn id="82" idx="2"/>
            <a:endCxn id="66" idx="0"/>
          </p:cNvCxnSpPr>
          <p:nvPr/>
        </p:nvCxnSpPr>
        <p:spPr>
          <a:xfrm rot="5400000">
            <a:off x="2267773" y="3559502"/>
            <a:ext cx="1406206" cy="797435"/>
          </a:xfrm>
          <a:prstGeom prst="bentConnector3">
            <a:avLst>
              <a:gd name="adj1" fmla="val 50000"/>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E5FDA404-55F7-1E47-A177-E5DB83ED7C9B}"/>
              </a:ext>
            </a:extLst>
          </p:cNvPr>
          <p:cNvSpPr>
            <a:spLocks noChangeAspect="1"/>
          </p:cNvSpPr>
          <p:nvPr/>
        </p:nvSpPr>
        <p:spPr>
          <a:xfrm>
            <a:off x="8504457" y="4654883"/>
            <a:ext cx="300000" cy="300000"/>
          </a:xfrm>
          <a:prstGeom prst="ellipse">
            <a:avLst/>
          </a:prstGeom>
          <a:noFill/>
          <a:ln w="38100" cap="flat" cmpd="sng" algn="ctr">
            <a:solidFill>
              <a:srgbClr val="BF1558"/>
            </a:solidFill>
            <a:prstDash val="solid"/>
          </a:ln>
          <a:effectLst/>
        </p:spPr>
        <p:txBody>
          <a:bodyPr rtlCol="0" anchor="ctr"/>
          <a:lstStyle/>
          <a:p>
            <a:pPr algn="ctr" defTabSz="609576">
              <a:defRPr/>
            </a:pPr>
            <a:r>
              <a:rPr lang="en-AU" sz="1200" kern="0" dirty="0"/>
              <a:t>     </a:t>
            </a:r>
          </a:p>
        </p:txBody>
      </p:sp>
      <p:sp>
        <p:nvSpPr>
          <p:cNvPr id="101" name="TextBox 100">
            <a:extLst>
              <a:ext uri="{FF2B5EF4-FFF2-40B4-BE49-F238E27FC236}">
                <a16:creationId xmlns:a16="http://schemas.microsoft.com/office/drawing/2014/main" id="{F3D378AC-C27B-1C49-89FE-BC73D04FEA78}"/>
              </a:ext>
            </a:extLst>
          </p:cNvPr>
          <p:cNvSpPr txBox="1"/>
          <p:nvPr/>
        </p:nvSpPr>
        <p:spPr>
          <a:xfrm>
            <a:off x="9106085" y="5209939"/>
            <a:ext cx="942887" cy="461665"/>
          </a:xfrm>
          <a:prstGeom prst="rect">
            <a:avLst/>
          </a:prstGeom>
          <a:noFill/>
        </p:spPr>
        <p:txBody>
          <a:bodyPr wrap="none" rtlCol="0">
            <a:spAutoFit/>
          </a:bodyPr>
          <a:lstStyle/>
          <a:p>
            <a:r>
              <a:rPr lang="en-AU" sz="1200" dirty="0">
                <a:ea typeface="Amazon Ember" panose="020B0603020204020204" pitchFamily="34" charset="0"/>
                <a:cs typeface="Amazon Ember" panose="020B0603020204020204" pitchFamily="34" charset="0"/>
              </a:rPr>
              <a:t>Active MQ </a:t>
            </a:r>
          </a:p>
          <a:p>
            <a:r>
              <a:rPr lang="en-AU" sz="1200" dirty="0">
                <a:ea typeface="Amazon Ember" panose="020B0603020204020204" pitchFamily="34" charset="0"/>
                <a:cs typeface="Amazon Ember" panose="020B0603020204020204" pitchFamily="34" charset="0"/>
              </a:rPr>
              <a:t>Rabbit MQ</a:t>
            </a:r>
          </a:p>
        </p:txBody>
      </p:sp>
      <p:sp>
        <p:nvSpPr>
          <p:cNvPr id="104" name="Pick path to…">
            <a:extLst>
              <a:ext uri="{FF2B5EF4-FFF2-40B4-BE49-F238E27FC236}">
                <a16:creationId xmlns:a16="http://schemas.microsoft.com/office/drawing/2014/main" id="{CC8B1CD8-557B-174F-A37E-29E85B43140A}"/>
              </a:ext>
            </a:extLst>
          </p:cNvPr>
          <p:cNvSpPr txBox="1"/>
          <p:nvPr/>
        </p:nvSpPr>
        <p:spPr>
          <a:xfrm>
            <a:off x="4706085" y="4132405"/>
            <a:ext cx="508473" cy="276999"/>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rtlCol="0">
            <a:spAutoFit/>
          </a:bodyPr>
          <a:lstStyle>
            <a:defPPr>
              <a:defRPr lang="en-US"/>
            </a:defPPr>
            <a:lvl1pPr algn="r">
              <a:defRPr sz="1200" kern="0">
                <a:solidFill>
                  <a:srgbClr val="FFFFFF"/>
                </a:solidFill>
                <a:latin typeface="Amazon Ember"/>
              </a:defRPr>
            </a:lvl1pPr>
          </a:lstStyle>
          <a:p>
            <a:r>
              <a:rPr lang="en-US" dirty="0">
                <a:solidFill>
                  <a:schemeClr val="tx1"/>
                </a:solidFill>
                <a:latin typeface="+mn-lt"/>
              </a:rPr>
              <a:t>FIFO</a:t>
            </a:r>
            <a:endParaRPr dirty="0">
              <a:solidFill>
                <a:schemeClr val="tx1"/>
              </a:solidFill>
              <a:latin typeface="+mn-lt"/>
            </a:endParaRPr>
          </a:p>
        </p:txBody>
      </p:sp>
      <p:sp>
        <p:nvSpPr>
          <p:cNvPr id="105" name="Pick path to…">
            <a:extLst>
              <a:ext uri="{FF2B5EF4-FFF2-40B4-BE49-F238E27FC236}">
                <a16:creationId xmlns:a16="http://schemas.microsoft.com/office/drawing/2014/main" id="{B41D24DB-418F-414D-AE56-C8E35AA282EB}"/>
              </a:ext>
            </a:extLst>
          </p:cNvPr>
          <p:cNvSpPr txBox="1"/>
          <p:nvPr/>
        </p:nvSpPr>
        <p:spPr>
          <a:xfrm>
            <a:off x="2429742" y="2967186"/>
            <a:ext cx="797013" cy="276999"/>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rtlCol="0">
            <a:spAutoFit/>
          </a:bodyPr>
          <a:lstStyle>
            <a:defPPr>
              <a:defRPr lang="en-US"/>
            </a:defPPr>
            <a:lvl1pPr algn="r">
              <a:defRPr sz="1200" kern="0">
                <a:solidFill>
                  <a:srgbClr val="FFFFFF"/>
                </a:solidFill>
                <a:latin typeface="Amazon Ember"/>
              </a:defRPr>
            </a:lvl1pPr>
          </a:lstStyle>
          <a:p>
            <a:r>
              <a:rPr lang="en-US" dirty="0">
                <a:solidFill>
                  <a:schemeClr val="tx1"/>
                </a:solidFill>
                <a:latin typeface="+mn-lt"/>
              </a:rPr>
              <a:t>Pub/Sub</a:t>
            </a:r>
            <a:endParaRPr dirty="0">
              <a:solidFill>
                <a:schemeClr val="tx1"/>
              </a:solidFill>
              <a:latin typeface="+mn-lt"/>
            </a:endParaRPr>
          </a:p>
        </p:txBody>
      </p:sp>
      <p:sp>
        <p:nvSpPr>
          <p:cNvPr id="106" name="Pick path to…">
            <a:extLst>
              <a:ext uri="{FF2B5EF4-FFF2-40B4-BE49-F238E27FC236}">
                <a16:creationId xmlns:a16="http://schemas.microsoft.com/office/drawing/2014/main" id="{08A04317-F202-8D42-A4C1-7AE050320870}"/>
              </a:ext>
            </a:extLst>
          </p:cNvPr>
          <p:cNvSpPr txBox="1"/>
          <p:nvPr/>
        </p:nvSpPr>
        <p:spPr>
          <a:xfrm>
            <a:off x="3553859" y="2967185"/>
            <a:ext cx="579005" cy="276999"/>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rtlCol="0">
            <a:spAutoFit/>
          </a:bodyPr>
          <a:lstStyle>
            <a:defPPr>
              <a:defRPr lang="en-US"/>
            </a:defPPr>
            <a:lvl1pPr algn="r">
              <a:defRPr sz="1200" kern="0">
                <a:solidFill>
                  <a:srgbClr val="FFFFFF"/>
                </a:solidFill>
                <a:latin typeface="Amazon Ember"/>
              </a:defRPr>
            </a:lvl1pPr>
          </a:lstStyle>
          <a:p>
            <a:r>
              <a:rPr lang="en-US" dirty="0">
                <a:solidFill>
                  <a:schemeClr val="tx1"/>
                </a:solidFill>
                <a:latin typeface="+mn-lt"/>
              </a:rPr>
              <a:t>P-2-P</a:t>
            </a:r>
            <a:endParaRPr dirty="0">
              <a:solidFill>
                <a:schemeClr val="tx1"/>
              </a:solidFill>
              <a:latin typeface="+mn-lt"/>
            </a:endParaRPr>
          </a:p>
        </p:txBody>
      </p:sp>
      <p:sp>
        <p:nvSpPr>
          <p:cNvPr id="110" name="Pick path to…">
            <a:extLst>
              <a:ext uri="{FF2B5EF4-FFF2-40B4-BE49-F238E27FC236}">
                <a16:creationId xmlns:a16="http://schemas.microsoft.com/office/drawing/2014/main" id="{7FD8BC57-28EC-BB42-A762-D34C0D404AC5}"/>
              </a:ext>
            </a:extLst>
          </p:cNvPr>
          <p:cNvSpPr txBox="1"/>
          <p:nvPr/>
        </p:nvSpPr>
        <p:spPr>
          <a:xfrm>
            <a:off x="3424553" y="4121120"/>
            <a:ext cx="825867" cy="276999"/>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rtlCol="0">
            <a:spAutoFit/>
          </a:bodyPr>
          <a:lstStyle>
            <a:defPPr>
              <a:defRPr lang="en-US"/>
            </a:defPPr>
            <a:lvl1pPr algn="r">
              <a:defRPr sz="1200" kern="0">
                <a:solidFill>
                  <a:srgbClr val="FFFFFF"/>
                </a:solidFill>
                <a:latin typeface="Amazon Ember"/>
              </a:defRPr>
            </a:lvl1pPr>
          </a:lstStyle>
          <a:p>
            <a:r>
              <a:rPr lang="en-US" dirty="0">
                <a:solidFill>
                  <a:schemeClr val="tx1"/>
                </a:solidFill>
                <a:latin typeface="+mn-lt"/>
              </a:rPr>
              <a:t>Standard</a:t>
            </a:r>
            <a:endParaRPr dirty="0">
              <a:solidFill>
                <a:schemeClr val="tx1"/>
              </a:solidFill>
              <a:latin typeface="+mn-lt"/>
            </a:endParaRPr>
          </a:p>
        </p:txBody>
      </p:sp>
      <p:sp>
        <p:nvSpPr>
          <p:cNvPr id="111" name="Oval 110">
            <a:extLst>
              <a:ext uri="{FF2B5EF4-FFF2-40B4-BE49-F238E27FC236}">
                <a16:creationId xmlns:a16="http://schemas.microsoft.com/office/drawing/2014/main" id="{E33461E5-8E90-B645-A52E-5A4214BD1685}"/>
              </a:ext>
            </a:extLst>
          </p:cNvPr>
          <p:cNvSpPr>
            <a:spLocks noChangeAspect="1"/>
          </p:cNvSpPr>
          <p:nvPr/>
        </p:nvSpPr>
        <p:spPr>
          <a:xfrm>
            <a:off x="1245416" y="4661322"/>
            <a:ext cx="286272" cy="286272"/>
          </a:xfrm>
          <a:prstGeom prst="ellipse">
            <a:avLst/>
          </a:prstGeom>
          <a:noFill/>
          <a:ln w="38100" cap="flat" cmpd="sng" algn="ctr">
            <a:solidFill>
              <a:srgbClr val="BF1558"/>
            </a:solidFill>
            <a:prstDash val="solid"/>
          </a:ln>
          <a:effectLst/>
        </p:spPr>
        <p:txBody>
          <a:bodyPr rtlCol="0" anchor="ctr"/>
          <a:lstStyle/>
          <a:p>
            <a:pPr algn="ctr" defTabSz="609576">
              <a:defRPr/>
            </a:pPr>
            <a:r>
              <a:rPr lang="en-AU" sz="1200" kern="0" dirty="0"/>
              <a:t>     </a:t>
            </a:r>
          </a:p>
        </p:txBody>
      </p:sp>
      <p:pic>
        <p:nvPicPr>
          <p:cNvPr id="113" name="Graphic 4">
            <a:extLst>
              <a:ext uri="{FF2B5EF4-FFF2-40B4-BE49-F238E27FC236}">
                <a16:creationId xmlns:a16="http://schemas.microsoft.com/office/drawing/2014/main" id="{7274B2E3-BF38-DB49-8A65-143ABFC391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18405" y="5221320"/>
            <a:ext cx="477000" cy="477000"/>
          </a:xfrm>
          <a:prstGeom prst="rect">
            <a:avLst/>
          </a:prstGeom>
        </p:spPr>
      </p:pic>
      <p:cxnSp>
        <p:nvCxnSpPr>
          <p:cNvPr id="43" name="Elbow Connector 42">
            <a:extLst>
              <a:ext uri="{FF2B5EF4-FFF2-40B4-BE49-F238E27FC236}">
                <a16:creationId xmlns:a16="http://schemas.microsoft.com/office/drawing/2014/main" id="{55F1BAB7-D654-C042-A46A-A2AAB741AE1B}"/>
              </a:ext>
            </a:extLst>
          </p:cNvPr>
          <p:cNvCxnSpPr>
            <a:cxnSpLocks/>
            <a:stCxn id="82" idx="0"/>
            <a:endCxn id="73" idx="1"/>
          </p:cNvCxnSpPr>
          <p:nvPr/>
        </p:nvCxnSpPr>
        <p:spPr>
          <a:xfrm rot="5400000" flipH="1" flipV="1">
            <a:off x="4450172" y="1568157"/>
            <a:ext cx="241053" cy="2402210"/>
          </a:xfrm>
          <a:prstGeom prst="bentConnector2">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15" name="Diamond 114">
            <a:extLst>
              <a:ext uri="{FF2B5EF4-FFF2-40B4-BE49-F238E27FC236}">
                <a16:creationId xmlns:a16="http://schemas.microsoft.com/office/drawing/2014/main" id="{4B0628D1-E5DA-D844-9ABC-ADCEB1840570}"/>
              </a:ext>
            </a:extLst>
          </p:cNvPr>
          <p:cNvSpPr/>
          <p:nvPr/>
        </p:nvSpPr>
        <p:spPr>
          <a:xfrm>
            <a:off x="4288034" y="4177884"/>
            <a:ext cx="365328" cy="365328"/>
          </a:xfrm>
          <a:prstGeom prst="diamond">
            <a:avLst/>
          </a:prstGeom>
          <a:noFill/>
          <a:ln w="38100" cap="flat" cmpd="sng" algn="ctr">
            <a:solidFill>
              <a:srgbClr val="FF5745"/>
            </a:solidFill>
            <a:prstDash val="solid"/>
          </a:ln>
          <a:effectLst/>
        </p:spPr>
        <p:txBody>
          <a:bodyPr rtlCol="0" anchor="ctr"/>
          <a:lstStyle/>
          <a:p>
            <a:pPr algn="ctr" defTabSz="609576">
              <a:defRPr/>
            </a:pPr>
            <a:endParaRPr lang="en-AU" sz="1200" kern="0" dirty="0"/>
          </a:p>
        </p:txBody>
      </p:sp>
      <p:cxnSp>
        <p:nvCxnSpPr>
          <p:cNvPr id="50" name="Elbow Connector 49">
            <a:extLst>
              <a:ext uri="{FF2B5EF4-FFF2-40B4-BE49-F238E27FC236}">
                <a16:creationId xmlns:a16="http://schemas.microsoft.com/office/drawing/2014/main" id="{9C8924B5-BEB9-CF4F-8E83-680F9F3146F5}"/>
              </a:ext>
            </a:extLst>
          </p:cNvPr>
          <p:cNvCxnSpPr>
            <a:cxnSpLocks/>
            <a:stCxn id="111" idx="0"/>
          </p:cNvCxnSpPr>
          <p:nvPr/>
        </p:nvCxnSpPr>
        <p:spPr>
          <a:xfrm rot="5400000" flipH="1" flipV="1">
            <a:off x="1628577" y="3718197"/>
            <a:ext cx="703101" cy="1183150"/>
          </a:xfrm>
          <a:prstGeom prst="bentConnector2">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621F0CC0-373C-3F49-A81E-682944501E89}"/>
              </a:ext>
            </a:extLst>
          </p:cNvPr>
          <p:cNvCxnSpPr>
            <a:endCxn id="115" idx="0"/>
          </p:cNvCxnSpPr>
          <p:nvPr/>
        </p:nvCxnSpPr>
        <p:spPr>
          <a:xfrm>
            <a:off x="3369593" y="3958221"/>
            <a:ext cx="1101105" cy="219663"/>
          </a:xfrm>
          <a:prstGeom prst="bentConnector2">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18" name="Elbow Connector 117">
            <a:extLst>
              <a:ext uri="{FF2B5EF4-FFF2-40B4-BE49-F238E27FC236}">
                <a16:creationId xmlns:a16="http://schemas.microsoft.com/office/drawing/2014/main" id="{C01B9D9C-5777-F54F-94C0-8B0974F91F6A}"/>
              </a:ext>
            </a:extLst>
          </p:cNvPr>
          <p:cNvCxnSpPr>
            <a:cxnSpLocks/>
            <a:stCxn id="115" idx="1"/>
            <a:endCxn id="68" idx="0"/>
          </p:cNvCxnSpPr>
          <p:nvPr/>
        </p:nvCxnSpPr>
        <p:spPr>
          <a:xfrm rot="10800000" flipV="1">
            <a:off x="3815482" y="4360547"/>
            <a:ext cx="472552" cy="287047"/>
          </a:xfrm>
          <a:prstGeom prst="bentConnector2">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id="{35DEB66A-F1D7-D64E-94F3-8FA7BBBDEF4C}"/>
              </a:ext>
            </a:extLst>
          </p:cNvPr>
          <p:cNvCxnSpPr>
            <a:stCxn id="73" idx="3"/>
            <a:endCxn id="96" idx="0"/>
          </p:cNvCxnSpPr>
          <p:nvPr/>
        </p:nvCxnSpPr>
        <p:spPr>
          <a:xfrm>
            <a:off x="6137131" y="2648735"/>
            <a:ext cx="2517326" cy="2006148"/>
          </a:xfrm>
          <a:prstGeom prst="bentConnector2">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38CB299-C6B7-4141-8521-2C00F6C7E197}"/>
              </a:ext>
            </a:extLst>
          </p:cNvPr>
          <p:cNvCxnSpPr>
            <a:stCxn id="96" idx="4"/>
            <a:endCxn id="113" idx="0"/>
          </p:cNvCxnSpPr>
          <p:nvPr/>
        </p:nvCxnSpPr>
        <p:spPr>
          <a:xfrm>
            <a:off x="8654457" y="4954883"/>
            <a:ext cx="2448" cy="266437"/>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28" name="Elbow Connector 127">
            <a:extLst>
              <a:ext uri="{FF2B5EF4-FFF2-40B4-BE49-F238E27FC236}">
                <a16:creationId xmlns:a16="http://schemas.microsoft.com/office/drawing/2014/main" id="{5E2437A7-19C5-4E48-B14A-ECD284A45E30}"/>
              </a:ext>
            </a:extLst>
          </p:cNvPr>
          <p:cNvCxnSpPr>
            <a:stCxn id="115" idx="3"/>
            <a:endCxn id="69" idx="0"/>
          </p:cNvCxnSpPr>
          <p:nvPr/>
        </p:nvCxnSpPr>
        <p:spPr>
          <a:xfrm>
            <a:off x="4653362" y="4360548"/>
            <a:ext cx="364518" cy="287047"/>
          </a:xfrm>
          <a:prstGeom prst="bentConnector2">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CA3AF35-517E-8445-946D-B36B6864F7F3}"/>
              </a:ext>
            </a:extLst>
          </p:cNvPr>
          <p:cNvCxnSpPr>
            <a:cxnSpLocks/>
            <a:stCxn id="73" idx="0"/>
          </p:cNvCxnSpPr>
          <p:nvPr/>
        </p:nvCxnSpPr>
        <p:spPr>
          <a:xfrm flipV="1">
            <a:off x="5954467" y="1607971"/>
            <a:ext cx="0" cy="85810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604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up)">
                                      <p:cBhvr>
                                        <p:cTn id="7" dur="500"/>
                                        <p:tgtEl>
                                          <p:spTgt spid="5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up)">
                                      <p:cBhvr>
                                        <p:cTn id="10" dur="500"/>
                                        <p:tgtEl>
                                          <p:spTgt spid="58"/>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wipe(up)">
                                      <p:cBhvr>
                                        <p:cTn id="13" dur="500"/>
                                        <p:tgtEl>
                                          <p:spTgt spid="66"/>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wipe(up)">
                                      <p:cBhvr>
                                        <p:cTn id="16" dur="500"/>
                                        <p:tgtEl>
                                          <p:spTgt spid="68"/>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wipe(up)">
                                      <p:cBhvr>
                                        <p:cTn id="19" dur="500"/>
                                        <p:tgtEl>
                                          <p:spTgt spid="69"/>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wipe(up)">
                                      <p:cBhvr>
                                        <p:cTn id="22" dur="500"/>
                                        <p:tgtEl>
                                          <p:spTgt spid="7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animEffect transition="in" filter="wipe(up)">
                                      <p:cBhvr>
                                        <p:cTn id="25" dur="500"/>
                                        <p:tgtEl>
                                          <p:spTgt spid="74"/>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up)">
                                      <p:cBhvr>
                                        <p:cTn id="28" dur="500"/>
                                        <p:tgtEl>
                                          <p:spTgt spid="82"/>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wipe(up)">
                                      <p:cBhvr>
                                        <p:cTn id="31" dur="500"/>
                                        <p:tgtEl>
                                          <p:spTgt spid="84"/>
                                        </p:tgtEl>
                                      </p:cBhvr>
                                    </p:animEffect>
                                  </p:childTnLst>
                                </p:cTn>
                              </p:par>
                              <p:par>
                                <p:cTn id="32" presetID="22" presetClass="entr" presetSubtype="1"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wipe(up)">
                                      <p:cBhvr>
                                        <p:cTn id="34" dur="500"/>
                                        <p:tgtEl>
                                          <p:spTgt spid="89"/>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wipe(up)">
                                      <p:cBhvr>
                                        <p:cTn id="37" dur="500"/>
                                        <p:tgtEl>
                                          <p:spTgt spid="96"/>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wipe(up)">
                                      <p:cBhvr>
                                        <p:cTn id="40" dur="500"/>
                                        <p:tgtEl>
                                          <p:spTgt spid="101"/>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04"/>
                                        </p:tgtEl>
                                        <p:attrNameLst>
                                          <p:attrName>style.visibility</p:attrName>
                                        </p:attrNameLst>
                                      </p:cBhvr>
                                      <p:to>
                                        <p:strVal val="visible"/>
                                      </p:to>
                                    </p:set>
                                    <p:animEffect transition="in" filter="wipe(up)">
                                      <p:cBhvr>
                                        <p:cTn id="43" dur="500"/>
                                        <p:tgtEl>
                                          <p:spTgt spid="104"/>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wipe(up)">
                                      <p:cBhvr>
                                        <p:cTn id="46" dur="500"/>
                                        <p:tgtEl>
                                          <p:spTgt spid="105"/>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wipe(up)">
                                      <p:cBhvr>
                                        <p:cTn id="49" dur="500"/>
                                        <p:tgtEl>
                                          <p:spTgt spid="106"/>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up)">
                                      <p:cBhvr>
                                        <p:cTn id="52" dur="500"/>
                                        <p:tgtEl>
                                          <p:spTgt spid="110"/>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11"/>
                                        </p:tgtEl>
                                        <p:attrNameLst>
                                          <p:attrName>style.visibility</p:attrName>
                                        </p:attrNameLst>
                                      </p:cBhvr>
                                      <p:to>
                                        <p:strVal val="visible"/>
                                      </p:to>
                                    </p:set>
                                    <p:animEffect transition="in" filter="wipe(up)">
                                      <p:cBhvr>
                                        <p:cTn id="55" dur="500"/>
                                        <p:tgtEl>
                                          <p:spTgt spid="111"/>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wipe(up)">
                                      <p:cBhvr>
                                        <p:cTn id="58"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animBg="1"/>
      <p:bldP spid="66" grpId="0" animBg="1"/>
      <p:bldP spid="68" grpId="0" animBg="1"/>
      <p:bldP spid="69" grpId="0" animBg="1"/>
      <p:bldP spid="73" grpId="0" animBg="1"/>
      <p:bldP spid="74" grpId="0"/>
      <p:bldP spid="82" grpId="0" animBg="1"/>
      <p:bldP spid="84" grpId="0"/>
      <p:bldP spid="96" grpId="0" animBg="1"/>
      <p:bldP spid="101" grpId="0"/>
      <p:bldP spid="104" grpId="0"/>
      <p:bldP spid="105" grpId="0"/>
      <p:bldP spid="106" grpId="0"/>
      <p:bldP spid="110" grpId="0"/>
      <p:bldP spid="111" grpId="0" animBg="1"/>
      <p:bldP spid="1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20B6-6C66-B649-B719-33F417CF9657}"/>
              </a:ext>
            </a:extLst>
          </p:cNvPr>
          <p:cNvSpPr>
            <a:spLocks noGrp="1"/>
          </p:cNvSpPr>
          <p:nvPr>
            <p:ph type="title"/>
          </p:nvPr>
        </p:nvSpPr>
        <p:spPr/>
        <p:txBody>
          <a:bodyPr/>
          <a:lstStyle/>
          <a:p>
            <a:r>
              <a:rPr lang="en-US" dirty="0"/>
              <a:t>Links</a:t>
            </a:r>
          </a:p>
        </p:txBody>
      </p:sp>
      <p:pic>
        <p:nvPicPr>
          <p:cNvPr id="5" name="Picture 4">
            <a:extLst>
              <a:ext uri="{FF2B5EF4-FFF2-40B4-BE49-F238E27FC236}">
                <a16:creationId xmlns:a16="http://schemas.microsoft.com/office/drawing/2014/main" id="{B77FAFA3-4099-0E4E-B7F6-C165C7F99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910" y="1227499"/>
            <a:ext cx="996696" cy="911848"/>
          </a:xfrm>
          <a:prstGeom prst="rect">
            <a:avLst/>
          </a:prstGeom>
        </p:spPr>
      </p:pic>
      <p:pic>
        <p:nvPicPr>
          <p:cNvPr id="8" name="Picture 7">
            <a:extLst>
              <a:ext uri="{FF2B5EF4-FFF2-40B4-BE49-F238E27FC236}">
                <a16:creationId xmlns:a16="http://schemas.microsoft.com/office/drawing/2014/main" id="{0833DF53-95AA-5746-86ED-A5A42ADB9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478" y="3928399"/>
            <a:ext cx="996696" cy="911848"/>
          </a:xfrm>
          <a:prstGeom prst="rect">
            <a:avLst/>
          </a:prstGeom>
        </p:spPr>
      </p:pic>
      <p:pic>
        <p:nvPicPr>
          <p:cNvPr id="10" name="Picture 9">
            <a:extLst>
              <a:ext uri="{FF2B5EF4-FFF2-40B4-BE49-F238E27FC236}">
                <a16:creationId xmlns:a16="http://schemas.microsoft.com/office/drawing/2014/main" id="{942B7362-25B8-B344-AE93-AB477BFCB0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478" y="2609825"/>
            <a:ext cx="996696" cy="887136"/>
          </a:xfrm>
          <a:prstGeom prst="rect">
            <a:avLst/>
          </a:prstGeom>
        </p:spPr>
      </p:pic>
      <p:sp>
        <p:nvSpPr>
          <p:cNvPr id="11" name="Text Placeholder 5">
            <a:extLst>
              <a:ext uri="{FF2B5EF4-FFF2-40B4-BE49-F238E27FC236}">
                <a16:creationId xmlns:a16="http://schemas.microsoft.com/office/drawing/2014/main" id="{9033D5D0-60EF-D442-A5FC-5EE209105EE4}"/>
              </a:ext>
            </a:extLst>
          </p:cNvPr>
          <p:cNvSpPr txBox="1">
            <a:spLocks/>
          </p:cNvSpPr>
          <p:nvPr/>
        </p:nvSpPr>
        <p:spPr>
          <a:xfrm>
            <a:off x="380999" y="1485900"/>
            <a:ext cx="11429999" cy="1883593"/>
          </a:xfrm>
          <a:prstGeom prst="rect">
            <a:avLst/>
          </a:prstGeom>
        </p:spPr>
        <p:txBody>
          <a:bodyPr/>
          <a:lst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10858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314450" indent="-171450" algn="l" defTabSz="914400" rtl="0" eaLnBrk="1" latinLnBrk="0" hangingPunct="1">
              <a:lnSpc>
                <a:spcPct val="90000"/>
              </a:lnSpc>
              <a:spcBef>
                <a:spcPts val="0"/>
              </a:spcBef>
              <a:spcAft>
                <a:spcPts val="1200"/>
              </a:spcAft>
              <a:buFont typeface="Arial" panose="020B0604020202020204" pitchFamily="34" charset="0"/>
              <a:buChar char="•"/>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dirty="0"/>
          </a:p>
        </p:txBody>
      </p:sp>
      <p:sp>
        <p:nvSpPr>
          <p:cNvPr id="12" name="Text Placeholder 5">
            <a:extLst>
              <a:ext uri="{FF2B5EF4-FFF2-40B4-BE49-F238E27FC236}">
                <a16:creationId xmlns:a16="http://schemas.microsoft.com/office/drawing/2014/main" id="{1350766E-E83A-4E4F-BBF8-0EBE100018F0}"/>
              </a:ext>
            </a:extLst>
          </p:cNvPr>
          <p:cNvSpPr txBox="1">
            <a:spLocks/>
          </p:cNvSpPr>
          <p:nvPr/>
        </p:nvSpPr>
        <p:spPr>
          <a:xfrm>
            <a:off x="3015176" y="1217142"/>
            <a:ext cx="11429999" cy="932563"/>
          </a:xfrm>
          <a:prstGeom prst="rect">
            <a:avLst/>
          </a:prstGeom>
        </p:spPr>
        <p:txBody>
          <a:bodyPr vert="horz"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Event-driven architecture best practices</a:t>
            </a:r>
            <a:endParaRPr lang="en-US" sz="1800" dirty="0"/>
          </a:p>
          <a:p>
            <a:r>
              <a:rPr lang="en-US" sz="1800" dirty="0">
                <a:hlinkClick r:id="rId6"/>
              </a:rPr>
              <a:t>https://aws.amazon.com/event-driven-architecture/</a:t>
            </a:r>
            <a:r>
              <a:rPr lang="en-US" sz="1800" dirty="0"/>
              <a:t> </a:t>
            </a:r>
            <a:endParaRPr lang="en-US" dirty="0"/>
          </a:p>
        </p:txBody>
      </p:sp>
      <p:sp>
        <p:nvSpPr>
          <p:cNvPr id="13" name="Text Placeholder 5">
            <a:extLst>
              <a:ext uri="{FF2B5EF4-FFF2-40B4-BE49-F238E27FC236}">
                <a16:creationId xmlns:a16="http://schemas.microsoft.com/office/drawing/2014/main" id="{E449CA29-E0B5-E047-A197-53630C1B6682}"/>
              </a:ext>
            </a:extLst>
          </p:cNvPr>
          <p:cNvSpPr txBox="1">
            <a:spLocks/>
          </p:cNvSpPr>
          <p:nvPr/>
        </p:nvSpPr>
        <p:spPr>
          <a:xfrm>
            <a:off x="3015176" y="2587112"/>
            <a:ext cx="11429999" cy="932563"/>
          </a:xfrm>
          <a:prstGeom prst="rect">
            <a:avLst/>
          </a:prstGeom>
        </p:spPr>
        <p:txBody>
          <a:bodyPr vert="horz"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Digital Course: Architecting Serverless Solutions</a:t>
            </a:r>
          </a:p>
          <a:p>
            <a:r>
              <a:rPr lang="en-US" sz="1800" dirty="0">
                <a:hlinkClick r:id="rId7"/>
              </a:rPr>
              <a:t>https://bit.ly/3T652cN</a:t>
            </a:r>
            <a:r>
              <a:rPr lang="en-US" sz="1800" dirty="0"/>
              <a:t> </a:t>
            </a:r>
          </a:p>
        </p:txBody>
      </p:sp>
      <p:sp>
        <p:nvSpPr>
          <p:cNvPr id="14" name="Text Placeholder 5">
            <a:extLst>
              <a:ext uri="{FF2B5EF4-FFF2-40B4-BE49-F238E27FC236}">
                <a16:creationId xmlns:a16="http://schemas.microsoft.com/office/drawing/2014/main" id="{AC1446E7-46E4-8A45-8236-B790326C74D5}"/>
              </a:ext>
            </a:extLst>
          </p:cNvPr>
          <p:cNvSpPr txBox="1">
            <a:spLocks/>
          </p:cNvSpPr>
          <p:nvPr/>
        </p:nvSpPr>
        <p:spPr>
          <a:xfrm>
            <a:off x="3015176" y="3918042"/>
            <a:ext cx="11429999" cy="904863"/>
          </a:xfrm>
          <a:prstGeom prst="rect">
            <a:avLst/>
          </a:prstGeom>
        </p:spPr>
        <p:txBody>
          <a:bodyPr vert="horz" lIns="0" tIns="45720" rIns="0" bIns="45720" rtlCol="0">
            <a:spAutoFit/>
          </a:bodyPr>
          <a:lstStyle>
            <a:lvl1pPr marL="0" indent="0" algn="l" defTabSz="914400" rtl="0" eaLnBrk="1" latinLnBrk="0" hangingPunct="1">
              <a:lnSpc>
                <a:spcPct val="90000"/>
              </a:lnSpc>
              <a:spcBef>
                <a:spcPts val="0"/>
              </a:spcBef>
              <a:spcAft>
                <a:spcPts val="1800"/>
              </a:spcAft>
              <a:buSzPct val="90000"/>
              <a:buFont typeface="Arial" panose="020B0604020202020204" pitchFamily="34" charset="0"/>
              <a:buNone/>
              <a:defRPr sz="24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285750" indent="0" algn="l" defTabSz="914400" rtl="0" eaLnBrk="1" latinLnBrk="0" hangingPunct="1">
              <a:lnSpc>
                <a:spcPct val="90000"/>
              </a:lnSpc>
              <a:spcBef>
                <a:spcPts val="0"/>
              </a:spcBef>
              <a:spcAft>
                <a:spcPts val="1800"/>
              </a:spcAft>
              <a:buSzPct val="90000"/>
              <a:buFont typeface="Wingdings" panose="05000000000000000000" pitchFamily="2" charset="2"/>
              <a:buNone/>
              <a:defRPr sz="20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2pPr>
            <a:lvl3pPr marL="628650" indent="0" algn="l" defTabSz="914400" rtl="0" eaLnBrk="1" latinLnBrk="0" hangingPunct="1">
              <a:lnSpc>
                <a:spcPct val="90000"/>
              </a:lnSpc>
              <a:spcBef>
                <a:spcPts val="0"/>
              </a:spcBef>
              <a:spcAft>
                <a:spcPts val="1800"/>
              </a:spcAft>
              <a:buFont typeface="Amazon Ember" panose="020B0603020204020204" pitchFamily="34" charset="0"/>
              <a:buNone/>
              <a:defRPr sz="18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3pPr>
            <a:lvl4pPr marL="914400" indent="0" algn="l" defTabSz="914400" rtl="0" eaLnBrk="1" latinLnBrk="0" hangingPunct="1">
              <a:lnSpc>
                <a:spcPct val="90000"/>
              </a:lnSpc>
              <a:spcBef>
                <a:spcPts val="0"/>
              </a:spcBef>
              <a:spcAft>
                <a:spcPts val="1800"/>
              </a:spcAft>
              <a:buFont typeface="Arial" panose="020B0604020202020204" pitchFamily="34" charset="0"/>
              <a:buNone/>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4pPr>
            <a:lvl5pPr marL="1143000" indent="0" algn="l" defTabSz="914400" rtl="0" eaLnBrk="1" latinLnBrk="0" hangingPunct="1">
              <a:lnSpc>
                <a:spcPct val="90000"/>
              </a:lnSpc>
              <a:spcBef>
                <a:spcPts val="0"/>
              </a:spcBef>
              <a:spcAft>
                <a:spcPts val="1800"/>
              </a:spcAft>
              <a:buFont typeface="Arial" panose="020B0604020202020204" pitchFamily="34" charset="0"/>
              <a:buNone/>
              <a:defRPr sz="1600" kern="120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Workshop: Building event-driven architectures on AWS </a:t>
            </a:r>
          </a:p>
          <a:p>
            <a:pPr marL="0" indent="0">
              <a:buNone/>
            </a:pPr>
            <a:r>
              <a:rPr lang="en-US" sz="1800" dirty="0">
                <a:hlinkClick r:id="rId8"/>
              </a:rPr>
              <a:t>https://bit.ly/3h4SPYu</a:t>
            </a:r>
            <a:r>
              <a:rPr lang="en-US" sz="1800" dirty="0"/>
              <a:t> </a:t>
            </a:r>
          </a:p>
        </p:txBody>
      </p:sp>
      <p:sp>
        <p:nvSpPr>
          <p:cNvPr id="4" name="TextBox 3">
            <a:extLst>
              <a:ext uri="{FF2B5EF4-FFF2-40B4-BE49-F238E27FC236}">
                <a16:creationId xmlns:a16="http://schemas.microsoft.com/office/drawing/2014/main" id="{29E38777-AE1A-47EA-AFE7-0399143E9298}"/>
              </a:ext>
            </a:extLst>
          </p:cNvPr>
          <p:cNvSpPr txBox="1"/>
          <p:nvPr/>
        </p:nvSpPr>
        <p:spPr>
          <a:xfrm>
            <a:off x="3015175" y="5194314"/>
            <a:ext cx="8074583" cy="932563"/>
          </a:xfrm>
          <a:prstGeom prst="rect">
            <a:avLst/>
          </a:prstGeom>
          <a:noFill/>
        </p:spPr>
        <p:txBody>
          <a:bodyPr wrap="square" lIns="0" rIns="0" rtlCol="0">
            <a:spAutoFit/>
          </a:bodyPr>
          <a:lstStyle/>
          <a:p>
            <a:pPr algn="l">
              <a:lnSpc>
                <a:spcPct val="90000"/>
              </a:lnSpc>
              <a:spcAft>
                <a:spcPts val="1800"/>
              </a:spcAft>
            </a:pPr>
            <a:r>
              <a:rPr lang="en-US" sz="2400" dirty="0"/>
              <a:t>Proposed .NET Message Library</a:t>
            </a:r>
          </a:p>
          <a:p>
            <a:pPr>
              <a:lnSpc>
                <a:spcPct val="90000"/>
              </a:lnSpc>
              <a:spcAft>
                <a:spcPts val="1800"/>
              </a:spcAft>
            </a:pPr>
            <a:r>
              <a:rPr lang="en-US" dirty="0">
                <a:hlinkClick r:id="rId9"/>
              </a:rPr>
              <a:t>https://bit.ly/3DJvwem</a:t>
            </a:r>
            <a:r>
              <a:rPr lang="en-US" dirty="0"/>
              <a:t> </a:t>
            </a:r>
          </a:p>
        </p:txBody>
      </p:sp>
      <p:pic>
        <p:nvPicPr>
          <p:cNvPr id="7" name="Picture 6">
            <a:extLst>
              <a:ext uri="{FF2B5EF4-FFF2-40B4-BE49-F238E27FC236}">
                <a16:creationId xmlns:a16="http://schemas.microsoft.com/office/drawing/2014/main" id="{6DADD4C5-7AD3-8E44-B89D-08C11D0764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2334" y="5217027"/>
            <a:ext cx="1005840" cy="887136"/>
          </a:xfrm>
          <a:prstGeom prst="rect">
            <a:avLst/>
          </a:prstGeom>
        </p:spPr>
      </p:pic>
    </p:spTree>
    <p:extLst>
      <p:ext uri="{BB962C8B-B14F-4D97-AF65-F5344CB8AC3E}">
        <p14:creationId xmlns:p14="http://schemas.microsoft.com/office/powerpoint/2010/main" val="65412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dirty="0"/>
              <a:t>Norm Johanson</a:t>
            </a:r>
          </a:p>
        </p:txBody>
      </p:sp>
      <p:sp>
        <p:nvSpPr>
          <p:cNvPr id="3" name="Text Placeholder 2">
            <a:extLst>
              <a:ext uri="{FF2B5EF4-FFF2-40B4-BE49-F238E27FC236}">
                <a16:creationId xmlns:a16="http://schemas.microsoft.com/office/drawing/2014/main" id="{40C63E1E-824A-CA4A-88AE-101272E7DF92}"/>
              </a:ext>
            </a:extLst>
          </p:cNvPr>
          <p:cNvSpPr>
            <a:spLocks noGrp="1"/>
          </p:cNvSpPr>
          <p:nvPr>
            <p:ph type="body" sz="quarter" idx="11"/>
          </p:nvPr>
        </p:nvSpPr>
        <p:spPr>
          <a:xfrm>
            <a:off x="374650" y="3962400"/>
            <a:ext cx="3308350" cy="313932"/>
          </a:xfrm>
        </p:spPr>
        <p:txBody>
          <a:bodyPr/>
          <a:lstStyle/>
          <a:p>
            <a:r>
              <a:rPr lang="en-US" dirty="0"/>
              <a:t>@socketnorm</a:t>
            </a:r>
          </a:p>
        </p:txBody>
      </p:sp>
      <p:sp>
        <p:nvSpPr>
          <p:cNvPr id="9" name="Text Placeholder 8"/>
          <p:cNvSpPr>
            <a:spLocks noGrp="1"/>
          </p:cNvSpPr>
          <p:nvPr>
            <p:ph type="body" sz="quarter" idx="12"/>
          </p:nvPr>
        </p:nvSpPr>
        <p:spPr/>
        <p:txBody>
          <a:bodyPr/>
          <a:lstStyle/>
          <a:p>
            <a:r>
              <a:rPr lang="en-US" dirty="0"/>
              <a:t>Ashish Bhatia</a:t>
            </a:r>
          </a:p>
        </p:txBody>
      </p:sp>
      <p:sp>
        <p:nvSpPr>
          <p:cNvPr id="5" name="Text Placeholder 4">
            <a:extLst>
              <a:ext uri="{FF2B5EF4-FFF2-40B4-BE49-F238E27FC236}">
                <a16:creationId xmlns:a16="http://schemas.microsoft.com/office/drawing/2014/main" id="{3728A92A-06DE-BC41-8BCD-6BB2886BECF1}"/>
              </a:ext>
            </a:extLst>
          </p:cNvPr>
          <p:cNvSpPr>
            <a:spLocks noGrp="1"/>
          </p:cNvSpPr>
          <p:nvPr>
            <p:ph type="body" sz="quarter" idx="13"/>
          </p:nvPr>
        </p:nvSpPr>
        <p:spPr>
          <a:xfrm>
            <a:off x="3803649" y="3962400"/>
            <a:ext cx="4372787" cy="1017224"/>
          </a:xfrm>
        </p:spPr>
        <p:txBody>
          <a:bodyPr/>
          <a:lstStyle/>
          <a:p>
            <a:r>
              <a:rPr lang="en-US" dirty="0"/>
              <a:t>www.linkedin.com/in/ashish-bhatia-aws</a:t>
            </a:r>
          </a:p>
        </p:txBody>
      </p:sp>
    </p:spTree>
    <p:extLst>
      <p:ext uri="{BB962C8B-B14F-4D97-AF65-F5344CB8AC3E}">
        <p14:creationId xmlns:p14="http://schemas.microsoft.com/office/powerpoint/2010/main" val="66496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2218F6-B063-E649-90CF-6C6D8BAFC536}"/>
              </a:ext>
            </a:extLst>
          </p:cNvPr>
          <p:cNvSpPr>
            <a:spLocks noGrp="1"/>
          </p:cNvSpPr>
          <p:nvPr>
            <p:ph type="title"/>
          </p:nvPr>
        </p:nvSpPr>
        <p:spPr/>
        <p:txBody>
          <a:bodyPr/>
          <a:lstStyle/>
          <a:p>
            <a:r>
              <a:rPr lang="en-US" dirty="0"/>
              <a:t>Microservices start simple</a:t>
            </a:r>
          </a:p>
        </p:txBody>
      </p:sp>
      <p:sp>
        <p:nvSpPr>
          <p:cNvPr id="4" name="Rectangle 3">
            <a:extLst>
              <a:ext uri="{FF2B5EF4-FFF2-40B4-BE49-F238E27FC236}">
                <a16:creationId xmlns:a16="http://schemas.microsoft.com/office/drawing/2014/main" id="{73105E88-704B-A24F-8A42-2BAC069F2714}"/>
              </a:ext>
            </a:extLst>
          </p:cNvPr>
          <p:cNvSpPr/>
          <p:nvPr/>
        </p:nvSpPr>
        <p:spPr bwMode="auto">
          <a:xfrm>
            <a:off x="5031010" y="2701637"/>
            <a:ext cx="1888451" cy="1778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6998" fontAlgn="base">
              <a:lnSpc>
                <a:spcPct val="90000"/>
              </a:lnSpc>
              <a:spcBef>
                <a:spcPct val="0"/>
              </a:spcBef>
              <a:spcAft>
                <a:spcPct val="0"/>
              </a:spcAft>
            </a:pPr>
            <a:r>
              <a:rPr lang="en-US" sz="3000" b="1" dirty="0">
                <a:gradFill>
                  <a:gsLst>
                    <a:gs pos="0">
                      <a:srgbClr val="FFFFFF"/>
                    </a:gs>
                    <a:gs pos="100000">
                      <a:srgbClr val="FFFFFF"/>
                    </a:gs>
                  </a:gsLst>
                  <a:lin ang="5400000" scaled="0"/>
                </a:gradFill>
                <a:ea typeface="Segoe UI" pitchFamily="34" charset="0"/>
                <a:cs typeface="Segoe UI" pitchFamily="34" charset="0"/>
              </a:rPr>
              <a:t>Order service</a:t>
            </a:r>
          </a:p>
        </p:txBody>
      </p:sp>
      <p:sp>
        <p:nvSpPr>
          <p:cNvPr id="12" name="Rectangle 11">
            <a:extLst>
              <a:ext uri="{FF2B5EF4-FFF2-40B4-BE49-F238E27FC236}">
                <a16:creationId xmlns:a16="http://schemas.microsoft.com/office/drawing/2014/main" id="{2F24E1AB-B1F5-9343-8850-8220207B31B7}"/>
              </a:ext>
            </a:extLst>
          </p:cNvPr>
          <p:cNvSpPr/>
          <p:nvPr/>
        </p:nvSpPr>
        <p:spPr bwMode="auto">
          <a:xfrm>
            <a:off x="9390601" y="2701637"/>
            <a:ext cx="1888451" cy="1778000"/>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6998" fontAlgn="base">
              <a:lnSpc>
                <a:spcPct val="90000"/>
              </a:lnSpc>
              <a:spcBef>
                <a:spcPct val="0"/>
              </a:spcBef>
              <a:spcAft>
                <a:spcPct val="0"/>
              </a:spcAft>
            </a:pPr>
            <a:r>
              <a:rPr lang="en-US" sz="3000" b="1" dirty="0">
                <a:gradFill>
                  <a:gsLst>
                    <a:gs pos="0">
                      <a:srgbClr val="FFFFFF"/>
                    </a:gs>
                    <a:gs pos="100000">
                      <a:srgbClr val="FFFFFF"/>
                    </a:gs>
                  </a:gsLst>
                  <a:lin ang="5400000" scaled="0"/>
                </a:gradFill>
                <a:ea typeface="Segoe UI" pitchFamily="34" charset="0"/>
                <a:cs typeface="Segoe UI" pitchFamily="34" charset="0"/>
              </a:rPr>
              <a:t>Invoice service</a:t>
            </a:r>
          </a:p>
        </p:txBody>
      </p:sp>
      <p:sp>
        <p:nvSpPr>
          <p:cNvPr id="21" name="TextBox 20">
            <a:extLst>
              <a:ext uri="{FF2B5EF4-FFF2-40B4-BE49-F238E27FC236}">
                <a16:creationId xmlns:a16="http://schemas.microsoft.com/office/drawing/2014/main" id="{3AD0B3E5-3BC9-FD42-B1F8-42D19E9A5FD3}"/>
              </a:ext>
            </a:extLst>
          </p:cNvPr>
          <p:cNvSpPr txBox="1"/>
          <p:nvPr/>
        </p:nvSpPr>
        <p:spPr>
          <a:xfrm>
            <a:off x="1087028" y="4171828"/>
            <a:ext cx="1213474"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gradFill>
                  <a:gsLst>
                    <a:gs pos="2917">
                      <a:schemeClr val="tx1"/>
                    </a:gs>
                    <a:gs pos="30000">
                      <a:schemeClr val="tx1"/>
                    </a:gs>
                  </a:gsLst>
                  <a:lin ang="5400000" scaled="0"/>
                </a:gradFill>
              </a:rPr>
              <a:t>Client</a:t>
            </a:r>
          </a:p>
        </p:txBody>
      </p:sp>
      <p:grpSp>
        <p:nvGrpSpPr>
          <p:cNvPr id="38" name="Group 37">
            <a:extLst>
              <a:ext uri="{FF2B5EF4-FFF2-40B4-BE49-F238E27FC236}">
                <a16:creationId xmlns:a16="http://schemas.microsoft.com/office/drawing/2014/main" id="{5F44702A-0C4C-1846-AAB4-FD7722E7FF3D}"/>
              </a:ext>
            </a:extLst>
          </p:cNvPr>
          <p:cNvGrpSpPr/>
          <p:nvPr/>
        </p:nvGrpSpPr>
        <p:grpSpPr>
          <a:xfrm>
            <a:off x="2559869" y="2172002"/>
            <a:ext cx="2471141" cy="1049133"/>
            <a:chOff x="3388833" y="2606405"/>
            <a:chExt cx="2965369" cy="1258960"/>
          </a:xfrm>
        </p:grpSpPr>
        <p:cxnSp>
          <p:nvCxnSpPr>
            <p:cNvPr id="23" name="Straight Arrow Connector 22">
              <a:extLst>
                <a:ext uri="{FF2B5EF4-FFF2-40B4-BE49-F238E27FC236}">
                  <a16:creationId xmlns:a16="http://schemas.microsoft.com/office/drawing/2014/main" id="{F39B05A6-9C0C-954F-90DD-4FC3A48234AC}"/>
                </a:ext>
              </a:extLst>
            </p:cNvPr>
            <p:cNvCxnSpPr>
              <a:cxnSpLocks/>
            </p:cNvCxnSpPr>
            <p:nvPr/>
          </p:nvCxnSpPr>
          <p:spPr>
            <a:xfrm>
              <a:off x="3388833" y="3796145"/>
              <a:ext cx="2965369" cy="0"/>
            </a:xfrm>
            <a:prstGeom prst="straightConnector1">
              <a:avLst/>
            </a:prstGeom>
            <a:ln w="762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69D160F-41C7-A743-884B-F63BA3E2410D}"/>
                </a:ext>
              </a:extLst>
            </p:cNvPr>
            <p:cNvSpPr txBox="1"/>
            <p:nvPr/>
          </p:nvSpPr>
          <p:spPr>
            <a:xfrm>
              <a:off x="4112107" y="2606405"/>
              <a:ext cx="1567736" cy="1258960"/>
            </a:xfrm>
            <a:prstGeom prst="rect">
              <a:avLst/>
            </a:prstGeom>
            <a:noFill/>
          </p:spPr>
          <p:txBody>
            <a:bodyPr wrap="none" lIns="152400" tIns="121920" rIns="152400" bIns="121920" rtlCol="0">
              <a:spAutoFit/>
            </a:bodyPr>
            <a:lstStyle/>
            <a:p>
              <a:pPr algn="ctr">
                <a:lnSpc>
                  <a:spcPct val="90000"/>
                </a:lnSpc>
                <a:spcAft>
                  <a:spcPts val="500"/>
                </a:spcAft>
              </a:pPr>
              <a:r>
                <a:rPr lang="en-US" sz="2667" dirty="0">
                  <a:gradFill>
                    <a:gsLst>
                      <a:gs pos="2917">
                        <a:schemeClr val="tx1"/>
                      </a:gs>
                      <a:gs pos="30000">
                        <a:schemeClr val="tx1"/>
                      </a:gs>
                    </a:gsLst>
                    <a:lin ang="5400000" scaled="0"/>
                  </a:gradFill>
                  <a:cs typeface="Courier New" panose="02070309020205020404" pitchFamily="49" charset="0"/>
                </a:rPr>
                <a:t>POST</a:t>
              </a:r>
            </a:p>
            <a:p>
              <a:pPr algn="ctr">
                <a:lnSpc>
                  <a:spcPct val="90000"/>
                </a:lnSpc>
                <a:spcAft>
                  <a:spcPts val="500"/>
                </a:spcAft>
              </a:pPr>
              <a:r>
                <a:rPr lang="en-US" sz="2667" dirty="0">
                  <a:gradFill>
                    <a:gsLst>
                      <a:gs pos="2917">
                        <a:schemeClr val="tx1"/>
                      </a:gs>
                      <a:gs pos="30000">
                        <a:schemeClr val="tx1"/>
                      </a:gs>
                    </a:gsLst>
                    <a:lin ang="5400000" scaled="0"/>
                  </a:gradFill>
                  <a:cs typeface="Courier New" panose="02070309020205020404" pitchFamily="49" charset="0"/>
                </a:rPr>
                <a:t>/order</a:t>
              </a:r>
            </a:p>
          </p:txBody>
        </p:sp>
      </p:grpSp>
      <p:grpSp>
        <p:nvGrpSpPr>
          <p:cNvPr id="36" name="Group 35">
            <a:extLst>
              <a:ext uri="{FF2B5EF4-FFF2-40B4-BE49-F238E27FC236}">
                <a16:creationId xmlns:a16="http://schemas.microsoft.com/office/drawing/2014/main" id="{0B94BE29-3BCD-3C46-93C8-393F860702B8}"/>
              </a:ext>
            </a:extLst>
          </p:cNvPr>
          <p:cNvGrpSpPr/>
          <p:nvPr/>
        </p:nvGrpSpPr>
        <p:grpSpPr>
          <a:xfrm>
            <a:off x="2559869" y="3546787"/>
            <a:ext cx="2471141" cy="625877"/>
            <a:chOff x="3388833" y="4256141"/>
            <a:chExt cx="2965369" cy="751052"/>
          </a:xfrm>
        </p:grpSpPr>
        <p:cxnSp>
          <p:nvCxnSpPr>
            <p:cNvPr id="28" name="Straight Arrow Connector 27">
              <a:extLst>
                <a:ext uri="{FF2B5EF4-FFF2-40B4-BE49-F238E27FC236}">
                  <a16:creationId xmlns:a16="http://schemas.microsoft.com/office/drawing/2014/main" id="{A48A86BB-A37F-0A41-B400-BCD596CBDF97}"/>
                </a:ext>
              </a:extLst>
            </p:cNvPr>
            <p:cNvCxnSpPr>
              <a:cxnSpLocks/>
            </p:cNvCxnSpPr>
            <p:nvPr/>
          </p:nvCxnSpPr>
          <p:spPr>
            <a:xfrm flipH="1">
              <a:off x="3388833" y="4918363"/>
              <a:ext cx="2965369" cy="0"/>
            </a:xfrm>
            <a:prstGeom prst="straightConnector1">
              <a:avLst/>
            </a:prstGeom>
            <a:ln w="762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22628E4-4BA4-EF4D-84AB-3CA2DAC716DC}"/>
                </a:ext>
              </a:extLst>
            </p:cNvPr>
            <p:cNvSpPr txBox="1"/>
            <p:nvPr/>
          </p:nvSpPr>
          <p:spPr>
            <a:xfrm>
              <a:off x="4341015" y="4256141"/>
              <a:ext cx="1107996" cy="751052"/>
            </a:xfrm>
            <a:prstGeom prst="rect">
              <a:avLst/>
            </a:prstGeom>
            <a:noFill/>
            <a:ln>
              <a:noFill/>
            </a:ln>
          </p:spPr>
          <p:txBody>
            <a:bodyPr wrap="none" lIns="152400" tIns="121920" rIns="152400" bIns="121920" rtlCol="0">
              <a:spAutoFit/>
            </a:bodyPr>
            <a:lstStyle/>
            <a:p>
              <a:pPr>
                <a:lnSpc>
                  <a:spcPct val="90000"/>
                </a:lnSpc>
                <a:spcAft>
                  <a:spcPts val="1500"/>
                </a:spcAft>
              </a:pPr>
              <a:r>
                <a:rPr lang="en-US" sz="2667" dirty="0">
                  <a:solidFill>
                    <a:srgbClr val="92D050"/>
                  </a:solidFill>
                  <a:cs typeface="Courier New" panose="02070309020205020404" pitchFamily="49" charset="0"/>
                </a:rPr>
                <a:t>201</a:t>
              </a:r>
            </a:p>
          </p:txBody>
        </p:sp>
      </p:grpSp>
      <p:grpSp>
        <p:nvGrpSpPr>
          <p:cNvPr id="37" name="Group 36">
            <a:extLst>
              <a:ext uri="{FF2B5EF4-FFF2-40B4-BE49-F238E27FC236}">
                <a16:creationId xmlns:a16="http://schemas.microsoft.com/office/drawing/2014/main" id="{E9653B5A-59E2-224D-A9CF-25CA8310BB52}"/>
              </a:ext>
            </a:extLst>
          </p:cNvPr>
          <p:cNvGrpSpPr/>
          <p:nvPr/>
        </p:nvGrpSpPr>
        <p:grpSpPr>
          <a:xfrm>
            <a:off x="6919461" y="3560594"/>
            <a:ext cx="2471141" cy="625877"/>
            <a:chOff x="8620343" y="4272710"/>
            <a:chExt cx="2965369" cy="751052"/>
          </a:xfrm>
        </p:grpSpPr>
        <p:cxnSp>
          <p:nvCxnSpPr>
            <p:cNvPr id="9" name="Straight Arrow Connector 8">
              <a:extLst>
                <a:ext uri="{FF2B5EF4-FFF2-40B4-BE49-F238E27FC236}">
                  <a16:creationId xmlns:a16="http://schemas.microsoft.com/office/drawing/2014/main" id="{D088E0F1-1FCB-6F4E-A5FF-AEA0163FF294}"/>
                </a:ext>
              </a:extLst>
            </p:cNvPr>
            <p:cNvCxnSpPr>
              <a:cxnSpLocks/>
            </p:cNvCxnSpPr>
            <p:nvPr/>
          </p:nvCxnSpPr>
          <p:spPr>
            <a:xfrm flipH="1">
              <a:off x="8620343" y="4904509"/>
              <a:ext cx="2965369" cy="0"/>
            </a:xfrm>
            <a:prstGeom prst="straightConnector1">
              <a:avLst/>
            </a:prstGeom>
            <a:ln w="762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8126FCB-8070-6442-B434-54A611971175}"/>
                </a:ext>
              </a:extLst>
            </p:cNvPr>
            <p:cNvSpPr txBox="1"/>
            <p:nvPr/>
          </p:nvSpPr>
          <p:spPr>
            <a:xfrm>
              <a:off x="9577111" y="4272710"/>
              <a:ext cx="1107996" cy="751052"/>
            </a:xfrm>
            <a:prstGeom prst="rect">
              <a:avLst/>
            </a:prstGeom>
            <a:noFill/>
            <a:ln>
              <a:noFill/>
            </a:ln>
          </p:spPr>
          <p:txBody>
            <a:bodyPr wrap="none" lIns="152400" tIns="121920" rIns="152400" bIns="121920" rtlCol="0">
              <a:spAutoFit/>
            </a:bodyPr>
            <a:lstStyle/>
            <a:p>
              <a:pPr>
                <a:lnSpc>
                  <a:spcPct val="90000"/>
                </a:lnSpc>
                <a:spcAft>
                  <a:spcPts val="1500"/>
                </a:spcAft>
              </a:pPr>
              <a:r>
                <a:rPr lang="en-US" sz="2667" dirty="0">
                  <a:solidFill>
                    <a:srgbClr val="92D050"/>
                  </a:solidFill>
                  <a:cs typeface="Courier New" panose="02070309020205020404" pitchFamily="49" charset="0"/>
                </a:rPr>
                <a:t>201</a:t>
              </a:r>
            </a:p>
          </p:txBody>
        </p:sp>
      </p:grpSp>
      <p:grpSp>
        <p:nvGrpSpPr>
          <p:cNvPr id="39" name="Group 38">
            <a:extLst>
              <a:ext uri="{FF2B5EF4-FFF2-40B4-BE49-F238E27FC236}">
                <a16:creationId xmlns:a16="http://schemas.microsoft.com/office/drawing/2014/main" id="{9E57A543-8D54-6844-899E-7826CC52508F}"/>
              </a:ext>
            </a:extLst>
          </p:cNvPr>
          <p:cNvGrpSpPr/>
          <p:nvPr/>
        </p:nvGrpSpPr>
        <p:grpSpPr>
          <a:xfrm>
            <a:off x="6919462" y="2172005"/>
            <a:ext cx="2471142" cy="1049133"/>
            <a:chOff x="8620343" y="2606404"/>
            <a:chExt cx="2965369" cy="1258958"/>
          </a:xfrm>
        </p:grpSpPr>
        <p:cxnSp>
          <p:nvCxnSpPr>
            <p:cNvPr id="7" name="Straight Arrow Connector 6">
              <a:extLst>
                <a:ext uri="{FF2B5EF4-FFF2-40B4-BE49-F238E27FC236}">
                  <a16:creationId xmlns:a16="http://schemas.microsoft.com/office/drawing/2014/main" id="{1B068123-C927-3F48-A028-7FD9C14ACCB5}"/>
                </a:ext>
              </a:extLst>
            </p:cNvPr>
            <p:cNvCxnSpPr>
              <a:cxnSpLocks/>
            </p:cNvCxnSpPr>
            <p:nvPr/>
          </p:nvCxnSpPr>
          <p:spPr>
            <a:xfrm>
              <a:off x="8620343" y="3796145"/>
              <a:ext cx="2965369" cy="0"/>
            </a:xfrm>
            <a:prstGeom prst="straightConnector1">
              <a:avLst/>
            </a:prstGeom>
            <a:ln w="762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D970FDC-E1E4-0D40-86D4-BEA76C9EF91C}"/>
                </a:ext>
              </a:extLst>
            </p:cNvPr>
            <p:cNvSpPr txBox="1"/>
            <p:nvPr/>
          </p:nvSpPr>
          <p:spPr>
            <a:xfrm>
              <a:off x="9316739" y="2606404"/>
              <a:ext cx="1863970" cy="1258958"/>
            </a:xfrm>
            <a:prstGeom prst="rect">
              <a:avLst/>
            </a:prstGeom>
            <a:noFill/>
          </p:spPr>
          <p:txBody>
            <a:bodyPr wrap="none" lIns="152400" tIns="121920" rIns="152400" bIns="121920" rtlCol="0">
              <a:spAutoFit/>
            </a:bodyPr>
            <a:lstStyle/>
            <a:p>
              <a:pPr algn="ctr">
                <a:lnSpc>
                  <a:spcPct val="90000"/>
                </a:lnSpc>
                <a:spcAft>
                  <a:spcPts val="500"/>
                </a:spcAft>
              </a:pPr>
              <a:r>
                <a:rPr lang="en-US" sz="2667" dirty="0">
                  <a:gradFill>
                    <a:gsLst>
                      <a:gs pos="2917">
                        <a:schemeClr val="tx1"/>
                      </a:gs>
                      <a:gs pos="30000">
                        <a:schemeClr val="tx1"/>
                      </a:gs>
                    </a:gsLst>
                    <a:lin ang="5400000" scaled="0"/>
                  </a:gradFill>
                  <a:cs typeface="Courier New" panose="02070309020205020404" pitchFamily="49" charset="0"/>
                </a:rPr>
                <a:t>POST</a:t>
              </a:r>
            </a:p>
            <a:p>
              <a:pPr algn="ctr">
                <a:lnSpc>
                  <a:spcPct val="90000"/>
                </a:lnSpc>
                <a:spcAft>
                  <a:spcPts val="500"/>
                </a:spcAft>
              </a:pPr>
              <a:r>
                <a:rPr lang="en-US" sz="2667" dirty="0">
                  <a:gradFill>
                    <a:gsLst>
                      <a:gs pos="2917">
                        <a:schemeClr val="tx1"/>
                      </a:gs>
                      <a:gs pos="30000">
                        <a:schemeClr val="tx1"/>
                      </a:gs>
                    </a:gsLst>
                    <a:lin ang="5400000" scaled="0"/>
                  </a:gradFill>
                  <a:cs typeface="Courier New" panose="02070309020205020404" pitchFamily="49" charset="0"/>
                </a:rPr>
                <a:t>/invoice</a:t>
              </a:r>
            </a:p>
          </p:txBody>
        </p:sp>
      </p:grpSp>
      <p:sp>
        <p:nvSpPr>
          <p:cNvPr id="40" name="Rectangle 39">
            <a:extLst>
              <a:ext uri="{FF2B5EF4-FFF2-40B4-BE49-F238E27FC236}">
                <a16:creationId xmlns:a16="http://schemas.microsoft.com/office/drawing/2014/main" id="{EE290992-2925-684E-9D53-812F942B00BB}"/>
              </a:ext>
            </a:extLst>
          </p:cNvPr>
          <p:cNvSpPr/>
          <p:nvPr/>
        </p:nvSpPr>
        <p:spPr>
          <a:xfrm>
            <a:off x="898734" y="2936612"/>
            <a:ext cx="1593706" cy="2554545"/>
          </a:xfrm>
          <a:prstGeom prst="rect">
            <a:avLst/>
          </a:prstGeom>
        </p:spPr>
        <p:txBody>
          <a:bodyPr wrap="none">
            <a:spAutoFit/>
          </a:bodyPr>
          <a:lstStyle/>
          <a:p>
            <a:r>
              <a:rPr lang="en-US" sz="8000" dirty="0"/>
              <a:t>😀</a:t>
            </a:r>
          </a:p>
          <a:p>
            <a:endParaRPr lang="en-US" sz="8000" dirty="0"/>
          </a:p>
        </p:txBody>
      </p:sp>
    </p:spTree>
    <p:extLst>
      <p:ext uri="{BB962C8B-B14F-4D97-AF65-F5344CB8AC3E}">
        <p14:creationId xmlns:p14="http://schemas.microsoft.com/office/powerpoint/2010/main" val="57659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261DE-11F0-6440-91EE-797A334FF647}"/>
              </a:ext>
            </a:extLst>
          </p:cNvPr>
          <p:cNvSpPr>
            <a:spLocks noGrp="1"/>
          </p:cNvSpPr>
          <p:nvPr>
            <p:ph type="title"/>
          </p:nvPr>
        </p:nvSpPr>
        <p:spPr/>
        <p:txBody>
          <a:bodyPr/>
          <a:lstStyle/>
          <a:p>
            <a:r>
              <a:rPr lang="en-US" dirty="0"/>
              <a:t>Architecture v2</a:t>
            </a:r>
          </a:p>
        </p:txBody>
      </p:sp>
      <p:sp>
        <p:nvSpPr>
          <p:cNvPr id="4" name="Rectangle 3">
            <a:extLst>
              <a:ext uri="{FF2B5EF4-FFF2-40B4-BE49-F238E27FC236}">
                <a16:creationId xmlns:a16="http://schemas.microsoft.com/office/drawing/2014/main" id="{0A8E86BB-91A9-AA43-9A92-AE3F160FF9EC}"/>
              </a:ext>
            </a:extLst>
          </p:cNvPr>
          <p:cNvSpPr>
            <a:spLocks noChangeAspect="1"/>
          </p:cNvSpPr>
          <p:nvPr/>
        </p:nvSpPr>
        <p:spPr bwMode="auto">
          <a:xfrm>
            <a:off x="3005234" y="2731770"/>
            <a:ext cx="1394460" cy="13944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6998" fontAlgn="base">
              <a:lnSpc>
                <a:spcPct val="90000"/>
              </a:lnSpc>
              <a:spcBef>
                <a:spcPct val="0"/>
              </a:spcBef>
              <a:spcAft>
                <a:spcPct val="0"/>
              </a:spcAft>
            </a:pPr>
            <a:r>
              <a:rPr lang="en-US" sz="1500" b="1" dirty="0">
                <a:gradFill>
                  <a:gsLst>
                    <a:gs pos="0">
                      <a:srgbClr val="FFFFFF"/>
                    </a:gs>
                    <a:gs pos="100000">
                      <a:srgbClr val="FFFFFF"/>
                    </a:gs>
                  </a:gsLst>
                  <a:lin ang="5400000" scaled="0"/>
                </a:gradFill>
                <a:ea typeface="Segoe UI" pitchFamily="34" charset="0"/>
                <a:cs typeface="Segoe UI" pitchFamily="34" charset="0"/>
              </a:rPr>
              <a:t>Order service</a:t>
            </a:r>
          </a:p>
        </p:txBody>
      </p:sp>
      <p:grpSp>
        <p:nvGrpSpPr>
          <p:cNvPr id="40" name="Group 39">
            <a:extLst>
              <a:ext uri="{FF2B5EF4-FFF2-40B4-BE49-F238E27FC236}">
                <a16:creationId xmlns:a16="http://schemas.microsoft.com/office/drawing/2014/main" id="{F0FA1DC9-717F-5B47-897F-AF48B09F9710}"/>
              </a:ext>
            </a:extLst>
          </p:cNvPr>
          <p:cNvGrpSpPr/>
          <p:nvPr/>
        </p:nvGrpSpPr>
        <p:grpSpPr>
          <a:xfrm>
            <a:off x="7794347" y="1269501"/>
            <a:ext cx="1392421" cy="4319001"/>
            <a:chOff x="9969014" y="1566826"/>
            <a:chExt cx="1670905" cy="5182801"/>
          </a:xfrm>
        </p:grpSpPr>
        <p:sp>
          <p:nvSpPr>
            <p:cNvPr id="5" name="Rectangle 4">
              <a:extLst>
                <a:ext uri="{FF2B5EF4-FFF2-40B4-BE49-F238E27FC236}">
                  <a16:creationId xmlns:a16="http://schemas.microsoft.com/office/drawing/2014/main" id="{D0D4A30F-D13C-BB41-AA0D-3634CA04D4F6}"/>
                </a:ext>
              </a:extLst>
            </p:cNvPr>
            <p:cNvSpPr/>
            <p:nvPr/>
          </p:nvSpPr>
          <p:spPr bwMode="auto">
            <a:xfrm>
              <a:off x="9969015" y="1566826"/>
              <a:ext cx="1670904" cy="167335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6998" fontAlgn="base">
                <a:lnSpc>
                  <a:spcPct val="90000"/>
                </a:lnSpc>
                <a:spcBef>
                  <a:spcPct val="0"/>
                </a:spcBef>
                <a:spcAft>
                  <a:spcPct val="0"/>
                </a:spcAft>
              </a:pPr>
              <a:r>
                <a:rPr lang="en-US" sz="1500" b="1" dirty="0">
                  <a:gradFill>
                    <a:gsLst>
                      <a:gs pos="0">
                        <a:srgbClr val="FFFFFF"/>
                      </a:gs>
                      <a:gs pos="100000">
                        <a:srgbClr val="FFFFFF"/>
                      </a:gs>
                    </a:gsLst>
                    <a:lin ang="5400000" scaled="0"/>
                  </a:gradFill>
                  <a:ea typeface="Segoe UI" pitchFamily="34" charset="0"/>
                  <a:cs typeface="Segoe UI" pitchFamily="34" charset="0"/>
                </a:rPr>
                <a:t>Invoice service</a:t>
              </a:r>
            </a:p>
          </p:txBody>
        </p:sp>
        <p:sp>
          <p:nvSpPr>
            <p:cNvPr id="10" name="Rectangle 9">
              <a:extLst>
                <a:ext uri="{FF2B5EF4-FFF2-40B4-BE49-F238E27FC236}">
                  <a16:creationId xmlns:a16="http://schemas.microsoft.com/office/drawing/2014/main" id="{920330B1-33D2-0D46-94BD-7D409931982B}"/>
                </a:ext>
              </a:extLst>
            </p:cNvPr>
            <p:cNvSpPr/>
            <p:nvPr/>
          </p:nvSpPr>
          <p:spPr bwMode="auto">
            <a:xfrm>
              <a:off x="9969014" y="3323998"/>
              <a:ext cx="1670905" cy="16709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6998" fontAlgn="base">
                <a:lnSpc>
                  <a:spcPct val="90000"/>
                </a:lnSpc>
                <a:spcBef>
                  <a:spcPct val="0"/>
                </a:spcBef>
                <a:spcAft>
                  <a:spcPct val="0"/>
                </a:spcAft>
              </a:pPr>
              <a:r>
                <a:rPr lang="en-US" sz="1500" b="1" dirty="0">
                  <a:gradFill>
                    <a:gsLst>
                      <a:gs pos="0">
                        <a:srgbClr val="FFFFFF"/>
                      </a:gs>
                      <a:gs pos="100000">
                        <a:srgbClr val="FFFFFF"/>
                      </a:gs>
                    </a:gsLst>
                    <a:lin ang="5400000" scaled="0"/>
                  </a:gradFill>
                  <a:ea typeface="Segoe UI" pitchFamily="34" charset="0"/>
                  <a:cs typeface="Segoe UI" pitchFamily="34" charset="0"/>
                </a:rPr>
                <a:t>Fulfillment service</a:t>
              </a:r>
            </a:p>
          </p:txBody>
        </p:sp>
        <p:sp>
          <p:nvSpPr>
            <p:cNvPr id="11" name="Rectangle 10">
              <a:extLst>
                <a:ext uri="{FF2B5EF4-FFF2-40B4-BE49-F238E27FC236}">
                  <a16:creationId xmlns:a16="http://schemas.microsoft.com/office/drawing/2014/main" id="{D461386E-5599-A341-802F-14C00D8E4FF8}"/>
                </a:ext>
              </a:extLst>
            </p:cNvPr>
            <p:cNvSpPr/>
            <p:nvPr/>
          </p:nvSpPr>
          <p:spPr bwMode="auto">
            <a:xfrm>
              <a:off x="9969014" y="5078722"/>
              <a:ext cx="1670905" cy="167090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6998" fontAlgn="base">
                <a:lnSpc>
                  <a:spcPct val="90000"/>
                </a:lnSpc>
                <a:spcBef>
                  <a:spcPct val="0"/>
                </a:spcBef>
                <a:spcAft>
                  <a:spcPct val="0"/>
                </a:spcAft>
              </a:pPr>
              <a:r>
                <a:rPr lang="en-US" sz="1500" b="1" dirty="0">
                  <a:gradFill>
                    <a:gsLst>
                      <a:gs pos="0">
                        <a:srgbClr val="FFFFFF"/>
                      </a:gs>
                      <a:gs pos="100000">
                        <a:srgbClr val="FFFFFF"/>
                      </a:gs>
                    </a:gsLst>
                    <a:lin ang="5400000" scaled="0"/>
                  </a:gradFill>
                  <a:ea typeface="Segoe UI" pitchFamily="34" charset="0"/>
                  <a:cs typeface="Segoe UI" pitchFamily="34" charset="0"/>
                </a:rPr>
                <a:t>Forecasting service</a:t>
              </a:r>
            </a:p>
          </p:txBody>
        </p:sp>
      </p:grpSp>
      <p:sp>
        <p:nvSpPr>
          <p:cNvPr id="36" name="Freeform 35">
            <a:extLst>
              <a:ext uri="{FF2B5EF4-FFF2-40B4-BE49-F238E27FC236}">
                <a16:creationId xmlns:a16="http://schemas.microsoft.com/office/drawing/2014/main" id="{388F3AAA-9C87-884A-8AD6-73936BD3DC17}"/>
              </a:ext>
            </a:extLst>
          </p:cNvPr>
          <p:cNvSpPr/>
          <p:nvPr/>
        </p:nvSpPr>
        <p:spPr>
          <a:xfrm rot="10800000">
            <a:off x="7011833" y="2066365"/>
            <a:ext cx="762803" cy="296333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76200">
            <a:solidFill>
              <a:schemeClr val="tx2"/>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p>
        </p:txBody>
      </p:sp>
      <p:cxnSp>
        <p:nvCxnSpPr>
          <p:cNvPr id="37" name="Straight Arrow Connector 36">
            <a:extLst>
              <a:ext uri="{FF2B5EF4-FFF2-40B4-BE49-F238E27FC236}">
                <a16:creationId xmlns:a16="http://schemas.microsoft.com/office/drawing/2014/main" id="{225FDB84-A277-9A40-AE38-A2151F7BF50D}"/>
              </a:ext>
            </a:extLst>
          </p:cNvPr>
          <p:cNvCxnSpPr>
            <a:cxnSpLocks/>
            <a:stCxn id="4" idx="3"/>
            <a:endCxn id="10" idx="1"/>
          </p:cNvCxnSpPr>
          <p:nvPr/>
        </p:nvCxnSpPr>
        <p:spPr>
          <a:xfrm>
            <a:off x="4399694" y="3429001"/>
            <a:ext cx="3394652" cy="1021"/>
          </a:xfrm>
          <a:prstGeom prst="straightConnector1">
            <a:avLst/>
          </a:prstGeom>
          <a:ln w="762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492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DD277AD-4691-4249-A6CF-A67E26795E37}"/>
              </a:ext>
            </a:extLst>
          </p:cNvPr>
          <p:cNvSpPr txBox="1"/>
          <p:nvPr/>
        </p:nvSpPr>
        <p:spPr>
          <a:xfrm>
            <a:off x="7760676" y="2401241"/>
            <a:ext cx="4174220" cy="3254737"/>
          </a:xfrm>
          <a:prstGeom prst="rect">
            <a:avLst/>
          </a:prstGeom>
          <a:noFill/>
        </p:spPr>
        <p:txBody>
          <a:bodyPr wrap="none" lIns="152400" tIns="121920" rIns="152400" bIns="121920" rtlCol="0">
            <a:spAutoFit/>
          </a:bodyPr>
          <a:lstStyle/>
          <a:p>
            <a:pPr>
              <a:lnSpc>
                <a:spcPct val="90000"/>
              </a:lnSpc>
              <a:spcAft>
                <a:spcPts val="1500"/>
              </a:spcAft>
            </a:pPr>
            <a:r>
              <a:rPr lang="en-US" sz="1500" dirty="0">
                <a:gradFill>
                  <a:gsLst>
                    <a:gs pos="2917">
                      <a:schemeClr val="tx1"/>
                    </a:gs>
                    <a:gs pos="30000">
                      <a:schemeClr val="tx1"/>
                    </a:gs>
                  </a:gsLst>
                  <a:lin ang="5400000" scaled="0"/>
                </a:gradFill>
              </a:rPr>
              <a:t>Coupling between producers and consumers</a:t>
            </a:r>
          </a:p>
          <a:p>
            <a:pPr>
              <a:lnSpc>
                <a:spcPct val="90000"/>
              </a:lnSpc>
              <a:spcAft>
                <a:spcPts val="1500"/>
              </a:spcAft>
            </a:pPr>
            <a:endParaRPr lang="en-US" sz="1500" dirty="0">
              <a:gradFill>
                <a:gsLst>
                  <a:gs pos="2917">
                    <a:schemeClr val="tx1"/>
                  </a:gs>
                  <a:gs pos="30000">
                    <a:schemeClr val="tx1"/>
                  </a:gs>
                </a:gsLst>
                <a:lin ang="5400000" scaled="0"/>
              </a:gradFill>
            </a:endParaRPr>
          </a:p>
          <a:p>
            <a:pPr>
              <a:lnSpc>
                <a:spcPct val="90000"/>
              </a:lnSpc>
              <a:spcAft>
                <a:spcPts val="1500"/>
              </a:spcAft>
            </a:pPr>
            <a:r>
              <a:rPr lang="en-US" sz="1500" dirty="0">
                <a:gradFill>
                  <a:gsLst>
                    <a:gs pos="2917">
                      <a:schemeClr val="tx1"/>
                    </a:gs>
                    <a:gs pos="30000">
                      <a:schemeClr val="tx1"/>
                    </a:gs>
                  </a:gsLst>
                  <a:lin ang="5400000" scaled="0"/>
                </a:gradFill>
              </a:rPr>
              <a:t>Evolve architecture – new services</a:t>
            </a:r>
          </a:p>
          <a:p>
            <a:pPr>
              <a:lnSpc>
                <a:spcPct val="90000"/>
              </a:lnSpc>
              <a:spcAft>
                <a:spcPts val="1500"/>
              </a:spcAft>
            </a:pPr>
            <a:endParaRPr lang="en-US" sz="1500" dirty="0">
              <a:gradFill>
                <a:gsLst>
                  <a:gs pos="2917">
                    <a:schemeClr val="tx1"/>
                  </a:gs>
                  <a:gs pos="30000">
                    <a:schemeClr val="tx1"/>
                  </a:gs>
                </a:gsLst>
                <a:lin ang="5400000" scaled="0"/>
              </a:gradFill>
            </a:endParaRPr>
          </a:p>
          <a:p>
            <a:pPr>
              <a:lnSpc>
                <a:spcPct val="90000"/>
              </a:lnSpc>
              <a:spcAft>
                <a:spcPts val="1500"/>
              </a:spcAft>
            </a:pPr>
            <a:r>
              <a:rPr lang="en-US" sz="1500" dirty="0">
                <a:gradFill>
                  <a:gsLst>
                    <a:gs pos="2917">
                      <a:schemeClr val="tx1"/>
                    </a:gs>
                    <a:gs pos="30000">
                      <a:schemeClr val="tx1"/>
                    </a:gs>
                  </a:gsLst>
                  <a:lin ang="5400000" scaled="0"/>
                </a:gradFill>
              </a:rPr>
              <a:t>Retry logic and error handling</a:t>
            </a:r>
          </a:p>
          <a:p>
            <a:pPr>
              <a:lnSpc>
                <a:spcPct val="90000"/>
              </a:lnSpc>
              <a:spcAft>
                <a:spcPts val="1500"/>
              </a:spcAft>
            </a:pPr>
            <a:endParaRPr lang="en-US" sz="1500" dirty="0">
              <a:gradFill>
                <a:gsLst>
                  <a:gs pos="2917">
                    <a:schemeClr val="tx1"/>
                  </a:gs>
                  <a:gs pos="30000">
                    <a:schemeClr val="tx1"/>
                  </a:gs>
                </a:gsLst>
                <a:lin ang="5400000" scaled="0"/>
              </a:gradFill>
            </a:endParaRPr>
          </a:p>
          <a:p>
            <a:pPr>
              <a:lnSpc>
                <a:spcPct val="90000"/>
              </a:lnSpc>
              <a:spcAft>
                <a:spcPts val="1500"/>
              </a:spcAft>
            </a:pPr>
            <a:r>
              <a:rPr lang="en-US" sz="1500" dirty="0">
                <a:gradFill>
                  <a:gsLst>
                    <a:gs pos="2917">
                      <a:schemeClr val="tx1"/>
                    </a:gs>
                    <a:gs pos="30000">
                      <a:schemeClr val="tx1"/>
                    </a:gs>
                  </a:gsLst>
                  <a:lin ang="5400000" scaled="0"/>
                </a:gradFill>
              </a:rPr>
              <a:t>Blocking clients</a:t>
            </a:r>
          </a:p>
          <a:p>
            <a:pPr>
              <a:lnSpc>
                <a:spcPct val="90000"/>
              </a:lnSpc>
              <a:spcAft>
                <a:spcPts val="1500"/>
              </a:spcAft>
            </a:pPr>
            <a:endParaRPr lang="en-US" sz="1500" dirty="0">
              <a:gradFill>
                <a:gsLst>
                  <a:gs pos="2917">
                    <a:schemeClr val="tx1"/>
                  </a:gs>
                  <a:gs pos="30000">
                    <a:schemeClr val="tx1"/>
                  </a:gs>
                </a:gsLst>
                <a:lin ang="5400000" scaled="0"/>
              </a:gradFill>
            </a:endParaRPr>
          </a:p>
        </p:txBody>
      </p:sp>
      <p:pic>
        <p:nvPicPr>
          <p:cNvPr id="53" name="Picture 52"/>
          <p:cNvPicPr>
            <a:picLocks noChangeAspect="1"/>
          </p:cNvPicPr>
          <p:nvPr/>
        </p:nvPicPr>
        <p:blipFill rotWithShape="1">
          <a:blip r:embed="rId3"/>
          <a:srcRect l="23169"/>
          <a:stretch/>
        </p:blipFill>
        <p:spPr>
          <a:xfrm>
            <a:off x="1971040" y="2064650"/>
            <a:ext cx="5020195" cy="3835586"/>
          </a:xfrm>
          <a:prstGeom prst="rect">
            <a:avLst/>
          </a:prstGeom>
        </p:spPr>
      </p:pic>
      <p:sp>
        <p:nvSpPr>
          <p:cNvPr id="3" name="TextBox 2"/>
          <p:cNvSpPr txBox="1"/>
          <p:nvPr/>
        </p:nvSpPr>
        <p:spPr>
          <a:xfrm>
            <a:off x="3096688" y="2949366"/>
            <a:ext cx="1255059" cy="323165"/>
          </a:xfrm>
          <a:prstGeom prst="rect">
            <a:avLst/>
          </a:prstGeom>
          <a:noFill/>
        </p:spPr>
        <p:txBody>
          <a:bodyPr wrap="square" rtlCol="0">
            <a:spAutoFit/>
          </a:bodyPr>
          <a:lstStyle/>
          <a:p>
            <a:pPr algn="ctr"/>
            <a:r>
              <a:rPr lang="en-US" sz="1500" dirty="0">
                <a:ea typeface="Amazon Ember" panose="020B0603020204020204" pitchFamily="34" charset="0"/>
                <a:cs typeface="Amazon Ember" panose="020B0603020204020204" pitchFamily="34" charset="0"/>
              </a:rPr>
              <a:t>Producer</a:t>
            </a:r>
          </a:p>
        </p:txBody>
      </p:sp>
      <p:sp>
        <p:nvSpPr>
          <p:cNvPr id="8" name="TextBox 7"/>
          <p:cNvSpPr txBox="1"/>
          <p:nvPr/>
        </p:nvSpPr>
        <p:spPr>
          <a:xfrm>
            <a:off x="5738080" y="1756873"/>
            <a:ext cx="1255059" cy="323165"/>
          </a:xfrm>
          <a:prstGeom prst="rect">
            <a:avLst/>
          </a:prstGeom>
          <a:noFill/>
        </p:spPr>
        <p:txBody>
          <a:bodyPr wrap="square" rtlCol="0">
            <a:spAutoFit/>
          </a:bodyPr>
          <a:lstStyle/>
          <a:p>
            <a:pPr algn="ctr"/>
            <a:r>
              <a:rPr lang="en-US" sz="1500" dirty="0">
                <a:ea typeface="Amazon Ember" panose="020B0603020204020204" pitchFamily="34" charset="0"/>
                <a:cs typeface="Amazon Ember" panose="020B0603020204020204" pitchFamily="34" charset="0"/>
              </a:rPr>
              <a:t>Consumers</a:t>
            </a:r>
          </a:p>
        </p:txBody>
      </p:sp>
      <p:sp>
        <p:nvSpPr>
          <p:cNvPr id="5" name="Title 4">
            <a:extLst>
              <a:ext uri="{FF2B5EF4-FFF2-40B4-BE49-F238E27FC236}">
                <a16:creationId xmlns:a16="http://schemas.microsoft.com/office/drawing/2014/main" id="{A33AB61F-9198-0E42-A1EC-016927A4370B}"/>
              </a:ext>
            </a:extLst>
          </p:cNvPr>
          <p:cNvSpPr>
            <a:spLocks noGrp="1"/>
          </p:cNvSpPr>
          <p:nvPr>
            <p:ph type="title"/>
          </p:nvPr>
        </p:nvSpPr>
        <p:spPr/>
        <p:txBody>
          <a:bodyPr/>
          <a:lstStyle/>
          <a:p>
            <a:r>
              <a:rPr lang="en-US" dirty="0"/>
              <a:t>Synchronous API challenges over time</a:t>
            </a:r>
            <a:br>
              <a:rPr lang="en-US" dirty="0"/>
            </a:br>
            <a:endParaRPr lang="en-US" dirty="0"/>
          </a:p>
        </p:txBody>
      </p:sp>
      <p:sp>
        <p:nvSpPr>
          <p:cNvPr id="9" name="Rectangle 8">
            <a:extLst>
              <a:ext uri="{FF2B5EF4-FFF2-40B4-BE49-F238E27FC236}">
                <a16:creationId xmlns:a16="http://schemas.microsoft.com/office/drawing/2014/main" id="{037F8DA8-04EA-4ABF-B3B3-29A02D9E5565}"/>
              </a:ext>
            </a:extLst>
          </p:cNvPr>
          <p:cNvSpPr/>
          <p:nvPr/>
        </p:nvSpPr>
        <p:spPr>
          <a:xfrm>
            <a:off x="766654" y="3010570"/>
            <a:ext cx="1428513" cy="1220783"/>
          </a:xfrm>
          <a:prstGeom prst="rect">
            <a:avLst/>
          </a:prstGeom>
        </p:spPr>
        <p:txBody>
          <a:bodyPr wrap="square">
            <a:spAutoFit/>
          </a:bodyPr>
          <a:lstStyle/>
          <a:p>
            <a:r>
              <a:rPr lang="en-US" sz="7333" dirty="0"/>
              <a:t>😩</a:t>
            </a:r>
          </a:p>
        </p:txBody>
      </p:sp>
      <p:sp>
        <p:nvSpPr>
          <p:cNvPr id="11" name="TextBox 10">
            <a:extLst>
              <a:ext uri="{FF2B5EF4-FFF2-40B4-BE49-F238E27FC236}">
                <a16:creationId xmlns:a16="http://schemas.microsoft.com/office/drawing/2014/main" id="{DD75A18F-8CD3-48E3-94C0-EA7B12CE3EB2}"/>
              </a:ext>
            </a:extLst>
          </p:cNvPr>
          <p:cNvSpPr txBox="1"/>
          <p:nvPr/>
        </p:nvSpPr>
        <p:spPr>
          <a:xfrm>
            <a:off x="874173" y="4171828"/>
            <a:ext cx="1213474" cy="615618"/>
          </a:xfrm>
          <a:prstGeom prst="rect">
            <a:avLst/>
          </a:prstGeom>
          <a:noFill/>
        </p:spPr>
        <p:txBody>
          <a:bodyPr wrap="none" lIns="152400" tIns="121920" rIns="152400" bIns="121920" rtlCol="0">
            <a:spAutoFit/>
          </a:bodyPr>
          <a:lstStyle/>
          <a:p>
            <a:pPr>
              <a:lnSpc>
                <a:spcPct val="90000"/>
              </a:lnSpc>
              <a:spcAft>
                <a:spcPts val="1500"/>
              </a:spcAft>
            </a:pPr>
            <a:r>
              <a:rPr lang="en-US" sz="2667" dirty="0">
                <a:gradFill>
                  <a:gsLst>
                    <a:gs pos="2917">
                      <a:schemeClr val="tx1"/>
                    </a:gs>
                    <a:gs pos="30000">
                      <a:schemeClr val="tx1"/>
                    </a:gs>
                  </a:gsLst>
                  <a:lin ang="5400000" scaled="0"/>
                </a:gradFill>
              </a:rPr>
              <a:t>Client</a:t>
            </a:r>
          </a:p>
        </p:txBody>
      </p:sp>
    </p:spTree>
    <p:extLst>
      <p:ext uri="{BB962C8B-B14F-4D97-AF65-F5344CB8AC3E}">
        <p14:creationId xmlns:p14="http://schemas.microsoft.com/office/powerpoint/2010/main" val="261274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261DE-11F0-6440-91EE-797A334FF647}"/>
              </a:ext>
            </a:extLst>
          </p:cNvPr>
          <p:cNvSpPr>
            <a:spLocks noGrp="1"/>
          </p:cNvSpPr>
          <p:nvPr>
            <p:ph type="title"/>
          </p:nvPr>
        </p:nvSpPr>
        <p:spPr/>
        <p:txBody>
          <a:bodyPr/>
          <a:lstStyle/>
          <a:p>
            <a:r>
              <a:rPr lang="en-US" dirty="0"/>
              <a:t>Reliable, resilient, and independently scalable</a:t>
            </a:r>
          </a:p>
        </p:txBody>
      </p:sp>
      <p:sp>
        <p:nvSpPr>
          <p:cNvPr id="31" name="Title 11">
            <a:extLst>
              <a:ext uri="{FF2B5EF4-FFF2-40B4-BE49-F238E27FC236}">
                <a16:creationId xmlns:a16="http://schemas.microsoft.com/office/drawing/2014/main" id="{2E0C06C3-C1A9-B042-9220-6F71B57CBA2D}"/>
              </a:ext>
            </a:extLst>
          </p:cNvPr>
          <p:cNvSpPr txBox="1">
            <a:spLocks/>
          </p:cNvSpPr>
          <p:nvPr/>
        </p:nvSpPr>
        <p:spPr>
          <a:xfrm>
            <a:off x="2071469" y="5025417"/>
            <a:ext cx="7271823" cy="1183063"/>
          </a:xfrm>
          <a:prstGeom prst="rect">
            <a:avLst/>
          </a:prstGeom>
        </p:spPr>
        <p:txBody>
          <a:bodyPr/>
          <a:lstStyle>
            <a:lvl1pPr algn="l" defTabSz="731520" rtl="0" eaLnBrk="1" latinLnBrk="0" hangingPunct="1">
              <a:spcBef>
                <a:spcPct val="0"/>
              </a:spcBef>
              <a:buNone/>
              <a:defRPr sz="4800" b="0" i="0" kern="1200">
                <a:solidFill>
                  <a:schemeClr val="bg1"/>
                </a:solidFill>
                <a:latin typeface="Amazon Ember Regular" charset="0"/>
                <a:ea typeface="+mj-ea"/>
                <a:cs typeface="Amazon Ember Regular" charset="0"/>
              </a:defRPr>
            </a:lvl1pPr>
          </a:lstStyle>
          <a:p>
            <a:pPr defTabSz="585192"/>
            <a:r>
              <a:rPr lang="en-US" sz="1800" i="1" dirty="0">
                <a:solidFill>
                  <a:srgbClr val="FFFFFF"/>
                </a:solidFill>
              </a:rPr>
              <a:t>“If your application is cloud-native, or large-scale, or distributed, and doesn’t include a messaging component, that’s probably a bug.”</a:t>
            </a:r>
          </a:p>
          <a:p>
            <a:pPr defTabSz="585192"/>
            <a:endParaRPr lang="en-US" sz="1400" i="1" dirty="0">
              <a:solidFill>
                <a:srgbClr val="FFFFFF"/>
              </a:solidFill>
            </a:endParaRPr>
          </a:p>
          <a:p>
            <a:pPr>
              <a:defRPr/>
            </a:pPr>
            <a:r>
              <a:rPr lang="en-US" sz="1400" dirty="0">
                <a:solidFill>
                  <a:srgbClr val="FFFFFF"/>
                </a:solidFill>
                <a:latin typeface="Amazon Ember"/>
              </a:rPr>
              <a:t>Tim Bray</a:t>
            </a:r>
          </a:p>
          <a:p>
            <a:pPr>
              <a:defRPr/>
            </a:pPr>
            <a:r>
              <a:rPr lang="en-US" sz="1400" dirty="0">
                <a:solidFill>
                  <a:srgbClr val="FFFFFF"/>
                </a:solidFill>
              </a:rPr>
              <a:t>Self-proclaimed General-purpose Internet-software Geek</a:t>
            </a:r>
          </a:p>
        </p:txBody>
      </p:sp>
      <p:pic>
        <p:nvPicPr>
          <p:cNvPr id="3" name="Picture 2"/>
          <p:cNvPicPr>
            <a:picLocks noChangeAspect="1"/>
          </p:cNvPicPr>
          <p:nvPr/>
        </p:nvPicPr>
        <p:blipFill rotWithShape="1">
          <a:blip r:embed="rId3"/>
          <a:srcRect l="16490"/>
          <a:stretch/>
        </p:blipFill>
        <p:spPr>
          <a:xfrm>
            <a:off x="3246120" y="1296249"/>
            <a:ext cx="6097172" cy="3400718"/>
          </a:xfrm>
          <a:prstGeom prst="rect">
            <a:avLst/>
          </a:prstGeom>
        </p:spPr>
      </p:pic>
      <p:sp>
        <p:nvSpPr>
          <p:cNvPr id="6" name="Rectangle 5">
            <a:extLst>
              <a:ext uri="{FF2B5EF4-FFF2-40B4-BE49-F238E27FC236}">
                <a16:creationId xmlns:a16="http://schemas.microsoft.com/office/drawing/2014/main" id="{4C1FA51B-F40B-6B41-A1C4-FF816D3DE140}"/>
              </a:ext>
            </a:extLst>
          </p:cNvPr>
          <p:cNvSpPr/>
          <p:nvPr/>
        </p:nvSpPr>
        <p:spPr>
          <a:xfrm>
            <a:off x="2071468" y="2175255"/>
            <a:ext cx="1174652" cy="1015663"/>
          </a:xfrm>
          <a:prstGeom prst="rect">
            <a:avLst/>
          </a:prstGeom>
        </p:spPr>
        <p:txBody>
          <a:bodyPr wrap="square">
            <a:spAutoFit/>
          </a:bodyPr>
          <a:lstStyle/>
          <a:p>
            <a:r>
              <a:rPr lang="en-US" sz="6000" dirty="0"/>
              <a:t>😀</a:t>
            </a:r>
          </a:p>
        </p:txBody>
      </p:sp>
      <p:sp>
        <p:nvSpPr>
          <p:cNvPr id="5" name="TextBox 4">
            <a:extLst>
              <a:ext uri="{FF2B5EF4-FFF2-40B4-BE49-F238E27FC236}">
                <a16:creationId xmlns:a16="http://schemas.microsoft.com/office/drawing/2014/main" id="{AD047114-9D6C-493B-9B28-6BD2B94A2297}"/>
              </a:ext>
            </a:extLst>
          </p:cNvPr>
          <p:cNvSpPr txBox="1"/>
          <p:nvPr/>
        </p:nvSpPr>
        <p:spPr>
          <a:xfrm>
            <a:off x="2275596" y="3190918"/>
            <a:ext cx="827356" cy="369332"/>
          </a:xfrm>
          <a:prstGeom prst="rect">
            <a:avLst/>
          </a:prstGeom>
          <a:noFill/>
        </p:spPr>
        <p:txBody>
          <a:bodyPr wrap="square" lIns="0" rIns="0" rtlCol="0">
            <a:spAutoFit/>
          </a:bodyPr>
          <a:lstStyle/>
          <a:p>
            <a:pPr algn="ctr"/>
            <a:r>
              <a:rPr lang="en-US" dirty="0"/>
              <a:t>Client</a:t>
            </a:r>
          </a:p>
        </p:txBody>
      </p:sp>
      <p:sp>
        <p:nvSpPr>
          <p:cNvPr id="7" name="TextBox 6">
            <a:extLst>
              <a:ext uri="{FF2B5EF4-FFF2-40B4-BE49-F238E27FC236}">
                <a16:creationId xmlns:a16="http://schemas.microsoft.com/office/drawing/2014/main" id="{97C0171D-0B08-4DC8-92A3-D69846B7E4A9}"/>
              </a:ext>
            </a:extLst>
          </p:cNvPr>
          <p:cNvSpPr txBox="1"/>
          <p:nvPr/>
        </p:nvSpPr>
        <p:spPr>
          <a:xfrm>
            <a:off x="5080000" y="4238416"/>
            <a:ext cx="1767840" cy="523220"/>
          </a:xfrm>
          <a:prstGeom prst="rect">
            <a:avLst/>
          </a:prstGeom>
          <a:solidFill>
            <a:srgbClr val="0B0102"/>
          </a:solidFill>
        </p:spPr>
        <p:txBody>
          <a:bodyPr wrap="square" lIns="0" rIns="0" rtlCol="0">
            <a:spAutoFit/>
          </a:bodyPr>
          <a:lstStyle/>
          <a:p>
            <a:pPr algn="ctr"/>
            <a:r>
              <a:rPr lang="en-US" sz="1400" dirty="0"/>
              <a:t>Routing/filtering rules</a:t>
            </a:r>
          </a:p>
        </p:txBody>
      </p:sp>
      <p:sp>
        <p:nvSpPr>
          <p:cNvPr id="10" name="TextBox 9">
            <a:extLst>
              <a:ext uri="{FF2B5EF4-FFF2-40B4-BE49-F238E27FC236}">
                <a16:creationId xmlns:a16="http://schemas.microsoft.com/office/drawing/2014/main" id="{BD134E4F-6936-42A6-9BF7-530CFC72A11A}"/>
              </a:ext>
            </a:extLst>
          </p:cNvPr>
          <p:cNvSpPr txBox="1"/>
          <p:nvPr/>
        </p:nvSpPr>
        <p:spPr>
          <a:xfrm>
            <a:off x="3884246" y="2586385"/>
            <a:ext cx="951914" cy="523220"/>
          </a:xfrm>
          <a:prstGeom prst="rect">
            <a:avLst/>
          </a:prstGeom>
          <a:solidFill>
            <a:srgbClr val="00A0C8"/>
          </a:solidFill>
        </p:spPr>
        <p:txBody>
          <a:bodyPr wrap="square" lIns="0" rIns="0" rtlCol="0">
            <a:spAutoFit/>
          </a:bodyPr>
          <a:lstStyle/>
          <a:p>
            <a:pPr algn="ctr"/>
            <a:r>
              <a:rPr lang="en-US" sz="1400" dirty="0"/>
              <a:t>Order service</a:t>
            </a:r>
          </a:p>
        </p:txBody>
      </p:sp>
      <p:sp>
        <p:nvSpPr>
          <p:cNvPr id="11" name="TextBox 10">
            <a:extLst>
              <a:ext uri="{FF2B5EF4-FFF2-40B4-BE49-F238E27FC236}">
                <a16:creationId xmlns:a16="http://schemas.microsoft.com/office/drawing/2014/main" id="{B9157AB9-5525-47C2-8434-EF1DF88A894A}"/>
              </a:ext>
            </a:extLst>
          </p:cNvPr>
          <p:cNvSpPr txBox="1"/>
          <p:nvPr/>
        </p:nvSpPr>
        <p:spPr>
          <a:xfrm>
            <a:off x="5464126" y="2694106"/>
            <a:ext cx="1109394" cy="307777"/>
          </a:xfrm>
          <a:prstGeom prst="rect">
            <a:avLst/>
          </a:prstGeom>
          <a:solidFill>
            <a:srgbClr val="002D43"/>
          </a:solidFill>
        </p:spPr>
        <p:txBody>
          <a:bodyPr wrap="square" lIns="0" rIns="0" rtlCol="0">
            <a:spAutoFit/>
          </a:bodyPr>
          <a:lstStyle/>
          <a:p>
            <a:pPr algn="ctr"/>
            <a:r>
              <a:rPr lang="en-US" sz="1400" dirty="0"/>
              <a:t>Event router</a:t>
            </a:r>
          </a:p>
        </p:txBody>
      </p:sp>
      <p:sp>
        <p:nvSpPr>
          <p:cNvPr id="12" name="TextBox 11">
            <a:extLst>
              <a:ext uri="{FF2B5EF4-FFF2-40B4-BE49-F238E27FC236}">
                <a16:creationId xmlns:a16="http://schemas.microsoft.com/office/drawing/2014/main" id="{62532F46-77F9-4E10-9862-2583E13E5915}"/>
              </a:ext>
            </a:extLst>
          </p:cNvPr>
          <p:cNvSpPr txBox="1"/>
          <p:nvPr/>
        </p:nvSpPr>
        <p:spPr>
          <a:xfrm>
            <a:off x="7566635" y="2064510"/>
            <a:ext cx="790105" cy="276999"/>
          </a:xfrm>
          <a:prstGeom prst="rect">
            <a:avLst/>
          </a:prstGeom>
          <a:solidFill>
            <a:srgbClr val="170209"/>
          </a:solidFill>
        </p:spPr>
        <p:txBody>
          <a:bodyPr wrap="square" lIns="0" rIns="0" rtlCol="0">
            <a:spAutoFit/>
          </a:bodyPr>
          <a:lstStyle/>
          <a:p>
            <a:pPr algn="ctr"/>
            <a:r>
              <a:rPr lang="en-US" sz="1200" dirty="0"/>
              <a:t>Event store</a:t>
            </a:r>
          </a:p>
        </p:txBody>
      </p:sp>
      <p:sp>
        <p:nvSpPr>
          <p:cNvPr id="14" name="TextBox 13">
            <a:extLst>
              <a:ext uri="{FF2B5EF4-FFF2-40B4-BE49-F238E27FC236}">
                <a16:creationId xmlns:a16="http://schemas.microsoft.com/office/drawing/2014/main" id="{D0635353-5AF8-428D-AA51-CEC02A3EA1A4}"/>
              </a:ext>
            </a:extLst>
          </p:cNvPr>
          <p:cNvSpPr txBox="1"/>
          <p:nvPr/>
        </p:nvSpPr>
        <p:spPr>
          <a:xfrm>
            <a:off x="8374309" y="1541290"/>
            <a:ext cx="951914" cy="523220"/>
          </a:xfrm>
          <a:prstGeom prst="rect">
            <a:avLst/>
          </a:prstGeom>
          <a:solidFill>
            <a:srgbClr val="007DBC"/>
          </a:solidFill>
        </p:spPr>
        <p:txBody>
          <a:bodyPr wrap="square" lIns="0" rIns="0" rtlCol="0">
            <a:spAutoFit/>
          </a:bodyPr>
          <a:lstStyle/>
          <a:p>
            <a:pPr algn="ctr"/>
            <a:r>
              <a:rPr lang="en-US" sz="1400" dirty="0"/>
              <a:t>Invoice service</a:t>
            </a:r>
          </a:p>
        </p:txBody>
      </p:sp>
      <p:sp>
        <p:nvSpPr>
          <p:cNvPr id="15" name="TextBox 14">
            <a:extLst>
              <a:ext uri="{FF2B5EF4-FFF2-40B4-BE49-F238E27FC236}">
                <a16:creationId xmlns:a16="http://schemas.microsoft.com/office/drawing/2014/main" id="{0AE3CE20-ED7A-4B5F-82E3-F1FF770A03E0}"/>
              </a:ext>
            </a:extLst>
          </p:cNvPr>
          <p:cNvSpPr txBox="1"/>
          <p:nvPr/>
        </p:nvSpPr>
        <p:spPr>
          <a:xfrm>
            <a:off x="8374309" y="2595908"/>
            <a:ext cx="951914" cy="523220"/>
          </a:xfrm>
          <a:prstGeom prst="rect">
            <a:avLst/>
          </a:prstGeom>
          <a:solidFill>
            <a:srgbClr val="FF9900"/>
          </a:solidFill>
        </p:spPr>
        <p:txBody>
          <a:bodyPr wrap="square" lIns="0" rIns="0" rtlCol="0">
            <a:spAutoFit/>
          </a:bodyPr>
          <a:lstStyle/>
          <a:p>
            <a:pPr algn="ctr"/>
            <a:r>
              <a:rPr lang="en-US" sz="1400" dirty="0"/>
              <a:t>Fulfillment service</a:t>
            </a:r>
          </a:p>
        </p:txBody>
      </p:sp>
      <p:sp>
        <p:nvSpPr>
          <p:cNvPr id="16" name="TextBox 15">
            <a:extLst>
              <a:ext uri="{FF2B5EF4-FFF2-40B4-BE49-F238E27FC236}">
                <a16:creationId xmlns:a16="http://schemas.microsoft.com/office/drawing/2014/main" id="{F6B1AE7E-2533-41A4-A7C3-1D1D4BA51155}"/>
              </a:ext>
            </a:extLst>
          </p:cNvPr>
          <p:cNvSpPr txBox="1"/>
          <p:nvPr/>
        </p:nvSpPr>
        <p:spPr>
          <a:xfrm>
            <a:off x="8374309" y="3611692"/>
            <a:ext cx="951914" cy="523220"/>
          </a:xfrm>
          <a:prstGeom prst="rect">
            <a:avLst/>
          </a:prstGeom>
          <a:solidFill>
            <a:srgbClr val="1D8900"/>
          </a:solidFill>
        </p:spPr>
        <p:txBody>
          <a:bodyPr wrap="square" lIns="0" rIns="0" rtlCol="0">
            <a:spAutoFit/>
          </a:bodyPr>
          <a:lstStyle/>
          <a:p>
            <a:pPr algn="ctr"/>
            <a:r>
              <a:rPr lang="en-US" sz="1400" dirty="0"/>
              <a:t>Forecasting service</a:t>
            </a:r>
          </a:p>
        </p:txBody>
      </p:sp>
    </p:spTree>
    <p:extLst>
      <p:ext uri="{BB962C8B-B14F-4D97-AF65-F5344CB8AC3E}">
        <p14:creationId xmlns:p14="http://schemas.microsoft.com/office/powerpoint/2010/main" val="220775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261DE-11F0-6440-91EE-797A334FF647}"/>
              </a:ext>
            </a:extLst>
          </p:cNvPr>
          <p:cNvSpPr>
            <a:spLocks noGrp="1"/>
          </p:cNvSpPr>
          <p:nvPr>
            <p:ph type="title"/>
          </p:nvPr>
        </p:nvSpPr>
        <p:spPr/>
        <p:txBody>
          <a:bodyPr/>
          <a:lstStyle/>
          <a:p>
            <a:r>
              <a:rPr lang="en-US" dirty="0"/>
              <a:t>Reliable, resilient, and independently scalable</a:t>
            </a:r>
          </a:p>
        </p:txBody>
      </p:sp>
      <p:pic>
        <p:nvPicPr>
          <p:cNvPr id="3" name="Picture 2"/>
          <p:cNvPicPr>
            <a:picLocks noChangeAspect="1"/>
          </p:cNvPicPr>
          <p:nvPr/>
        </p:nvPicPr>
        <p:blipFill rotWithShape="1">
          <a:blip r:embed="rId3"/>
          <a:srcRect l="16490"/>
          <a:stretch/>
        </p:blipFill>
        <p:spPr>
          <a:xfrm>
            <a:off x="3246120" y="1946489"/>
            <a:ext cx="6097172" cy="3400718"/>
          </a:xfrm>
          <a:prstGeom prst="rect">
            <a:avLst/>
          </a:prstGeom>
        </p:spPr>
      </p:pic>
      <p:sp>
        <p:nvSpPr>
          <p:cNvPr id="6" name="Rectangle 5">
            <a:extLst>
              <a:ext uri="{FF2B5EF4-FFF2-40B4-BE49-F238E27FC236}">
                <a16:creationId xmlns:a16="http://schemas.microsoft.com/office/drawing/2014/main" id="{4C1FA51B-F40B-6B41-A1C4-FF816D3DE140}"/>
              </a:ext>
            </a:extLst>
          </p:cNvPr>
          <p:cNvSpPr/>
          <p:nvPr/>
        </p:nvSpPr>
        <p:spPr>
          <a:xfrm>
            <a:off x="2071468" y="2825495"/>
            <a:ext cx="1174652" cy="1015663"/>
          </a:xfrm>
          <a:prstGeom prst="rect">
            <a:avLst/>
          </a:prstGeom>
        </p:spPr>
        <p:txBody>
          <a:bodyPr wrap="square">
            <a:spAutoFit/>
          </a:bodyPr>
          <a:lstStyle/>
          <a:p>
            <a:r>
              <a:rPr lang="en-US" sz="6000" dirty="0"/>
              <a:t>😀</a:t>
            </a:r>
          </a:p>
        </p:txBody>
      </p:sp>
      <p:sp>
        <p:nvSpPr>
          <p:cNvPr id="5" name="TextBox 4">
            <a:extLst>
              <a:ext uri="{FF2B5EF4-FFF2-40B4-BE49-F238E27FC236}">
                <a16:creationId xmlns:a16="http://schemas.microsoft.com/office/drawing/2014/main" id="{AD047114-9D6C-493B-9B28-6BD2B94A2297}"/>
              </a:ext>
            </a:extLst>
          </p:cNvPr>
          <p:cNvSpPr txBox="1"/>
          <p:nvPr/>
        </p:nvSpPr>
        <p:spPr>
          <a:xfrm>
            <a:off x="2275596" y="3841158"/>
            <a:ext cx="827356" cy="369332"/>
          </a:xfrm>
          <a:prstGeom prst="rect">
            <a:avLst/>
          </a:prstGeom>
          <a:noFill/>
        </p:spPr>
        <p:txBody>
          <a:bodyPr wrap="square" lIns="0" rIns="0" rtlCol="0">
            <a:spAutoFit/>
          </a:bodyPr>
          <a:lstStyle/>
          <a:p>
            <a:pPr algn="ctr"/>
            <a:r>
              <a:rPr lang="en-US" dirty="0"/>
              <a:t>Client</a:t>
            </a:r>
          </a:p>
        </p:txBody>
      </p:sp>
      <p:sp>
        <p:nvSpPr>
          <p:cNvPr id="7" name="TextBox 6">
            <a:extLst>
              <a:ext uri="{FF2B5EF4-FFF2-40B4-BE49-F238E27FC236}">
                <a16:creationId xmlns:a16="http://schemas.microsoft.com/office/drawing/2014/main" id="{97C0171D-0B08-4DC8-92A3-D69846B7E4A9}"/>
              </a:ext>
            </a:extLst>
          </p:cNvPr>
          <p:cNvSpPr txBox="1"/>
          <p:nvPr/>
        </p:nvSpPr>
        <p:spPr>
          <a:xfrm>
            <a:off x="5080000" y="4888656"/>
            <a:ext cx="1767840" cy="523220"/>
          </a:xfrm>
          <a:prstGeom prst="rect">
            <a:avLst/>
          </a:prstGeom>
          <a:solidFill>
            <a:srgbClr val="0B0102"/>
          </a:solidFill>
        </p:spPr>
        <p:txBody>
          <a:bodyPr wrap="square" lIns="0" rIns="0" rtlCol="0">
            <a:spAutoFit/>
          </a:bodyPr>
          <a:lstStyle/>
          <a:p>
            <a:pPr algn="ctr"/>
            <a:r>
              <a:rPr lang="en-US" sz="1400" dirty="0"/>
              <a:t>Routing/filtering rules</a:t>
            </a:r>
          </a:p>
        </p:txBody>
      </p:sp>
      <p:sp>
        <p:nvSpPr>
          <p:cNvPr id="10" name="TextBox 9">
            <a:extLst>
              <a:ext uri="{FF2B5EF4-FFF2-40B4-BE49-F238E27FC236}">
                <a16:creationId xmlns:a16="http://schemas.microsoft.com/office/drawing/2014/main" id="{BD134E4F-6936-42A6-9BF7-530CFC72A11A}"/>
              </a:ext>
            </a:extLst>
          </p:cNvPr>
          <p:cNvSpPr txBox="1"/>
          <p:nvPr/>
        </p:nvSpPr>
        <p:spPr>
          <a:xfrm>
            <a:off x="3884246" y="3236625"/>
            <a:ext cx="951914" cy="523220"/>
          </a:xfrm>
          <a:prstGeom prst="rect">
            <a:avLst/>
          </a:prstGeom>
          <a:solidFill>
            <a:srgbClr val="00A0C8"/>
          </a:solidFill>
        </p:spPr>
        <p:txBody>
          <a:bodyPr wrap="square" lIns="0" rIns="0" rtlCol="0">
            <a:spAutoFit/>
          </a:bodyPr>
          <a:lstStyle/>
          <a:p>
            <a:pPr algn="ctr"/>
            <a:r>
              <a:rPr lang="en-US" sz="1400" dirty="0"/>
              <a:t>Order service</a:t>
            </a:r>
          </a:p>
        </p:txBody>
      </p:sp>
      <p:sp>
        <p:nvSpPr>
          <p:cNvPr id="11" name="TextBox 10">
            <a:extLst>
              <a:ext uri="{FF2B5EF4-FFF2-40B4-BE49-F238E27FC236}">
                <a16:creationId xmlns:a16="http://schemas.microsoft.com/office/drawing/2014/main" id="{B9157AB9-5525-47C2-8434-EF1DF88A894A}"/>
              </a:ext>
            </a:extLst>
          </p:cNvPr>
          <p:cNvSpPr txBox="1"/>
          <p:nvPr/>
        </p:nvSpPr>
        <p:spPr>
          <a:xfrm>
            <a:off x="5464126" y="3344346"/>
            <a:ext cx="1109394" cy="307777"/>
          </a:xfrm>
          <a:prstGeom prst="rect">
            <a:avLst/>
          </a:prstGeom>
          <a:solidFill>
            <a:srgbClr val="002D43"/>
          </a:solidFill>
        </p:spPr>
        <p:txBody>
          <a:bodyPr wrap="square" lIns="0" rIns="0" rtlCol="0">
            <a:spAutoFit/>
          </a:bodyPr>
          <a:lstStyle/>
          <a:p>
            <a:pPr algn="ctr"/>
            <a:r>
              <a:rPr lang="en-US" sz="1400" dirty="0"/>
              <a:t>Event router</a:t>
            </a:r>
          </a:p>
        </p:txBody>
      </p:sp>
      <p:sp>
        <p:nvSpPr>
          <p:cNvPr id="12" name="TextBox 11">
            <a:extLst>
              <a:ext uri="{FF2B5EF4-FFF2-40B4-BE49-F238E27FC236}">
                <a16:creationId xmlns:a16="http://schemas.microsoft.com/office/drawing/2014/main" id="{62532F46-77F9-4E10-9862-2583E13E5915}"/>
              </a:ext>
            </a:extLst>
          </p:cNvPr>
          <p:cNvSpPr txBox="1"/>
          <p:nvPr/>
        </p:nvSpPr>
        <p:spPr>
          <a:xfrm>
            <a:off x="7566635" y="2714750"/>
            <a:ext cx="790105" cy="276999"/>
          </a:xfrm>
          <a:prstGeom prst="rect">
            <a:avLst/>
          </a:prstGeom>
          <a:solidFill>
            <a:srgbClr val="170209"/>
          </a:solidFill>
        </p:spPr>
        <p:txBody>
          <a:bodyPr wrap="square" lIns="0" rIns="0" rtlCol="0">
            <a:spAutoFit/>
          </a:bodyPr>
          <a:lstStyle/>
          <a:p>
            <a:pPr algn="ctr"/>
            <a:r>
              <a:rPr lang="en-US" sz="1200" dirty="0"/>
              <a:t>Event store</a:t>
            </a:r>
          </a:p>
        </p:txBody>
      </p:sp>
      <p:sp>
        <p:nvSpPr>
          <p:cNvPr id="14" name="TextBox 13">
            <a:extLst>
              <a:ext uri="{FF2B5EF4-FFF2-40B4-BE49-F238E27FC236}">
                <a16:creationId xmlns:a16="http://schemas.microsoft.com/office/drawing/2014/main" id="{D0635353-5AF8-428D-AA51-CEC02A3EA1A4}"/>
              </a:ext>
            </a:extLst>
          </p:cNvPr>
          <p:cNvSpPr txBox="1"/>
          <p:nvPr/>
        </p:nvSpPr>
        <p:spPr>
          <a:xfrm>
            <a:off x="8374309" y="2191530"/>
            <a:ext cx="951914" cy="523220"/>
          </a:xfrm>
          <a:prstGeom prst="rect">
            <a:avLst/>
          </a:prstGeom>
          <a:solidFill>
            <a:srgbClr val="007DBC"/>
          </a:solidFill>
        </p:spPr>
        <p:txBody>
          <a:bodyPr wrap="square" lIns="0" rIns="0" rtlCol="0">
            <a:spAutoFit/>
          </a:bodyPr>
          <a:lstStyle/>
          <a:p>
            <a:pPr algn="ctr"/>
            <a:r>
              <a:rPr lang="en-US" sz="1400" dirty="0"/>
              <a:t>Invoice service</a:t>
            </a:r>
          </a:p>
        </p:txBody>
      </p:sp>
      <p:sp>
        <p:nvSpPr>
          <p:cNvPr id="15" name="TextBox 14">
            <a:extLst>
              <a:ext uri="{FF2B5EF4-FFF2-40B4-BE49-F238E27FC236}">
                <a16:creationId xmlns:a16="http://schemas.microsoft.com/office/drawing/2014/main" id="{0AE3CE20-ED7A-4B5F-82E3-F1FF770A03E0}"/>
              </a:ext>
            </a:extLst>
          </p:cNvPr>
          <p:cNvSpPr txBox="1"/>
          <p:nvPr/>
        </p:nvSpPr>
        <p:spPr>
          <a:xfrm>
            <a:off x="8374309" y="3246148"/>
            <a:ext cx="951914" cy="523220"/>
          </a:xfrm>
          <a:prstGeom prst="rect">
            <a:avLst/>
          </a:prstGeom>
          <a:solidFill>
            <a:srgbClr val="FF9900"/>
          </a:solidFill>
        </p:spPr>
        <p:txBody>
          <a:bodyPr wrap="square" lIns="0" rIns="0" rtlCol="0">
            <a:spAutoFit/>
          </a:bodyPr>
          <a:lstStyle/>
          <a:p>
            <a:pPr algn="ctr"/>
            <a:r>
              <a:rPr lang="en-US" sz="1400" dirty="0"/>
              <a:t>Fulfillment service</a:t>
            </a:r>
          </a:p>
        </p:txBody>
      </p:sp>
      <p:sp>
        <p:nvSpPr>
          <p:cNvPr id="16" name="TextBox 15">
            <a:extLst>
              <a:ext uri="{FF2B5EF4-FFF2-40B4-BE49-F238E27FC236}">
                <a16:creationId xmlns:a16="http://schemas.microsoft.com/office/drawing/2014/main" id="{F6B1AE7E-2533-41A4-A7C3-1D1D4BA51155}"/>
              </a:ext>
            </a:extLst>
          </p:cNvPr>
          <p:cNvSpPr txBox="1"/>
          <p:nvPr/>
        </p:nvSpPr>
        <p:spPr>
          <a:xfrm>
            <a:off x="8374309" y="4261932"/>
            <a:ext cx="951914" cy="523220"/>
          </a:xfrm>
          <a:prstGeom prst="rect">
            <a:avLst/>
          </a:prstGeom>
          <a:solidFill>
            <a:srgbClr val="1D8900"/>
          </a:solidFill>
        </p:spPr>
        <p:txBody>
          <a:bodyPr wrap="square" lIns="0" rIns="0" rtlCol="0">
            <a:spAutoFit/>
          </a:bodyPr>
          <a:lstStyle/>
          <a:p>
            <a:pPr algn="ctr"/>
            <a:r>
              <a:rPr lang="en-US" sz="1400" dirty="0"/>
              <a:t>Forecasting service</a:t>
            </a:r>
          </a:p>
        </p:txBody>
      </p:sp>
    </p:spTree>
    <p:extLst>
      <p:ext uri="{BB962C8B-B14F-4D97-AF65-F5344CB8AC3E}">
        <p14:creationId xmlns:p14="http://schemas.microsoft.com/office/powerpoint/2010/main" val="29873775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AWS">
  <a:themeElements>
    <a:clrScheme name="Custom 1">
      <a:dk1>
        <a:srgbClr val="000000"/>
      </a:dk1>
      <a:lt1>
        <a:srgbClr val="FFFFFF"/>
      </a:lt1>
      <a:dk2>
        <a:srgbClr val="424242"/>
      </a:dk2>
      <a:lt2>
        <a:srgbClr val="E7E6E6"/>
      </a:lt2>
      <a:accent1>
        <a:srgbClr val="EE7674"/>
      </a:accent1>
      <a:accent2>
        <a:srgbClr val="EB975C"/>
      </a:accent2>
      <a:accent3>
        <a:srgbClr val="D8B83E"/>
      </a:accent3>
      <a:accent4>
        <a:srgbClr val="77AD41"/>
      </a:accent4>
      <a:accent5>
        <a:srgbClr val="4E68E3"/>
      </a:accent5>
      <a:accent6>
        <a:srgbClr val="AA87F0"/>
      </a:accent6>
      <a:hlink>
        <a:srgbClr val="5DADFD"/>
      </a:hlink>
      <a:folHlink>
        <a:srgbClr val="89BDEE"/>
      </a:folHlink>
    </a:clrScheme>
    <a:fontScheme name="Custom 1">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l">
          <a:defRPr dirty="0" err="1" smtClean="0"/>
        </a:defPPr>
      </a:lstStyle>
    </a:txDef>
  </a:objectDefaults>
  <a:extraClrSchemeLst/>
  <a:extLst>
    <a:ext uri="{05A4C25C-085E-4340-85A3-A5531E510DB2}">
      <thm15:themeFamily xmlns:thm15="http://schemas.microsoft.com/office/thememl/2012/main" name="reInvent2022_Template_20220602_jk" id="{4D40DF26-0619-F045-92CA-85A149055DE4}" vid="{7DC3BE44-FE2F-D447-8D75-5EE52C00B4F1}"/>
    </a:ext>
  </a:extLst>
</a:theme>
</file>

<file path=ppt/theme/theme2.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re:Inforce 2022b">
      <a:dk1>
        <a:srgbClr val="000000"/>
      </a:dk1>
      <a:lt1>
        <a:sysClr val="window" lastClr="FFFFFF"/>
      </a:lt1>
      <a:dk2>
        <a:srgbClr val="0000A3"/>
      </a:dk2>
      <a:lt2>
        <a:srgbClr val="F2F4F4"/>
      </a:lt2>
      <a:accent1>
        <a:srgbClr val="1ED35D"/>
      </a:accent1>
      <a:accent2>
        <a:srgbClr val="41B1E8"/>
      </a:accent2>
      <a:accent3>
        <a:srgbClr val="34FF82"/>
      </a:accent3>
      <a:accent4>
        <a:srgbClr val="A548D8"/>
      </a:accent4>
      <a:accent5>
        <a:srgbClr val="E50086"/>
      </a:accent5>
      <a:accent6>
        <a:srgbClr val="4B28E3"/>
      </a:accent6>
      <a:hlink>
        <a:srgbClr val="34FF82"/>
      </a:hlink>
      <a:folHlink>
        <a:srgbClr val="34FF82"/>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Template>
  <TotalTime>33038</TotalTime>
  <Words>9434</Words>
  <Application>Microsoft Macintosh PowerPoint</Application>
  <PresentationFormat>Widescreen</PresentationFormat>
  <Paragraphs>918</Paragraphs>
  <Slides>46</Slides>
  <Notes>42</Notes>
  <HiddenSlides>12</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46</vt:i4>
      </vt:variant>
    </vt:vector>
  </HeadingPairs>
  <TitlesOfParts>
    <vt:vector size="62" baseType="lpstr">
      <vt:lpstr>-apple-system</vt:lpstr>
      <vt:lpstr>Amazon Ember Bold</vt:lpstr>
      <vt:lpstr>Lucida Console</vt:lpstr>
      <vt:lpstr>BerninaSans</vt:lpstr>
      <vt:lpstr>Amazon Ember</vt:lpstr>
      <vt:lpstr>AmazonEmber</vt:lpstr>
      <vt:lpstr>Amazon Ember Display</vt:lpstr>
      <vt:lpstr>Open Sans</vt:lpstr>
      <vt:lpstr>Mulish</vt:lpstr>
      <vt:lpstr>Wingdings</vt:lpstr>
      <vt:lpstr>Roboto</vt:lpstr>
      <vt:lpstr>Amazon Ember Regular</vt:lpstr>
      <vt:lpstr>Amazon Ember Light</vt:lpstr>
      <vt:lpstr>Arial</vt:lpstr>
      <vt:lpstr>Amazon Ember Heavy</vt:lpstr>
      <vt:lpstr>AWS</vt:lpstr>
      <vt:lpstr>PowerPoint Presentation</vt:lpstr>
      <vt:lpstr>PowerPoint Presentation</vt:lpstr>
      <vt:lpstr>Scaling .NET applications with asynchronous workflows</vt:lpstr>
      <vt:lpstr>What we will cover</vt:lpstr>
      <vt:lpstr>Microservices start simple</vt:lpstr>
      <vt:lpstr>Architecture v2</vt:lpstr>
      <vt:lpstr>Synchronous API challenges over time </vt:lpstr>
      <vt:lpstr>Reliable, resilient, and independently scalable</vt:lpstr>
      <vt:lpstr>Reliable, resilient, and independently scalable</vt:lpstr>
      <vt:lpstr>Asynchronous  point-to-point  model (queue)</vt:lpstr>
      <vt:lpstr>Asynchronous point-to-point model (queue)</vt:lpstr>
      <vt:lpstr>Asynchronous point-to-point model (queue)</vt:lpstr>
      <vt:lpstr>Asynchronous point-to-point model (queue)</vt:lpstr>
      <vt:lpstr>AWS services: Amazon SQS</vt:lpstr>
      <vt:lpstr>Message channels: FIFO queue</vt:lpstr>
      <vt:lpstr>Amazon SQS demo</vt:lpstr>
      <vt:lpstr>AWS SDK for .NET SDK as a service</vt:lpstr>
      <vt:lpstr>Amazon SQS to Lambda: Tips</vt:lpstr>
      <vt:lpstr>Amazon SQS to Lambda</vt:lpstr>
      <vt:lpstr>Amazon SQS demo recap</vt:lpstr>
      <vt:lpstr>Amazon MQ</vt:lpstr>
      <vt:lpstr>Asynchronous  point-to-point  model (Pub/Sub )</vt:lpstr>
      <vt:lpstr>Pub/Sub Architecture</vt:lpstr>
      <vt:lpstr>Amazon Simple Notification Service (SNS)</vt:lpstr>
      <vt:lpstr>Amazon SNS demo</vt:lpstr>
      <vt:lpstr>Communicating status</vt:lpstr>
      <vt:lpstr>Amazon SNS demo recap</vt:lpstr>
      <vt:lpstr>Asynchronous  message-router  model (bus)</vt:lpstr>
      <vt:lpstr>Asynchronous message-router (bus)</vt:lpstr>
      <vt:lpstr>Asynchronous message-router (bus)</vt:lpstr>
      <vt:lpstr>Amazon EventBridge </vt:lpstr>
      <vt:lpstr>EventBridge demo</vt:lpstr>
      <vt:lpstr>AWS SDK release orchestrator</vt:lpstr>
      <vt:lpstr>EventBridge demo recap</vt:lpstr>
      <vt:lpstr>EventBridge and Amazon SNS use cases</vt:lpstr>
      <vt:lpstr>Observability for asynchronous workflows</vt:lpstr>
      <vt:lpstr>What is OpenTelemetry?</vt:lpstr>
      <vt:lpstr>AWS Distro for OpenTelemetry </vt:lpstr>
      <vt:lpstr>AWS X-Ray</vt:lpstr>
      <vt:lpstr>Observability demo</vt:lpstr>
      <vt:lpstr>Observability</vt:lpstr>
      <vt:lpstr>Monitoring</vt:lpstr>
      <vt:lpstr>Observability demo recap</vt:lpstr>
      <vt:lpstr>Key takeaway:  Which service should I recommend?</vt:lpstr>
      <vt:lpstr>Links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114</cp:revision>
  <dcterms:created xsi:type="dcterms:W3CDTF">2022-10-07T15:13:50Z</dcterms:created>
  <dcterms:modified xsi:type="dcterms:W3CDTF">2022-11-30T02:33:04Z</dcterms:modified>
</cp:coreProperties>
</file>